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5"/>
  </p:notesMasterIdLst>
  <p:sldIdLst>
    <p:sldId id="282" r:id="rId2"/>
    <p:sldId id="258" r:id="rId3"/>
    <p:sldId id="259" r:id="rId4"/>
    <p:sldId id="262" r:id="rId5"/>
    <p:sldId id="263" r:id="rId6"/>
    <p:sldId id="265" r:id="rId7"/>
    <p:sldId id="296" r:id="rId8"/>
    <p:sldId id="268" r:id="rId9"/>
    <p:sldId id="269" r:id="rId10"/>
    <p:sldId id="270" r:id="rId11"/>
    <p:sldId id="271" r:id="rId12"/>
    <p:sldId id="293" r:id="rId13"/>
    <p:sldId id="294" r:id="rId14"/>
    <p:sldId id="295" r:id="rId15"/>
    <p:sldId id="297" r:id="rId16"/>
    <p:sldId id="290" r:id="rId17"/>
    <p:sldId id="288" r:id="rId18"/>
    <p:sldId id="289" r:id="rId19"/>
    <p:sldId id="291" r:id="rId20"/>
    <p:sldId id="278" r:id="rId21"/>
    <p:sldId id="283" r:id="rId22"/>
    <p:sldId id="284" r:id="rId23"/>
    <p:sldId id="285" r:id="rId24"/>
    <p:sldId id="28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DB5A11-C88B-46EB-987C-A74660691EDF}">
  <a:tblStyle styleId="{BDDB5A11-C88B-46EB-987C-A74660691E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74E0E3-A7BC-432D-80D8-7C46A6D197B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75044B-B037-4B1A-BF77-4D927812B0F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557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30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82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290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03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23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123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847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406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36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857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52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20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682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473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138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984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648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636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35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67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36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58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60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0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700" cy="358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793630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53700"/>
            <a:ext cx="11360700" cy="264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pUHGLfQ6GQ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Z3qTR4AJh4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5OKjrL40V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-ShwFB1bso" TargetMode="Externa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OEfBmqFAqU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4024" y="1815152"/>
            <a:ext cx="1100009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s-ES_tradnl" sz="44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SOCIALIZACIÓN DE LOS  PROTOCOLOS DE BIOSEGURIDAD PARA LA CONTENCIÓN DE LA COVID - 19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11690" y="4148919"/>
            <a:ext cx="5527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Daniela Tapasco Bueno</a:t>
            </a:r>
          </a:p>
          <a:p>
            <a:pPr algn="ctr"/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Estudiante de Administración en salud: Gestión Sanitaria y ambiental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8991" y="1078173"/>
            <a:ext cx="101675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s-CO" sz="2400" kern="1200" dirty="0">
                <a:solidFill>
                  <a:prstClr val="black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La Organización Mundial de la Salud (OMS) determinó fases para evitar la expansión del </a:t>
            </a:r>
            <a:r>
              <a:rPr lang="es-CO" sz="2400" kern="1200" dirty="0" smtClean="0">
                <a:solidFill>
                  <a:prstClr val="black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COVID-19</a:t>
            </a:r>
            <a:r>
              <a:rPr lang="es-CO" sz="2400" kern="1200" dirty="0">
                <a:solidFill>
                  <a:prstClr val="black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​</a:t>
            </a:r>
            <a:r>
              <a:rPr lang="es-CO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xmlns="" id="{07B7396B-83FA-4B02-8483-CED5B5703C47}"/>
              </a:ext>
            </a:extLst>
          </p:cNvPr>
          <p:cNvSpPr txBox="1">
            <a:spLocks/>
          </p:cNvSpPr>
          <p:nvPr/>
        </p:nvSpPr>
        <p:spPr>
          <a:xfrm>
            <a:off x="750627" y="2570137"/>
            <a:ext cx="4466502" cy="75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/>
            <a:r>
              <a:rPr lang="es-CO" sz="24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Preparación: </a:t>
            </a:r>
            <a:r>
              <a:rPr lang="es-CO" sz="2400" b="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Procedimientos antes.</a:t>
            </a:r>
            <a:endParaRPr lang="es-CO" sz="2400" b="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0FDBABA8-6C28-4AAB-B8A4-42E8B8FA4AE6}"/>
              </a:ext>
            </a:extLst>
          </p:cNvPr>
          <p:cNvSpPr txBox="1">
            <a:spLocks/>
          </p:cNvSpPr>
          <p:nvPr/>
        </p:nvSpPr>
        <p:spPr>
          <a:xfrm>
            <a:off x="6597871" y="2570137"/>
            <a:ext cx="3997060" cy="91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Arial" panose="020B0604020202020204" pitchFamily="34" charset="0"/>
              </a:rPr>
              <a:t>Contención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Arial" panose="020B0604020202020204" pitchFamily="34" charset="0"/>
              </a:rPr>
              <a:t>: Implementación de protocolos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68991" y="4418648"/>
            <a:ext cx="45191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s-CO" sz="2400" b="1" kern="1200" dirty="0">
                <a:solidFill>
                  <a:prstClr val="black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Mitigación:</a:t>
            </a:r>
            <a:r>
              <a:rPr lang="es-CO" sz="2400" kern="1200" dirty="0">
                <a:solidFill>
                  <a:prstClr val="black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Minimización del impacto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97870" y="4312693"/>
            <a:ext cx="42520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s-CO" sz="2400" b="1" kern="1200" dirty="0">
                <a:solidFill>
                  <a:prstClr val="black"/>
                </a:solidFill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Post-pandémica: </a:t>
            </a:r>
            <a:r>
              <a:rPr lang="es-CO" sz="2400" kern="1200" dirty="0">
                <a:solidFill>
                  <a:prstClr val="black"/>
                </a:solidFill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Seguimiento (retorno)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5217129" y="2723514"/>
            <a:ext cx="856125" cy="3504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derecha 6"/>
          <p:cNvSpPr/>
          <p:nvPr/>
        </p:nvSpPr>
        <p:spPr>
          <a:xfrm>
            <a:off x="5167519" y="4559623"/>
            <a:ext cx="955344" cy="2716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32764" y="1924335"/>
            <a:ext cx="10317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Signos y síntomas </a:t>
            </a:r>
            <a:endParaRPr lang="es-CO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24663" b="39584"/>
          <a:stretch/>
        </p:blipFill>
        <p:spPr>
          <a:xfrm>
            <a:off x="2258704" y="3643954"/>
            <a:ext cx="7620000" cy="181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95" y="977435"/>
            <a:ext cx="7200000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6663" y="1542196"/>
            <a:ext cx="8584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Medidas preventivas </a:t>
            </a:r>
            <a:endParaRPr lang="es-CO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3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73708" y="955344"/>
            <a:ext cx="98263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En lo posible el personal que realice actividades de asistencia social deben gozar de buena salud y no presentar enfermedades crónicas o que afecten su respuesta inmunitaria</a:t>
            </a:r>
            <a:r>
              <a:rPr lang="es-CO" sz="28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CO" sz="2800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Las medidas que se </a:t>
            </a:r>
            <a:r>
              <a:rPr lang="es-CO" sz="28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implementaron </a:t>
            </a: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y que han demostrado mayor evidencia para la contención de la transmisión del virus son las siguientes</a:t>
            </a:r>
            <a:r>
              <a:rPr lang="es-CO" sz="28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s-CO" sz="2800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Lavado de manos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Distanciamiento social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Uso de tapabocas</a:t>
            </a:r>
          </a:p>
        </p:txBody>
      </p:sp>
    </p:spTree>
    <p:extLst>
      <p:ext uri="{BB962C8B-B14F-4D97-AF65-F5344CB8AC3E}">
        <p14:creationId xmlns:p14="http://schemas.microsoft.com/office/powerpoint/2010/main" val="214589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32765" y="1501254"/>
            <a:ext cx="98263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Lavado de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manos</a:t>
            </a:r>
          </a:p>
          <a:p>
            <a:pPr marL="0" indent="0" algn="just">
              <a:buNone/>
            </a:pP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dirty="0">
                <a:latin typeface="Berlin Sans FB" panose="020E0602020502020306" pitchFamily="34" charset="0"/>
                <a:cs typeface="Arial" panose="020B0604020202020204" pitchFamily="34" charset="0"/>
              </a:rPr>
              <a:t>Es la frotación vigorosa de las manos previamente enjabonadas, seguida de un aclarado con agua abundante, con el fin de eliminar la suciedad, materia orgánica, flora transitoria y residente, y así evitar la transmisión de estos microorganismos de persona a persona.</a:t>
            </a:r>
          </a:p>
        </p:txBody>
      </p:sp>
    </p:spTree>
    <p:extLst>
      <p:ext uri="{BB962C8B-B14F-4D97-AF65-F5344CB8AC3E}">
        <p14:creationId xmlns:p14="http://schemas.microsoft.com/office/powerpoint/2010/main" val="127565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23833" y="887104"/>
            <a:ext cx="896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Técnicas para el lavado de manos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740" y="1577763"/>
            <a:ext cx="5281684" cy="424504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28256" y="5928694"/>
            <a:ext cx="4552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BpUHGLfQ6GQ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2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82388" y="709683"/>
            <a:ext cx="10631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El distanciamiento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social</a:t>
            </a:r>
          </a:p>
          <a:p>
            <a:pPr marL="0" indent="0" algn="just">
              <a:buNone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También llamado "distanciamiento físico", Mantener un espacio entre usted y las demás personas, es una forma en que las personas que no están enfermas limiten o eviten el contacto con el COVID-19.  se trata de exponerse lo menos posible al contagio.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644" y="3503543"/>
            <a:ext cx="4428691" cy="261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78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68990" y="879228"/>
            <a:ext cx="10658903" cy="210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es-CO" sz="4000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Uso obligatorio de tapabocas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es-CO" sz="2000" b="1" kern="1200" dirty="0" smtClean="0">
                <a:solidFill>
                  <a:prstClr val="black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s-CO" sz="3200" dirty="0">
                <a:latin typeface="Berlin Sans FB" panose="020E0602020502020306" pitchFamily="34" charset="0"/>
              </a:rPr>
              <a:t>la Organización Mundial de la Salud OMS </a:t>
            </a:r>
            <a:r>
              <a:rPr lang="es-CO" sz="3200" dirty="0" smtClean="0">
                <a:latin typeface="Berlin Sans FB" panose="020E0602020502020306" pitchFamily="34" charset="0"/>
              </a:rPr>
              <a:t>recomienda </a:t>
            </a:r>
            <a:r>
              <a:rPr lang="es-CO" sz="3200" dirty="0">
                <a:latin typeface="Berlin Sans FB" panose="020E0602020502020306" pitchFamily="34" charset="0"/>
              </a:rPr>
              <a:t>el uso masivo de tapabocas para combatir la propagación de la </a:t>
            </a:r>
            <a:r>
              <a:rPr lang="es-CO" sz="3200" dirty="0" smtClean="0">
                <a:latin typeface="Berlin Sans FB" panose="020E0602020502020306" pitchFamily="34" charset="0"/>
              </a:rPr>
              <a:t>COVID-19</a:t>
            </a:r>
            <a:endParaRPr lang="es-CO" sz="3200" kern="1200" dirty="0">
              <a:solidFill>
                <a:prstClr val="black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nozca los lugares donde es obligatorio el uso del tapabocas convencional  – Prensa Alcaldía de Bucaraman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32" y="2983394"/>
            <a:ext cx="5832659" cy="258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39891" y="55682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Uso de mascarilla </a:t>
            </a:r>
          </a:p>
          <a:p>
            <a:r>
              <a:rPr lang="es-CO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https://www.youtube.com/watch?v=cZ3qTR4AJh4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6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3957" y="1422593"/>
            <a:ext cx="7678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Alternativas de trabajo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9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69242" y="914400"/>
            <a:ext cx="742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Fomentar el autocuidado  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55093" y="2688609"/>
            <a:ext cx="8038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Tomar conciencia sobre nuestro estado de salud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Planificar </a:t>
            </a:r>
            <a:r>
              <a:rPr lang="es-CO" sz="28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cada actividad a realizar </a:t>
            </a:r>
            <a:endParaRPr lang="es-CO" sz="2800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Comprometerse con acciones seguras y medidas de prevención en el ambiente de trabajo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Berlin Sans FB" panose="020E0602020502020306" pitchFamily="34" charset="0"/>
                <a:cs typeface="Arial" panose="020B0604020202020204" pitchFamily="34" charset="0"/>
              </a:rPr>
              <a:t>Uso adecuado de </a:t>
            </a:r>
            <a:r>
              <a:rPr lang="es-CO" sz="28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EPP</a:t>
            </a:r>
            <a:endParaRPr lang="es-CO" sz="28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11" y="2688609"/>
            <a:ext cx="2790556" cy="21033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1769" y="1251878"/>
            <a:ext cx="428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Trabajo a distancia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39868" y="1969753"/>
            <a:ext cx="4121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Berlin Sans FB" pitchFamily="34" charset="0"/>
                <a:cs typeface="Arial" panose="020B0604020202020204" pitchFamily="34" charset="0"/>
              </a:rPr>
              <a:t>El teletrabajo, o trabajo a distancia, permite trabajar en un lugar diferente a la oficina. El trabajo se realiza en un lugar alejado de las oficinas centrales o de las instalaciones de producción, mediante la utilización de las nuevas tecnologías de la información y la comunicación (Tics).</a:t>
            </a:r>
            <a:endParaRPr lang="es-ES" sz="2000" dirty="0">
              <a:latin typeface="Berlin Sans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13741" y="1313783"/>
            <a:ext cx="443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Trabajo presencial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27101" y="2167002"/>
            <a:ext cx="4246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Berlin Sans FB" pitchFamily="34" charset="0"/>
                <a:cs typeface="Arial" panose="020B0604020202020204" pitchFamily="34" charset="0"/>
              </a:rPr>
              <a:t>Denominamos al conjunto de actividades que son realizadas con el objetivo de alcanzar una meta, solucionar un problema o producir bienes y servicios para de manera presencial para atender las necesidades humanas</a:t>
            </a:r>
            <a:endParaRPr lang="es-ES" sz="2000" dirty="0"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29" y="4885150"/>
            <a:ext cx="2078547" cy="13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28383" y="1427966"/>
            <a:ext cx="8880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CONSUMO DE ALIMENTOS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27759" y="1123052"/>
            <a:ext cx="477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rial" panose="020B0604020202020204" pitchFamily="34" charset="0"/>
              </a:rPr>
              <a:t>Para consumir alimentos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64711" y="1954061"/>
            <a:ext cx="71022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Lavar las manos con agua y jabón o en su defecto con alcohol glicerinado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Retirar el tapabocas con las normas de seguridad según protocolo de bioseguridad, si es desechable o de un solo uso realizar la disposición final correspondiente.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En el tiempo de alimentación, limitar el número de personas realizando la actividad de forma simultánea para que se garantice la distancia mínima de dos metros entre las mismas, para evitar aglomeraciones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F74F6473-DD75-4BB5-BEC7-F204EA144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79"/>
          <a:stretch/>
        </p:blipFill>
        <p:spPr>
          <a:xfrm>
            <a:off x="8920922" y="2695448"/>
            <a:ext cx="2828925" cy="20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29841" y="1678488"/>
            <a:ext cx="757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limpieza y desinfección 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15442" y="1440493"/>
            <a:ext cx="88809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Para el caso de las tareas de limpieza y desinfección de superficies que hayan estado en contacto con otras personas, puede optarse por guantes más gruesos o de caucho</a:t>
            </a:r>
            <a:r>
              <a:rPr lang="es-CO" sz="2400" dirty="0" smtClean="0">
                <a:latin typeface="Berlin Sans FB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CO" sz="2400" dirty="0">
              <a:latin typeface="Berlin Sans FB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Realizar protocolo de limpieza y desinfección c</a:t>
            </a:r>
            <a:r>
              <a:rPr lang="es-CO" sz="2400" dirty="0" smtClean="0">
                <a:latin typeface="Berlin Sans FB" pitchFamily="34" charset="0"/>
                <a:cs typeface="Arial" panose="020B0604020202020204" pitchFamily="34" charset="0"/>
              </a:rPr>
              <a:t>ada </a:t>
            </a: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3 (tres) horas en los sitios de trabajo y zona de alimentación </a:t>
            </a:r>
            <a:endParaRPr lang="es-CO" sz="2400" dirty="0" smtClean="0">
              <a:latin typeface="Berlin Sans FB" pitchFamily="34" charset="0"/>
              <a:cs typeface="Arial" panose="020B0604020202020204" pitchFamily="34" charset="0"/>
            </a:endParaRPr>
          </a:p>
          <a:p>
            <a:pPr lvl="0" algn="just"/>
            <a:endParaRPr lang="es-CO" sz="2400" dirty="0">
              <a:latin typeface="Berlin Sans FB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Cada 2 (dos) horas en las zonas de lavado de manos y servicios sanitarios e incluye pisos, paredes, puertas, ventanas, divisiones, muebles, sillas, y todos aquellos elementos con los cuales las personas tienen contacto constante y directo.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34016" y="57226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Limpieza y desinfección </a:t>
            </a:r>
          </a:p>
          <a:p>
            <a:r>
              <a:rPr lang="es-CO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https://www.youtube.com/watch?v=p5OKjrL40VM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7239" y="764088"/>
            <a:ext cx="10233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Realizar de manera diaria antes del inicio, durante y al finalizar las actividades limpieza y desinfección de sus zonas comunes y herramientas</a:t>
            </a:r>
            <a:r>
              <a:rPr lang="es-CO" sz="2400" dirty="0" smtClean="0">
                <a:latin typeface="Berlin Sans FB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CO" sz="2400" dirty="0">
              <a:latin typeface="Berlin Sans FB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Al utilizar productos para la desinfección y limpieza debe contar con capacitación para la ejecución de este, según recomendaciones del proveedor</a:t>
            </a:r>
            <a:r>
              <a:rPr lang="es-CO" sz="2400" dirty="0" smtClean="0">
                <a:latin typeface="Berlin Sans FB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s-CO" sz="2400" dirty="0">
              <a:latin typeface="Berlin Sans FB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Realizar la actividad  de limpieza y desinfección con elementos adecuados para ello (escobas, traperos, trapos, esponjas, estropajos, baldes</a:t>
            </a:r>
            <a:r>
              <a:rPr lang="es-CO" sz="2400" dirty="0" smtClean="0">
                <a:latin typeface="Berlin Sans FB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es-CO" sz="2400" dirty="0">
              <a:latin typeface="Berlin Sans FB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Tomar las medidas necesarias para la manipulación y almacenamiento de productos utilizados para la limpieza y desinfección, tomando como referencia las fichas técnicas de los productos ( hojas de seguridad, tarjeta de emergencia</a:t>
            </a:r>
          </a:p>
        </p:txBody>
      </p:sp>
    </p:spTree>
    <p:extLst>
      <p:ext uri="{BB962C8B-B14F-4D97-AF65-F5344CB8AC3E}">
        <p14:creationId xmlns:p14="http://schemas.microsoft.com/office/powerpoint/2010/main" val="11009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77865" y="1039660"/>
            <a:ext cx="95573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 salir y retornar en casa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15233" y="785188"/>
            <a:ext cx="501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 salir de casa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02499" y="1591145"/>
            <a:ext cx="9507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Usa ropa de manga larga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Recógete el cabello y evita las joyas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Usa tapabocas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Desinfectar con alcohol objetos o superficies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Lleva pañitos desechables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Desecha los pañitos que uses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Estornuda o tose en el pliegue del codo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Lava tus manos con frecuencia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No te toques la cara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800" dirty="0">
                <a:latin typeface="Berlin Sans FB" pitchFamily="34" charset="0"/>
                <a:cs typeface="Arial" panose="020B0604020202020204" pitchFamily="34" charset="0"/>
              </a:rPr>
              <a:t>Mantén distancia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58" y="2993478"/>
            <a:ext cx="2978454" cy="186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1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34229" y="1039658"/>
            <a:ext cx="477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 ingresar  a la casa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4228" y="1828800"/>
            <a:ext cx="5467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No toques nada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Quítate los zapatos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Retírate la ropa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Deja los objetos que traigas en la entrada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Dúchate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Limpia el celular y las gafas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Desinfecta lo que dejaste en la entrada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Mantener la casa ventilada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28" y="2058889"/>
            <a:ext cx="23352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4">
            <a:extLst>
              <a:ext uri="{FF2B5EF4-FFF2-40B4-BE49-F238E27FC236}">
                <a16:creationId xmlns="" xmlns:a16="http://schemas.microsoft.com/office/drawing/2014/main" id="{88973018-4E71-42BE-BDA8-41F474FC486F}"/>
              </a:ext>
            </a:extLst>
          </p:cNvPr>
          <p:cNvSpPr/>
          <p:nvPr/>
        </p:nvSpPr>
        <p:spPr>
          <a:xfrm>
            <a:off x="1652569" y="5587346"/>
            <a:ext cx="503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Desinfección al ingresar a casa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https://www.youtube.com/watch?v=x-ShwFB1bso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112" y="1553227"/>
            <a:ext cx="7853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Reporte por contagio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46913" y="2125684"/>
            <a:ext cx="7178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Historia </a:t>
            </a:r>
            <a:endParaRPr lang="es-CO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73" y="196165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7760" y="1114816"/>
            <a:ext cx="68141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La empresa comunicara formalmente al empleado quien tuvo contacto con una persona confirmado o probable para </a:t>
            </a:r>
            <a:r>
              <a:rPr lang="es-CO" sz="2400" dirty="0" smtClean="0">
                <a:latin typeface="Berlin Sans FB" pitchFamily="34" charset="0"/>
                <a:cs typeface="Arial" panose="020B0604020202020204" pitchFamily="34" charset="0"/>
              </a:rPr>
              <a:t>COVID </a:t>
            </a: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- 19 y lo ubicara en categoría de “contacto estrecho”</a:t>
            </a:r>
          </a:p>
          <a:p>
            <a:pPr marL="0" indent="0" algn="just">
              <a:buNone/>
            </a:pPr>
            <a:r>
              <a:rPr lang="es-CO" sz="2400" b="1" dirty="0">
                <a:latin typeface="Berlin Sans FB" pitchFamily="34" charset="0"/>
                <a:cs typeface="Arial" panose="020B0604020202020204" pitchFamily="34" charset="0"/>
              </a:rPr>
              <a:t>Contacto estrecho:</a:t>
            </a: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 Es el contacto entre personas en un espacio de 2 metros o menos de distancia, en una habitación o en el área de atención de un caso de COVID-2019 confirmado o probable, durante un tiempo mayor a 15 minutos, o contacto directo con secreciones de un caso probable o confirmado mientras el paciente es considerado infeccioso.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="" xmlns:a16="http://schemas.microsoft.com/office/drawing/2014/main" id="{14F4927C-3DEB-4147-B57A-E2FCD5071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81" t="349" r="74516" b="23207"/>
          <a:stretch/>
        </p:blipFill>
        <p:spPr>
          <a:xfrm>
            <a:off x="9063748" y="1367750"/>
            <a:ext cx="2222201" cy="32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52394" y="1055762"/>
            <a:ext cx="54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Pasos a seguir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D36DF3D-03A8-4FFA-95E7-FC09E4C6829B}"/>
              </a:ext>
            </a:extLst>
          </p:cNvPr>
          <p:cNvSpPr txBox="1">
            <a:spLocks/>
          </p:cNvSpPr>
          <p:nvPr/>
        </p:nvSpPr>
        <p:spPr>
          <a:xfrm>
            <a:off x="1285435" y="2020737"/>
            <a:ext cx="2566182" cy="33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Comunicar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Verificar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Aislar 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Trasladar 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Diligenciar 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Reportar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 Orientación </a:t>
            </a:r>
          </a:p>
          <a:p>
            <a:pPr indent="-457200" algn="just">
              <a:buFont typeface="Wingdings" pitchFamily="2" charset="2"/>
              <a:buChar char="Ø"/>
            </a:pPr>
            <a:r>
              <a:rPr lang="es-CO" b="0" dirty="0" smtClean="0">
                <a:latin typeface="Berlin Sans FB" pitchFamily="34" charset="0"/>
                <a:cs typeface="Arial" panose="020B0604020202020204" pitchFamily="34" charset="0"/>
              </a:rPr>
              <a:t>Avisar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="" xmlns:a16="http://schemas.microsoft.com/office/drawing/2014/main" id="{03FF88C0-3E7A-47EA-9F93-314B5B62A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582" y="2106520"/>
            <a:ext cx="4616402" cy="23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9529" y="1565753"/>
            <a:ext cx="7553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Convivencia COVID - 19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39453" y="1202498"/>
            <a:ext cx="653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rial" panose="020B0604020202020204" pitchFamily="34" charset="0"/>
              </a:rPr>
              <a:t>Convivencia con persona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rial" panose="020B0604020202020204" pitchFamily="34" charset="0"/>
              </a:rPr>
              <a:t>COVID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rial" panose="020B0604020202020204" pitchFamily="34" charset="0"/>
              </a:rPr>
              <a:t>- 19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7F87A24-DFC4-4433-AEF8-81CE6FFFF7FE}"/>
              </a:ext>
            </a:extLst>
          </p:cNvPr>
          <p:cNvSpPr txBox="1">
            <a:spLocks/>
          </p:cNvSpPr>
          <p:nvPr/>
        </p:nvSpPr>
        <p:spPr>
          <a:xfrm>
            <a:off x="830105" y="2243525"/>
            <a:ext cx="7199078" cy="374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CO" sz="2400" b="0" dirty="0" smtClean="0">
                <a:latin typeface="Berlin Sans FB" pitchFamily="34" charset="0"/>
                <a:cs typeface="Arial" panose="020B0604020202020204" pitchFamily="34" charset="0"/>
              </a:rPr>
              <a:t>Mantener la distancia al menos de dos metros.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2400" b="0" dirty="0" smtClean="0">
                <a:latin typeface="Berlin Sans FB" pitchFamily="34" charset="0"/>
                <a:cs typeface="Arial" panose="020B0604020202020204" pitchFamily="34" charset="0"/>
              </a:rPr>
              <a:t>Utilizar tapabocas en casa, especialmente al encontrarse en un mismo espacio que la persona a riesgo, aumentar la ventilación del hogar.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2400" b="0" dirty="0" smtClean="0">
                <a:latin typeface="Berlin Sans FB" pitchFamily="34" charset="0"/>
                <a:cs typeface="Arial" panose="020B0604020202020204" pitchFamily="34" charset="0"/>
              </a:rPr>
              <a:t>Si es posible, asignar un baño y habitación individual para la persona en riesgo. </a:t>
            </a:r>
          </a:p>
          <a:p>
            <a:pPr algn="just">
              <a:buFont typeface="Wingdings" pitchFamily="2" charset="2"/>
              <a:buChar char="Ø"/>
            </a:pPr>
            <a:r>
              <a:rPr lang="es-CO" sz="2400" b="0" dirty="0" smtClean="0">
                <a:latin typeface="Berlin Sans FB" pitchFamily="34" charset="0"/>
                <a:cs typeface="Arial" panose="020B0604020202020204" pitchFamily="34" charset="0"/>
              </a:rPr>
              <a:t>Si no es posible, aumentar ventilación y limpieza y desinfección de superficies de todas las áreas del hogar.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2">
            <a:extLst>
              <a:ext uri="{FF2B5EF4-FFF2-40B4-BE49-F238E27FC236}">
                <a16:creationId xmlns="" xmlns:a16="http://schemas.microsoft.com/office/drawing/2014/main" id="{866E6E9E-E473-4C08-A9ED-E940669DC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03" y="2729811"/>
            <a:ext cx="3312495" cy="21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54894" y="1114817"/>
            <a:ext cx="7440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Manejo de residuos solidos 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65129" y="1148106"/>
            <a:ext cx="470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Manejo de residuos sólidos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19199" y="1957388"/>
            <a:ext cx="6772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Los mecanismos que se utilizan para comunicar el peligro son: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La señalización de los recipientes – Rótulos y/o etiquetas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La señalización de las áreas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Las Hojas de Seguridad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Tarjetas de Emergencia.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La capacitación en riesgo químico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Frases o letreros indicando el peligro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Códigos de colores y pictogramas, números UN. </a:t>
            </a:r>
          </a:p>
        </p:txBody>
      </p:sp>
    </p:spTree>
    <p:extLst>
      <p:ext uri="{BB962C8B-B14F-4D97-AF65-F5344CB8AC3E}">
        <p14:creationId xmlns:p14="http://schemas.microsoft.com/office/powerpoint/2010/main" val="21608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0911" y="1290179"/>
            <a:ext cx="9031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Diariamente al finalizar la jornada el personal encargado realiza recolección de residuos y se realizan labores de limpieza y desinfección.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400" b="1" dirty="0">
                <a:latin typeface="Berlin Sans FB" pitchFamily="34" charset="0"/>
                <a:cs typeface="Arial" panose="020B0604020202020204" pitchFamily="34" charset="0"/>
              </a:rPr>
              <a:t>Materiales no peligrosos:</a:t>
            </a: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 Aquellos materiales que suelen entregarse a gestores para su reciclaje, se depositan en una bolsa verde (servilletas, empaques de papel plastificado, icopor, vasos desechables, papel cartón).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2400" b="1" dirty="0">
                <a:latin typeface="Berlin Sans FB" pitchFamily="34" charset="0"/>
                <a:cs typeface="Arial" panose="020B0604020202020204" pitchFamily="34" charset="0"/>
              </a:rPr>
              <a:t>Material derivado del uso de EPP hospitalarios: </a:t>
            </a:r>
            <a:r>
              <a:rPr lang="es-CO" sz="2400" dirty="0">
                <a:latin typeface="Berlin Sans FB" pitchFamily="34" charset="0"/>
                <a:cs typeface="Arial" panose="020B0604020202020204" pitchFamily="34" charset="0"/>
              </a:rPr>
              <a:t>Se depositarán en bolsas rojas (ropa desechable, gorros, batas, pantalones y polainas, guantes, mascarilla, respiradores y tapabocas), podrán disponerse en los sitios autorizados.</a:t>
            </a:r>
          </a:p>
        </p:txBody>
      </p:sp>
    </p:spTree>
    <p:extLst>
      <p:ext uri="{BB962C8B-B14F-4D97-AF65-F5344CB8AC3E}">
        <p14:creationId xmlns:p14="http://schemas.microsoft.com/office/powerpoint/2010/main" val="30457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="" xmlns:a16="http://schemas.microsoft.com/office/drawing/2014/main" id="{AD8EF9C4-E0FB-405F-873F-87D420EC1AC6}"/>
              </a:ext>
            </a:extLst>
          </p:cNvPr>
          <p:cNvSpPr txBox="1">
            <a:spLocks/>
          </p:cNvSpPr>
          <p:nvPr/>
        </p:nvSpPr>
        <p:spPr>
          <a:xfrm>
            <a:off x="838199" y="1152395"/>
            <a:ext cx="10660693" cy="229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/>
            <a:r>
              <a:rPr lang="es-CO" sz="3200" b="0" dirty="0" smtClean="0">
                <a:solidFill>
                  <a:prstClr val="black"/>
                </a:solidFill>
                <a:latin typeface="Berlin Sans FB" pitchFamily="34" charset="0"/>
                <a:cs typeface="Arial" panose="020B0604020202020204" pitchFamily="34" charset="0"/>
              </a:rPr>
              <a:t>Al depositar estos residuos en la bolsa, pueden rosearse con alcohol, con hipoclorito u otra solución desinfectante, sin promover con esto mezclas de soluciones</a:t>
            </a:r>
          </a:p>
          <a:p>
            <a:endParaRPr lang="es-CO" dirty="0"/>
          </a:p>
        </p:txBody>
      </p:sp>
      <p:pic>
        <p:nvPicPr>
          <p:cNvPr id="4" name="Imagen 1">
            <a:extLst>
              <a:ext uri="{FF2B5EF4-FFF2-40B4-BE49-F238E27FC236}">
                <a16:creationId xmlns="" xmlns:a16="http://schemas.microsoft.com/office/drawing/2014/main" id="{33C61A73-D9A4-469A-8603-3BB07FD78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728" y="3257828"/>
            <a:ext cx="4102964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68252" y="1578280"/>
            <a:ext cx="756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Vigilancia y monitoreo 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="" xmlns:a16="http://schemas.microsoft.com/office/drawing/2014/main" id="{37F87A24-DFC4-4433-AEF8-81CE6FFFF7FE}"/>
              </a:ext>
            </a:extLst>
          </p:cNvPr>
          <p:cNvSpPr txBox="1">
            <a:spLocks/>
          </p:cNvSpPr>
          <p:nvPr/>
        </p:nvSpPr>
        <p:spPr>
          <a:xfrm>
            <a:off x="1119168" y="2304789"/>
            <a:ext cx="10079101" cy="232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CO" sz="2400" b="0" dirty="0" smtClean="0">
                <a:latin typeface="Berlin Sans FB" pitchFamily="34" charset="0"/>
                <a:cs typeface="Arial" panose="020B0604020202020204" pitchFamily="34" charset="0"/>
              </a:rPr>
              <a:t>Se establecen canales de información como la aplicación CoronApp, disponible en Android, para reportar su estado de salud y de su grupo familiar.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2400" b="0" dirty="0" smtClean="0">
                <a:latin typeface="Berlin Sans FB" pitchFamily="34" charset="0"/>
                <a:cs typeface="Arial" panose="020B0604020202020204" pitchFamily="34" charset="0"/>
              </a:rPr>
              <a:t>Asesoramiento de las ARL tendrá en cuenta la existencia de condiciones que permitan realizar el trabajo sin alterar la condición de salud de las personas</a:t>
            </a: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7619F175-D5C9-439B-9946-67359AC6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267" y="4332460"/>
            <a:ext cx="2857500" cy="16002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45261" y="961620"/>
            <a:ext cx="603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Monitoreo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92824" y="1050878"/>
            <a:ext cx="751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¿Que es el Coronavirus ?</a:t>
            </a:r>
            <a:endParaRPr lang="es-CO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5218" y="2511188"/>
            <a:ext cx="10645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>
                <a:latin typeface="Berlin Sans FB" panose="020E0602020502020306" pitchFamily="34" charset="0"/>
              </a:rPr>
              <a:t>Los coronavirus (CoV) son virus que surgen periódicamente en diferentes áreas del mundo y que causan Infección Respiratoria Aguda (IRA), es decir gripa, que pueden llegar a ser leve, moderada o grave.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="" xmlns:a16="http://schemas.microsoft.com/office/drawing/2014/main" id="{37F87A24-DFC4-4433-AEF8-81CE6FFFF7FE}"/>
              </a:ext>
            </a:extLst>
          </p:cNvPr>
          <p:cNvSpPr txBox="1">
            <a:spLocks/>
          </p:cNvSpPr>
          <p:nvPr/>
        </p:nvSpPr>
        <p:spPr>
          <a:xfrm>
            <a:off x="601248" y="1853852"/>
            <a:ext cx="10947747" cy="232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lvl="0" algn="just">
              <a:buFont typeface="Wingdings" pitchFamily="2" charset="2"/>
              <a:buChar char="Ø"/>
            </a:pPr>
            <a:r>
              <a:rPr lang="es-CO" sz="2400" b="0" dirty="0">
                <a:latin typeface="Berlin Sans FB" pitchFamily="34" charset="0"/>
                <a:cs typeface="Arial" panose="020B0604020202020204" pitchFamily="34" charset="0"/>
              </a:rPr>
              <a:t>Se realiza trabajo en casa si es posible, aislado en su domicilio mientras se mantenga asintomático, al menos durante catorce días como mínimo, si durante los catorce días posteriores a la exposición al contacto, desarrolla síntomas y la situación clínica lo permite, deberá hacer auto aislamiento inmediato domiciliario y contactar a los servicios de salud según lo establecido en los protocolos de la autoridad nacional de salud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45261" y="961620"/>
            <a:ext cx="603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Vigilancia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="" xmlns:a16="http://schemas.microsoft.com/office/drawing/2014/main" id="{86A2DB7E-19C5-490E-B1A4-9E99F866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30" y="4321478"/>
            <a:ext cx="3187595" cy="19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2915" y="1669911"/>
            <a:ext cx="9306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Plan de comunicaciones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77656" y="1227551"/>
            <a:ext cx="4935254" cy="45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</a:pPr>
            <a:r>
              <a:rPr lang="es-CO" sz="2400" kern="1200" dirty="0">
                <a:solidFill>
                  <a:prstClr val="black"/>
                </a:solidFill>
                <a:latin typeface="Berlin Sans FB" pitchFamily="34" charset="0"/>
                <a:ea typeface="+mn-ea"/>
                <a:cs typeface="Arial" panose="020B0604020202020204" pitchFamily="34" charset="0"/>
              </a:rPr>
              <a:t>Charlas informativas virtuales La divulgación será constante y actualizada de acuerdo a las directrices impartidas por ministerios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</a:pPr>
            <a:r>
              <a:rPr lang="es-CO" sz="2400" kern="1200" dirty="0">
                <a:solidFill>
                  <a:prstClr val="black"/>
                </a:solidFill>
                <a:latin typeface="Berlin Sans FB" pitchFamily="34" charset="0"/>
                <a:ea typeface="+mn-ea"/>
                <a:cs typeface="Arial" panose="020B0604020202020204" pitchFamily="34" charset="0"/>
              </a:rPr>
              <a:t>Se utilizarán canales de divulgación masiva entre los cuales se encuentra la página web, sistema interno de televisión, periódico alma mater, emisora cultural, Facebook, YouTube, correos electrónicos Twitter, Instagram, carteleras etc</a:t>
            </a:r>
            <a:r>
              <a:rPr lang="es-CO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098" name="Picture 2" descr="Cómo usar las redes sociales para aumentar el tráfico 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04" y="1642505"/>
            <a:ext cx="4657827" cy="34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65962" y="1828800"/>
            <a:ext cx="946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Muchas gracias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88107" y="1337480"/>
            <a:ext cx="736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latin typeface="Berlin Sans FB" panose="020E0602020502020306" pitchFamily="34" charset="0"/>
                <a:cs typeface="Arial" panose="020B0604020202020204" pitchFamily="34" charset="0"/>
              </a:rPr>
              <a:t>¿Qué es la COVID‑19?</a:t>
            </a:r>
            <a:endParaRPr lang="es-CO" sz="4800" dirty="0"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742" y="2265528"/>
            <a:ext cx="109455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2400" dirty="0">
                <a:latin typeface="Berlin Sans FB" panose="020E0602020502020306" pitchFamily="34" charset="0"/>
                <a:cs typeface="Arial" panose="020B0604020202020204" pitchFamily="34" charset="0"/>
              </a:rPr>
              <a:t>Es la enfermedad infecciosa (respiratoria) causada por el coronavirus que se ha descubierto más recientemente. Inicialmente llamado </a:t>
            </a:r>
            <a:r>
              <a:rPr lang="es-CO" sz="24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2019-CoV </a:t>
            </a:r>
            <a:r>
              <a:rPr lang="es-CO" sz="2400" dirty="0">
                <a:latin typeface="Berlin Sans FB" panose="020E0602020502020306" pitchFamily="34" charset="0"/>
                <a:cs typeface="Arial" panose="020B0604020202020204" pitchFamily="34" charset="0"/>
              </a:rPr>
              <a:t>(en inglés, 2019-novel coronavirus, 'nuevo coronavirus de 2019')</a:t>
            </a:r>
          </a:p>
          <a:p>
            <a:pPr marL="0" indent="0" algn="just">
              <a:buNone/>
            </a:pPr>
            <a:r>
              <a:rPr lang="es-CO" sz="2400" b="1" dirty="0">
                <a:latin typeface="Berlin Sans FB" panose="020E0602020502020306" pitchFamily="34" charset="0"/>
                <a:cs typeface="Arial" panose="020B0604020202020204" pitchFamily="34" charset="0"/>
              </a:rPr>
              <a:t>Origen: </a:t>
            </a:r>
            <a:r>
              <a:rPr lang="es-CO" sz="2400" dirty="0">
                <a:latin typeface="Berlin Sans FB" panose="020E0602020502020306" pitchFamily="34" charset="0"/>
                <a:cs typeface="Arial" panose="020B0604020202020204" pitchFamily="34" charset="0"/>
              </a:rPr>
              <a:t>Se descubrió y se aisló por primera vez en Wuhan, China. Parece tener un origen zoonótico, es decir, se transmitió de un huésped animal a uno humano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51" y="4419964"/>
            <a:ext cx="2925881" cy="1950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79428" y="968991"/>
            <a:ext cx="833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latin typeface="Berlin Sans FB" panose="020E0602020502020306" pitchFamily="34" charset="0"/>
                <a:cs typeface="Arial" panose="020B0604020202020204" pitchFamily="34" charset="0"/>
              </a:rPr>
              <a:t>Mecanismo de transmisión</a:t>
            </a:r>
            <a:endParaRPr lang="es-CO" sz="4800" dirty="0">
              <a:latin typeface="Berlin Sans FB" panose="020E06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937" y="1677916"/>
            <a:ext cx="7547763" cy="3904776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087B16DA-AEB1-4012-B4CF-274103A6058B}"/>
              </a:ext>
            </a:extLst>
          </p:cNvPr>
          <p:cNvSpPr/>
          <p:nvPr/>
        </p:nvSpPr>
        <p:spPr>
          <a:xfrm>
            <a:off x="2210937" y="5780023"/>
            <a:ext cx="5636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Transmisión del COVID-19</a:t>
            </a:r>
          </a:p>
          <a:p>
            <a:r>
              <a:rPr lang="es-CO" sz="1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https://www.youtube.com/watch?v=cOEfBmqFAqU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6788" y="928048"/>
            <a:ext cx="827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>
                <a:latin typeface="Berlin Sans FB" panose="020E0602020502020306" pitchFamily="34" charset="0"/>
                <a:cs typeface="Arial" panose="020B0604020202020204" pitchFamily="34" charset="0"/>
              </a:rPr>
              <a:t>Tiempo de incubación</a:t>
            </a:r>
            <a:endParaRPr lang="es-CO" sz="5400" dirty="0">
              <a:latin typeface="Berlin Sans FB" panose="020E0602020502020306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1571" y="2402005"/>
            <a:ext cx="6045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2400" dirty="0">
                <a:latin typeface="Berlin Sans FB" panose="020E0602020502020306" pitchFamily="34" charset="0"/>
                <a:cs typeface="Arial" panose="020B0604020202020204" pitchFamily="34" charset="0"/>
              </a:rPr>
              <a:t>Período de tiempo que transcurre desde que una persona se infecta por el virus hasta que presenta síntomas, oscila en general entre los 4 y los 7 días, en el 95 % de las ocasiones es menor a 12.5 días. Los límites extremos se han establecido entre 2 y 14 días después del contagio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548" y="2402005"/>
            <a:ext cx="4837061" cy="25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65527" y="696036"/>
            <a:ext cx="74789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latin typeface="Berlin Sans FB" panose="020E0602020502020306" pitchFamily="34" charset="0"/>
              </a:rPr>
              <a:t>¿Como afecta al cuerpo?</a:t>
            </a:r>
          </a:p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8" y="2979504"/>
            <a:ext cx="1877731" cy="18838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845" y="2502145"/>
            <a:ext cx="2482338" cy="2482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719" y="3089055"/>
            <a:ext cx="2011854" cy="1767993"/>
          </a:xfrm>
          <a:prstGeom prst="rect">
            <a:avLst/>
          </a:prstGeom>
        </p:spPr>
      </p:pic>
      <p:sp>
        <p:nvSpPr>
          <p:cNvPr id="7" name="Flecha curvada hacia abajo 6"/>
          <p:cNvSpPr/>
          <p:nvPr/>
        </p:nvSpPr>
        <p:spPr>
          <a:xfrm>
            <a:off x="2784143" y="2018195"/>
            <a:ext cx="6807503" cy="777922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Flecha curvada hacia arriba 9"/>
          <p:cNvSpPr/>
          <p:nvPr/>
        </p:nvSpPr>
        <p:spPr>
          <a:xfrm flipH="1">
            <a:off x="2336054" y="4984483"/>
            <a:ext cx="7337917" cy="753603"/>
          </a:xfrm>
          <a:prstGeom prst="curvedUpArrow">
            <a:avLst>
              <a:gd name="adj1" fmla="val 33578"/>
              <a:gd name="adj2" fmla="val 50000"/>
              <a:gd name="adj3" fmla="val 212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66029" y="1187354"/>
            <a:ext cx="6277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Fases</a:t>
            </a:r>
            <a:endParaRPr lang="es-CO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171" y="3284488"/>
            <a:ext cx="3811686" cy="219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1502</Words>
  <Application>Microsoft Office PowerPoint</Application>
  <PresentationFormat>Panorámica</PresentationFormat>
  <Paragraphs>138</Paragraphs>
  <Slides>43</Slides>
  <Notes>43</Notes>
  <HiddenSlides>23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Amatic SC</vt:lpstr>
      <vt:lpstr>Arial</vt:lpstr>
      <vt:lpstr>Berlin Sans FB</vt:lpstr>
      <vt:lpstr>Calibri</vt:lpstr>
      <vt:lpstr>Source Code Pro</vt:lpstr>
      <vt:lpstr>Wingdings</vt:lpstr>
      <vt:lpstr>Beach Day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DANIELAA</dc:creator>
  <cp:lastModifiedBy>DANIELAA</cp:lastModifiedBy>
  <cp:revision>57</cp:revision>
  <cp:lastPrinted>2020-07-07T22:16:23Z</cp:lastPrinted>
  <dcterms:modified xsi:type="dcterms:W3CDTF">2021-06-22T03:55:18Z</dcterms:modified>
</cp:coreProperties>
</file>