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24"/>
  </p:notesMasterIdLst>
  <p:sldIdLst>
    <p:sldId id="262" r:id="rId5"/>
    <p:sldId id="286" r:id="rId6"/>
    <p:sldId id="264" r:id="rId7"/>
    <p:sldId id="278" r:id="rId8"/>
    <p:sldId id="263" r:id="rId9"/>
    <p:sldId id="266" r:id="rId10"/>
    <p:sldId id="283" r:id="rId11"/>
    <p:sldId id="281" r:id="rId12"/>
    <p:sldId id="271" r:id="rId13"/>
    <p:sldId id="285" r:id="rId14"/>
    <p:sldId id="279" r:id="rId15"/>
    <p:sldId id="280" r:id="rId16"/>
    <p:sldId id="265" r:id="rId17"/>
    <p:sldId id="270" r:id="rId18"/>
    <p:sldId id="273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05BAA"/>
    <a:srgbClr val="ED1C24"/>
    <a:srgbClr val="27348B"/>
    <a:srgbClr val="034DA2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86355" autoAdjust="0"/>
  </p:normalViewPr>
  <p:slideViewPr>
    <p:cSldViewPr snapToGrid="0">
      <p:cViewPr varScale="1">
        <p:scale>
          <a:sx n="61" d="100"/>
          <a:sy n="61" d="100"/>
        </p:scale>
        <p:origin x="1344" y="3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228105310638659"/>
          <c:y val="0.37536624619998071"/>
          <c:w val="0.50612800000000002"/>
          <c:h val="0.566814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Región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186156"/>
                    <a:satOff val="5698"/>
                    <a:lumOff val="16186"/>
                  </a:schemeClr>
                </a:gs>
                <a:gs pos="100000">
                  <a:srgbClr val="34CD0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explosion val="16"/>
          <c:dPt>
            <c:idx val="0"/>
            <c:bubble3D val="0"/>
          </c:dPt>
          <c:dPt>
            <c:idx val="1"/>
            <c:bubble3D val="0"/>
            <c:explosion val="0"/>
            <c:spPr>
              <a:gradFill flip="none" rotWithShape="1">
                <a:gsLst>
                  <a:gs pos="0">
                    <a:schemeClr val="accent1">
                      <a:lumOff val="13575"/>
                    </a:schemeClr>
                  </a:gs>
                  <a:gs pos="100000">
                    <a:schemeClr val="accent2">
                      <a:hueOff val="-186156"/>
                      <a:satOff val="5698"/>
                      <a:lumOff val="1618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explosion val="9"/>
            <c:spPr>
              <a:gradFill flip="none" rotWithShape="1">
                <a:gsLst>
                  <a:gs pos="0">
                    <a:srgbClr val="CF00FF"/>
                  </a:gs>
                  <a:gs pos="100000">
                    <a:schemeClr val="accent1">
                      <a:lumOff val="13575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Sheet1!$B$1:$D$1</c:f>
              <c:strCache>
                <c:ptCount val="3"/>
                <c:pt idx="0">
                  <c:v>Classical</c:v>
                </c:pt>
                <c:pt idx="1">
                  <c:v>Intermediate</c:v>
                </c:pt>
                <c:pt idx="2">
                  <c:v>Non-classical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85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"/>
          <c:y val="0.69224691794088322"/>
          <c:w val="0.54418299999999997"/>
          <c:h val="0.307753"/>
        </c:manualLayout>
      </c:layout>
      <c:overlay val="1"/>
      <c:txPr>
        <a:bodyPr rot="0"/>
        <a:lstStyle/>
        <a:p>
          <a:pPr>
            <a:defRPr/>
          </a:pPr>
          <a:endParaRPr lang="es-CO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2000"/>
      </a:pPr>
      <a:endParaRPr lang="es-CO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80DFA-F2C8-4ED7-B69C-1E1A5BDAA11C}" type="datetimeFigureOut">
              <a:rPr lang="es-CO" smtClean="0"/>
              <a:t>10/06/2022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A868C-C1A4-4262-9408-3611B9EA06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250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Good afternoon, it is a pleasure to be here. My name is Karen, I am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 at University of Antioquia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inmunología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celular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inmunogenética from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medellin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Colombia. Today,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going to talk to you about this Project called: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Nanoparticles specific for Slan+ monocytes as potential therapeutic (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ˌθ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ɛrəˈpjuːtɪk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therapiuric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tools in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lupus</a:t>
            </a:r>
            <a:endParaRPr lang="en-US" sz="12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A868C-C1A4-4262-9408-3611B9EA06AE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826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8011c734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108011c7340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dirty="0"/>
              <a:t>SUPBLACIONES DE MONOCITOS EN UN INDIVIDUO SANO=</a:t>
            </a:r>
            <a:r>
              <a:rPr lang="es-CO" baseline="0" dirty="0"/>
              <a:t> LUZ VIVIANA MUNERA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CO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1. 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Diagrama de puntos representativo de la estrategia de análisis utilizada para seleccionar las subpoblaciones de monocitos no clásicos (CD14loCD16+), intermedios (CD14+CD16+)  clásicos (CD14++CD16-) (A) y monocitos slan+ (B), definidos inicialmente como células CD14+ HLA-DR+. </a:t>
            </a:r>
            <a:endParaRPr lang="es-CO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5" name="Google Shape;95;g108011c7340_0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9852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8011c734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108011c7340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dirty="0"/>
              <a:t>SUPBLACIONES DE MONOCITOS EN UN INDIVIDUO SANO</a:t>
            </a:r>
            <a:r>
              <a:rPr lang="es-CO"/>
              <a:t>= LUZ VIVIANA</a:t>
            </a:r>
            <a:r>
              <a:rPr lang="es-CO" baseline="0"/>
              <a:t> MUNERA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C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CO" sz="1200" b="1" i="0" u="none" strike="noStrike" cap="none" dirty="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Figura 2. </a:t>
            </a:r>
            <a:r>
              <a:rPr lang="es-ES" sz="1200" b="1" dirty="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La mayoría de los monocitos Slan+ son monocitos no clásicos. 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Mapa de calor que representa la expresión del marcador SLAN en las diferentes subpoblaciones de monocitos: no clásicos (CD14loCD16+), intermedios (CD14+CD16+) y  clásicos (CD14++CD16-), </a:t>
            </a:r>
            <a:r>
              <a:rPr lang="pt-BR" sz="1200" dirty="0">
                <a:solidFill>
                  <a:schemeClr val="dk1"/>
                </a:solidFill>
              </a:rPr>
              <a:t>definidos inicialmente como células CD14+ HLA-DR+.</a:t>
            </a:r>
            <a:endParaRPr lang="pt-BR"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CO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dirty="0"/>
              <a:t>Control Luz Viviana</a:t>
            </a:r>
            <a:r>
              <a:rPr lang="es-CO" baseline="0" dirty="0"/>
              <a:t> </a:t>
            </a:r>
            <a:r>
              <a:rPr lang="es-CO" baseline="0" dirty="0" err="1"/>
              <a:t>Munera</a:t>
            </a:r>
            <a:endParaRPr dirty="0"/>
          </a:p>
        </p:txBody>
      </p:sp>
      <p:sp>
        <p:nvSpPr>
          <p:cNvPr id="112" name="Google Shape;112;g108011c7340_0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831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wanted to know if Jakinibs could modulate the inflammatory function of slan monocytes.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isolated SlanMo from peripheral blood samples from healthy controls using a commercial Slan (M-DC8)+ Monocyte Isolation Kit. We treated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2 Janus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quinases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inhibitors: Itacitinib or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baricinib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1 hour,  then monocytes were treated with IFN-gamma, after 24 hours we evaluated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Membrane markers (HLA-DR, CD64 and CD69) expression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TNF-α production by flow cytometry</a:t>
            </a:r>
            <a:endParaRPr lang="es-CO" dirty="0" smtClean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A868C-C1A4-4262-9408-3611B9EA06AE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8658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As we can see here, the treatment of SlanMo</a:t>
            </a:r>
            <a:r>
              <a:rPr lang="en-US" baseline="0" dirty="0" smtClean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 with </a:t>
            </a:r>
            <a:r>
              <a:rPr lang="en-US" dirty="0" smtClean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IFN induce an increase</a:t>
            </a:r>
            <a:r>
              <a:rPr lang="en-US" baseline="0" dirty="0" smtClean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 in the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expression of surface molecules HLA-DR, CD64 and CD69  on SlanMo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TNF-α accumulation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We also found that Baricitinib and Itacitinib inhibit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the effect of IFN on monocytes.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ggesting that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these inhibitors could modulate de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pro-inflammatory functions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theses cells</a:t>
            </a:r>
            <a:endParaRPr lang="es-CO" dirty="0" smtClean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A868C-C1A4-4262-9408-3611B9EA06AE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0796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These results suggests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that Jakinibs modulate the pro-inflammatory function of slan monocytes. For that reason, we wanted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 an Itacitinib encapsulated nanoparticle to target the SlanMo,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without affect other immune cells. </a:t>
            </a:r>
            <a:endParaRPr lang="es-C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A868C-C1A4-4262-9408-3611B9EA06AE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5389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these reasons, we are trying to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Nanoparticles specific for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monocytes and encapsulated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inhibitors  in these nanoparticles in order to modulate the inflammatory function of these cells without affect other immune cells.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evaluated the union/internalization of fluorescent nanoparticles functionalized with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WGA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galactosamine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leukocytes.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A868C-C1A4-4262-9408-3611B9EA06AE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4083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/>
              <a:t>as </a:t>
            </a:r>
            <a:r>
              <a:rPr lang="es-CO" dirty="0" err="1" smtClean="0"/>
              <a:t>we</a:t>
            </a:r>
            <a:r>
              <a:rPr lang="es-CO" dirty="0" smtClean="0"/>
              <a:t> can </a:t>
            </a:r>
            <a:r>
              <a:rPr lang="es-CO" dirty="0" err="1" smtClean="0"/>
              <a:t>see</a:t>
            </a:r>
            <a:r>
              <a:rPr lang="es-CO" dirty="0" smtClean="0"/>
              <a:t> </a:t>
            </a:r>
            <a:r>
              <a:rPr lang="es-CO" dirty="0" err="1" smtClean="0"/>
              <a:t>here</a:t>
            </a:r>
            <a:r>
              <a:rPr lang="es-CO" dirty="0" smtClean="0"/>
              <a:t>, </a:t>
            </a:r>
            <a:r>
              <a:rPr lang="en-US" sz="1200" b="1" dirty="0" smtClean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PLGA-WGA nanoparticles were uptake efficiently by monocytes compared with other populations of leukocytes suggesting the potential role of these nanoparticles to target monocytes and possibly more specifically </a:t>
            </a:r>
            <a:r>
              <a:rPr lang="en-US" sz="1200" b="1" dirty="0" err="1" smtClean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SlanMo</a:t>
            </a:r>
            <a:r>
              <a:rPr lang="en-US" sz="1200" b="1" dirty="0" smtClean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 for the treatment of SLE</a:t>
            </a:r>
            <a:r>
              <a:rPr lang="en-US" b="1" dirty="0" smtClean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.</a:t>
            </a:r>
            <a:endParaRPr lang="es-CO" b="1" dirty="0" smtClean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A868C-C1A4-4262-9408-3611B9EA06AE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3995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established that PLGA-WGA nanoparticles were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uptook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efficiently by monocytes compared with other populations of leukocytes suggesting the potential role of these nanoparticles to target monocytes and possibly more specifically SlanMo for the treatment of SLE.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0E37-CDC2-4274-B8FD-7DE2396AB4E6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1040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A868C-C1A4-4262-9408-3611B9EA06AE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360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Lupus is chronic autoimmune disorder that present a broad spectrum of clinical manifestations, like blood disorder, renal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involment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arthritis and others.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Lupus patients have alterations in innate and adaptive immune cells, including MONOCYTES. </a:t>
            </a:r>
          </a:p>
          <a:p>
            <a:pPr marL="0" indent="0">
              <a:buFontTx/>
              <a:buNone/>
            </a:pP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 </a:t>
            </a:r>
            <a:r>
              <a:rPr lang="es-C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affects</a:t>
            </a:r>
            <a:r>
              <a:rPr lang="es-C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almost every organ and presents with a high range of clinical manifestations (5). The damage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various organs can be explained by a disturbance of innate and adaptive immune responses leading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production of autoantibodies, immune complexes, and a loss of immune tolerance to</a:t>
            </a:r>
          </a:p>
          <a:p>
            <a:r>
              <a:rPr lang="es-C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autoantigens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0E37-CDC2-4274-B8FD-7DE2396AB4E6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528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Different</a:t>
            </a:r>
            <a:r>
              <a:rPr lang="en-US" sz="1200" baseline="0" dirty="0" smtClean="0"/>
              <a:t> studies have demonstrated that </a:t>
            </a:r>
            <a:r>
              <a:rPr lang="en-US" sz="1200" dirty="0" smtClean="0"/>
              <a:t>Monocytes play an important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rol</a:t>
            </a:r>
            <a:r>
              <a:rPr lang="en-US" sz="1200" baseline="0" dirty="0" smtClean="0"/>
              <a:t> </a:t>
            </a:r>
            <a:r>
              <a:rPr lang="en-US" sz="1200" dirty="0" smtClean="0"/>
              <a:t>in the development of Lupus. In fact, Monocytes from lupus patients have different phenotypic and functional alterations in</a:t>
            </a:r>
            <a:r>
              <a:rPr lang="en-US" sz="1200" baseline="0" dirty="0" smtClean="0"/>
              <a:t> comparison with healthy controls.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Three</a:t>
            </a:r>
            <a:r>
              <a:rPr lang="en-US" sz="1200" baseline="0" dirty="0" smtClean="0"/>
              <a:t> subpopulations of monocytes have been described: classical, intermediate and nonclassical monocytes. Our group and others research groups had demonstrated previously lupus patients have alterations in </a:t>
            </a:r>
            <a:r>
              <a:rPr lang="en-US" sz="1200" b="1" dirty="0" smtClean="0"/>
              <a:t>The proportion and numbers of CIRCULATING monocyte subpopulations.</a:t>
            </a:r>
            <a:r>
              <a:rPr lang="en-US" sz="1200" b="1" baseline="0" dirty="0" smtClean="0"/>
              <a:t> </a:t>
            </a:r>
            <a:endParaRPr lang="es-CO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Monocytes</a:t>
            </a:r>
            <a:r>
              <a:rPr lang="en-US" sz="1200" baseline="0" dirty="0" smtClean="0"/>
              <a:t> </a:t>
            </a:r>
            <a:r>
              <a:rPr lang="es-C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</a:t>
            </a:r>
            <a:r>
              <a:rPr lang="es-C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s-C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</a:t>
            </a:r>
            <a:r>
              <a:rPr lang="es-C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 in the pathogenesis of SLE</a:t>
            </a:r>
            <a:endParaRPr lang="en-US" sz="1200" dirty="0" smtClean="0"/>
          </a:p>
          <a:p>
            <a:pPr marL="0" indent="0">
              <a:buFontTx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0E37-CDC2-4274-B8FD-7DE2396AB4E6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623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Recently, a newer monocyte subpopulation have been described: slan Monocytes.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cells are a subset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nonclassical monocytes, these cells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one of the important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pro-inflammatory cells in different diseases, including lupus.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0E37-CDC2-4274-B8FD-7DE2396AB4E6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368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PREVIOUS studies have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demonstrated that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Slan+ Monocytes were increased </a:t>
            </a:r>
            <a:r>
              <a:rPr lang="en-US" sz="1200" b="1" dirty="0" smtClean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within glomerulus of human lupus nephritis samples, and these</a:t>
            </a:r>
            <a:r>
              <a:rPr lang="en-US" sz="1200" b="1" baseline="0" dirty="0" smtClean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cells produce locally </a:t>
            </a:r>
            <a:r>
              <a:rPr lang="en-US" sz="1200" b="1" dirty="0" smtClean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TNF-α. Suggesting</a:t>
            </a:r>
            <a:r>
              <a:rPr lang="en-US" sz="1200" b="1" baseline="0" dirty="0" smtClean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that these cells play a very important </a:t>
            </a:r>
            <a:r>
              <a:rPr lang="en-US" sz="1200" b="1" baseline="0" dirty="0" err="1" smtClean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rol</a:t>
            </a:r>
            <a:r>
              <a:rPr lang="en-US" sz="1200" b="1" baseline="0" dirty="0" smtClean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in the </a:t>
            </a:r>
            <a:r>
              <a:rPr lang="en-US" sz="1200" b="1" baseline="0" dirty="0" err="1" smtClean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immunopathogenesis</a:t>
            </a:r>
            <a:r>
              <a:rPr lang="en-US" sz="1200" b="1" baseline="0" dirty="0" smtClean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of LUPUS, for these reasons </a:t>
            </a:r>
            <a:r>
              <a:rPr lang="en-US" sz="1200" b="1" dirty="0" smtClean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these cells could</a:t>
            </a:r>
            <a:r>
              <a:rPr lang="en-US" sz="1200" b="1" baseline="0" dirty="0" smtClean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be a therapeutic target in lupus. 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endParaRPr lang="es-CO" dirty="0" smtClean="0"/>
          </a:p>
          <a:p>
            <a:endParaRPr lang="es-CO" dirty="0" smtClean="0"/>
          </a:p>
          <a:p>
            <a:r>
              <a:rPr lang="es-CO" dirty="0" err="1" smtClean="0"/>
              <a:t>For</a:t>
            </a:r>
            <a:r>
              <a:rPr lang="es-CO" baseline="0" dirty="0" smtClean="0"/>
              <a:t> </a:t>
            </a:r>
            <a:r>
              <a:rPr lang="es-CO" baseline="0" dirty="0" err="1" smtClean="0"/>
              <a:t>these</a:t>
            </a:r>
            <a:r>
              <a:rPr lang="es-CO" baseline="0" dirty="0" smtClean="0"/>
              <a:t> </a:t>
            </a:r>
            <a:r>
              <a:rPr lang="es-CO" baseline="0" dirty="0" err="1" smtClean="0"/>
              <a:t>reasons</a:t>
            </a:r>
            <a:r>
              <a:rPr lang="es-CO" baseline="0" dirty="0" smtClean="0"/>
              <a:t> </a:t>
            </a:r>
            <a:r>
              <a:rPr lang="es-CO" baseline="0" dirty="0" err="1" smtClean="0"/>
              <a:t>these</a:t>
            </a:r>
            <a:r>
              <a:rPr lang="es-CO" baseline="0" dirty="0" smtClean="0"/>
              <a:t> cells are </a:t>
            </a:r>
            <a:r>
              <a:rPr lang="es-C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attractive</a:t>
            </a:r>
            <a:r>
              <a:rPr lang="es-C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therapeutic</a:t>
            </a:r>
            <a:r>
              <a:rPr lang="es-C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targets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0E37-CDC2-4274-B8FD-7DE2396AB4E6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9667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lupus patients there are alteration in different immune pathways, like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.-stat pathway. Previous studies suggest that this pathway is over activated in lupus patients and mice model of LES. For example: 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593" indent="-228593" algn="just">
              <a:spcBef>
                <a:spcPts val="0"/>
              </a:spcBef>
              <a:buSzPts val="2400"/>
              <a:buFont typeface="Noto Sans Symbols"/>
              <a:buChar char="✔"/>
            </a:pPr>
            <a:r>
              <a:rPr lang="es-CO" sz="1200" dirty="0" err="1" smtClean="0"/>
              <a:t>Mice</a:t>
            </a:r>
            <a:r>
              <a:rPr lang="es-CO" sz="1200" baseline="0" dirty="0" smtClean="0"/>
              <a:t> </a:t>
            </a:r>
            <a:r>
              <a:rPr lang="es-CO" sz="1200" baseline="0" dirty="0" err="1" smtClean="0"/>
              <a:t>models</a:t>
            </a:r>
            <a:r>
              <a:rPr lang="es-CO" sz="1200" baseline="0" dirty="0" smtClean="0"/>
              <a:t> of lupus </a:t>
            </a:r>
            <a:r>
              <a:rPr lang="es-CO" sz="1200" baseline="0" dirty="0" err="1" smtClean="0"/>
              <a:t>have</a:t>
            </a:r>
            <a:r>
              <a:rPr lang="es-CO" sz="1200" baseline="0" dirty="0" smtClean="0"/>
              <a:t> </a:t>
            </a:r>
            <a:r>
              <a:rPr lang="es-CO" sz="1200" baseline="0" dirty="0" err="1" smtClean="0"/>
              <a:t>increased</a:t>
            </a:r>
            <a:r>
              <a:rPr lang="es-CO" sz="1200" baseline="0" dirty="0" smtClean="0"/>
              <a:t> </a:t>
            </a:r>
            <a:r>
              <a:rPr lang="es-CO" sz="1200" baseline="0" dirty="0" err="1" smtClean="0"/>
              <a:t>levels</a:t>
            </a:r>
            <a:r>
              <a:rPr lang="es-CO" sz="1200" baseline="0" dirty="0" smtClean="0"/>
              <a:t> of </a:t>
            </a:r>
            <a:r>
              <a:rPr lang="es-CO" sz="1200" baseline="0" dirty="0" err="1" smtClean="0"/>
              <a:t>phospho</a:t>
            </a:r>
            <a:r>
              <a:rPr lang="es-CO" sz="1200" baseline="0" dirty="0" smtClean="0"/>
              <a:t> stat-1 </a:t>
            </a:r>
            <a:r>
              <a:rPr lang="en-US" sz="1200" dirty="0" smtClean="0"/>
              <a:t>I</a:t>
            </a:r>
            <a:r>
              <a:rPr lang="en-US" sz="1200" baseline="0" dirty="0" smtClean="0"/>
              <a:t>n </a:t>
            </a:r>
            <a:r>
              <a:rPr lang="en-US" sz="1200" baseline="0" dirty="0" err="1" smtClean="0"/>
              <a:t>comparision</a:t>
            </a:r>
            <a:r>
              <a:rPr lang="en-US" sz="1200" baseline="0" dirty="0" smtClean="0"/>
              <a:t> with control mice </a:t>
            </a:r>
            <a:r>
              <a:rPr lang="es-CO" sz="1200" dirty="0" smtClean="0"/>
              <a:t>(</a:t>
            </a:r>
            <a:r>
              <a:rPr lang="es-ES" sz="1200" b="1" i="1" dirty="0" smtClean="0"/>
              <a:t>Dong et al. Lupus. 2007</a:t>
            </a:r>
            <a:r>
              <a:rPr lang="es-ES" sz="1200" i="1" dirty="0" smtClean="0"/>
              <a:t>)</a:t>
            </a:r>
          </a:p>
          <a:p>
            <a:pPr marL="0" indent="0" algn="just">
              <a:spcBef>
                <a:spcPts val="0"/>
              </a:spcBef>
              <a:buSzPts val="2400"/>
              <a:buNone/>
            </a:pPr>
            <a:endParaRPr lang="es-ES" sz="1200" dirty="0" smtClean="0"/>
          </a:p>
          <a:p>
            <a:pPr marL="228593" indent="-228593" algn="just">
              <a:spcBef>
                <a:spcPts val="0"/>
              </a:spcBef>
              <a:buSzPts val="2400"/>
              <a:buFont typeface="Noto Sans Symbols"/>
              <a:buChar char="✔"/>
            </a:pPr>
            <a:r>
              <a:rPr lang="es-ES" sz="1200" smtClean="0"/>
              <a:t>By other</a:t>
            </a:r>
            <a:r>
              <a:rPr lang="es-ES" sz="1200" baseline="0" smtClean="0"/>
              <a:t> way. </a:t>
            </a:r>
            <a:r>
              <a:rPr lang="es-ES" sz="1200" dirty="0" smtClean="0"/>
              <a:t>Lupus </a:t>
            </a:r>
            <a:r>
              <a:rPr lang="es-ES" sz="1200" dirty="0" err="1" smtClean="0"/>
              <a:t>patients</a:t>
            </a:r>
            <a:r>
              <a:rPr lang="es-ES" sz="1200" dirty="0" smtClean="0"/>
              <a:t> </a:t>
            </a:r>
            <a:r>
              <a:rPr lang="es-ES" sz="1200" dirty="0" err="1" smtClean="0"/>
              <a:t>have</a:t>
            </a:r>
            <a:r>
              <a:rPr lang="es-ES" sz="1200" dirty="0" smtClean="0"/>
              <a:t> </a:t>
            </a:r>
            <a:r>
              <a:rPr lang="es-ES" sz="1200" dirty="0" err="1" smtClean="0"/>
              <a:t>polymophims</a:t>
            </a:r>
            <a:r>
              <a:rPr lang="es-ES" sz="1200" dirty="0" smtClean="0"/>
              <a:t> in JAK2, TYK2 y STAT4 (</a:t>
            </a:r>
            <a:r>
              <a:rPr lang="es-ES" sz="1200" b="1" i="1" dirty="0" err="1" smtClean="0"/>
              <a:t>Bolin</a:t>
            </a:r>
            <a:r>
              <a:rPr lang="es-ES" sz="1200" b="1" i="1" dirty="0" smtClean="0"/>
              <a:t> et al. </a:t>
            </a:r>
            <a:r>
              <a:rPr lang="es-ES" sz="1200" b="1" i="1" dirty="0" err="1" smtClean="0"/>
              <a:t>Plos</a:t>
            </a:r>
            <a:r>
              <a:rPr lang="es-ES" sz="1200" b="1" i="1" dirty="0" smtClean="0"/>
              <a:t> </a:t>
            </a:r>
            <a:r>
              <a:rPr lang="es-ES" sz="1200" b="1" i="1" dirty="0" err="1" smtClean="0"/>
              <a:t>one</a:t>
            </a:r>
            <a:r>
              <a:rPr lang="es-ES" sz="1200" b="1" i="1" dirty="0" smtClean="0"/>
              <a:t>. 2013</a:t>
            </a:r>
            <a:r>
              <a:rPr lang="es-ES" sz="1200" i="1" dirty="0" smtClean="0"/>
              <a:t>)</a:t>
            </a:r>
          </a:p>
          <a:p>
            <a:pPr marL="0" indent="0" algn="just">
              <a:spcBef>
                <a:spcPts val="0"/>
              </a:spcBef>
              <a:buSzPts val="2400"/>
              <a:buNone/>
            </a:pPr>
            <a:endParaRPr lang="es-ES" sz="1200" i="1" dirty="0" smtClean="0"/>
          </a:p>
          <a:p>
            <a:pPr marL="228593" indent="-228593" algn="just">
              <a:buSzPts val="2400"/>
              <a:buFont typeface="Noto Sans Symbols"/>
              <a:buChar char="✔"/>
            </a:pPr>
            <a:r>
              <a:rPr lang="en-US" sz="1200" smtClean="0"/>
              <a:t>And lupus patients present decrease</a:t>
            </a:r>
            <a:r>
              <a:rPr lang="en-US" sz="1200" baseline="0" smtClean="0"/>
              <a:t> in SOCs1, the negative regulator of JAK STAT pathway</a:t>
            </a:r>
            <a:r>
              <a:rPr lang="es-ES" sz="1200" b="1" smtClean="0"/>
              <a:t>(Qiu et al. </a:t>
            </a:r>
            <a:r>
              <a:rPr lang="es-ES" sz="1200" b="1" i="1" dirty="0" err="1" smtClean="0"/>
              <a:t>Clin</a:t>
            </a:r>
            <a:r>
              <a:rPr lang="es-ES" sz="1200" b="1" i="1" dirty="0" smtClean="0"/>
              <a:t> </a:t>
            </a:r>
            <a:r>
              <a:rPr lang="es-ES" sz="1200" b="1" i="1" dirty="0" err="1" smtClean="0"/>
              <a:t>Exp</a:t>
            </a:r>
            <a:r>
              <a:rPr lang="es-ES" sz="1200" b="1" i="1" dirty="0" smtClean="0"/>
              <a:t> </a:t>
            </a:r>
            <a:r>
              <a:rPr lang="es-ES" sz="1200" b="1" i="1" dirty="0" err="1" smtClean="0"/>
              <a:t>Med</a:t>
            </a:r>
            <a:r>
              <a:rPr lang="es-ES" sz="1200" b="1" dirty="0" smtClean="0"/>
              <a:t>. 2015)</a:t>
            </a:r>
            <a:r>
              <a:rPr lang="es-ES" sz="1200" b="1" i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evidences suggest that this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pathway may play an important role in the pathogenesis of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the </a:t>
            </a:r>
            <a:r>
              <a:rPr lang="en-US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inhibitors could be use in the treatment of </a:t>
            </a:r>
            <a:r>
              <a:rPr lang="en-US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However , the use of these Jakinibs have been associated with </a:t>
            </a:r>
            <a:r>
              <a:rPr lang="en-US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differents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side effects.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 of total STAT1 protein and its activated/phosphorylated form were detected in kidney samples from MRL/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lpr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mice with LN as compared to those from control mice. Phosphorylated STAT1 was predominantly detected in glomeruli cells. Gene expression of the STAT induced feedback inhibitors suppressor of cytokine signalling-1 (SOCS-1) and SOCS-3 was also enhanced in MRL/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lpr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mice. In MRL/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lpr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mesangial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cells, both IFN-alpha and IFN-gamma rapidly induced the phosphorylation of STAT in vitro.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results demonstrate that expression and activation of STAT1 are significantly increased in murine lupus nephritis, and indicate that STAT1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signalling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pathway may play an important role in the pathogenesis of kidney inflammation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0E37-CDC2-4274-B8FD-7DE2396AB4E6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that reason, in order to reduce the side effects of Jakinibs we propose to design </a:t>
            </a:r>
            <a:r>
              <a:rPr lang="en-US" b="1" dirty="0" err="1" smtClean="0"/>
              <a:t>Jak</a:t>
            </a:r>
            <a:r>
              <a:rPr lang="en-US" b="1" baseline="0" dirty="0" smtClean="0"/>
              <a:t> inhibitors</a:t>
            </a:r>
            <a:r>
              <a:rPr lang="en-US" b="1" dirty="0" smtClean="0"/>
              <a:t> encapsulated PLGA nanoparticles to modulate the pro-</a:t>
            </a:r>
            <a:r>
              <a:rPr lang="en-US" b="1" dirty="0" err="1" smtClean="0"/>
              <a:t>inflamatory</a:t>
            </a:r>
            <a:r>
              <a:rPr lang="en-US" b="1" dirty="0" smtClean="0"/>
              <a:t> function of slan monocytes without affect other</a:t>
            </a:r>
            <a:r>
              <a:rPr lang="en-US" b="1" baseline="0" dirty="0" smtClean="0"/>
              <a:t> immune cells. </a:t>
            </a:r>
            <a:endParaRPr lang="es-E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0E37-CDC2-4274-B8FD-7DE2396AB4E6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3782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err="1" smtClean="0"/>
              <a:t>Based</a:t>
            </a:r>
            <a:r>
              <a:rPr lang="es-CO" dirty="0" smtClean="0"/>
              <a:t> </a:t>
            </a:r>
            <a:r>
              <a:rPr lang="es-CO" dirty="0" err="1" smtClean="0"/>
              <a:t>on</a:t>
            </a:r>
            <a:r>
              <a:rPr lang="es-CO" dirty="0" smtClean="0"/>
              <a:t> </a:t>
            </a:r>
            <a:r>
              <a:rPr lang="es-CO" dirty="0" err="1" smtClean="0"/>
              <a:t>these</a:t>
            </a:r>
            <a:r>
              <a:rPr lang="es-CO" dirty="0" smtClean="0"/>
              <a:t> </a:t>
            </a:r>
            <a:r>
              <a:rPr lang="es-CO" dirty="0" err="1" smtClean="0"/>
              <a:t>considerations</a:t>
            </a:r>
            <a:r>
              <a:rPr lang="es-CO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proposed to evaluate the capacity of Itacitinib encapsulated nanoparticles functionalized 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able to bind slan to inhibit the JAK-STAT pathway in circulating monocyte subpopulations, specially SlanMo from SLE patients. </a:t>
            </a:r>
            <a:endParaRPr lang="es-C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dirty="0" smtClean="0"/>
          </a:p>
          <a:p>
            <a:endParaRPr lang="es-CO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no specific drug has been found to treat this condition effectively.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A868C-C1A4-4262-9408-3611B9EA06AE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3498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we evaluated circulating Monocyte subpopulations in SLE patients (n=23) and healthy controls (n=13) by flow cytometry. As we can see here,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found that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 patients had a decrease in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proportion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circulating non-classical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monocytes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compared with healthy controls, this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reduction could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explained by the recruitment of these cells to sites of inflammation. </a:t>
            </a:r>
            <a:endParaRPr lang="es-CO" dirty="0" smtClean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A868C-C1A4-4262-9408-3611B9EA06AE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184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370703" y="990600"/>
            <a:ext cx="11458832" cy="518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D8F31370-84F2-470E-9672-158EDCBF8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32" y="306735"/>
            <a:ext cx="8540885" cy="527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28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703" y="1011464"/>
            <a:ext cx="5649097" cy="51654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11464"/>
            <a:ext cx="5657335" cy="51654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B68E3591-5323-4613-A020-4B1F9B06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32" y="306735"/>
            <a:ext cx="8540885" cy="527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57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8E6C1B-1384-4E7F-B6B3-0D5EA287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D0AB369-ACA1-470A-8FAD-EE1BF139E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5175C7-D24F-418E-8198-7FAB9C8B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3EB28A-F258-495C-9EE0-A2C2F1ACD506}" type="datetimeFigureOut">
              <a:rPr lang="es-CO" smtClean="0"/>
              <a:t>10/06/2022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EF69AB3-F7EB-4056-BA66-51F9812D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8B4991B-9B0B-4F29-8603-7C1E9401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833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1132" y="306735"/>
            <a:ext cx="8540885" cy="527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703" y="990600"/>
            <a:ext cx="11458832" cy="518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07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5BAA"/>
          </a:solidFill>
          <a:latin typeface="Helvetica Neue" panose="020B0403020202020204" pitchFamily="2" charset="0"/>
          <a:ea typeface="Helvetica Neue" panose="020B0403020202020204" pitchFamily="2" charset="0"/>
          <a:cs typeface="Helvetica Neue" panose="020B04030202020202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2A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2A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2A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2A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2A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92;p1" descr="http://www.mykobak-forum.de/uploads/pics/Logo_gicig_small_0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4322" y="4674420"/>
            <a:ext cx="2727607" cy="16959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1182057" y="1178070"/>
            <a:ext cx="9827886" cy="3847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Nanoparticles specific for Slan+ monocytes as potential therapeutic tools in systemic lupus erythematosus. 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CO" sz="1400" u="sng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Karen Álvarez</a:t>
            </a:r>
            <a:r>
              <a:rPr lang="es-CO" sz="1400" baseline="30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s-CO" sz="1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Paula Losada</a:t>
            </a:r>
            <a:r>
              <a:rPr lang="es-CO" sz="1400" baseline="30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s-CO" sz="1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Ricardo Pineda</a:t>
            </a:r>
            <a:r>
              <a:rPr lang="es-CO" sz="1400" baseline="30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s-CO" sz="1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Luis Fernando </a:t>
            </a:r>
            <a:r>
              <a:rPr lang="es-CO" sz="14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Giraldo</a:t>
            </a:r>
            <a:r>
              <a:rPr lang="es-CO" sz="1400" baseline="300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s-CO" sz="14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Esneyder Ruiz Agudelo</a:t>
            </a:r>
            <a:r>
              <a:rPr lang="es-CO" sz="1400" baseline="300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s-CO" sz="14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Gloria Vásquez</a:t>
            </a:r>
            <a:r>
              <a:rPr lang="es-CO" sz="1400" baseline="300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1,4 </a:t>
            </a:r>
            <a:r>
              <a:rPr lang="es-CO" sz="1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 Mauricio Rojas</a:t>
            </a:r>
            <a:r>
              <a:rPr lang="es-CO" sz="1400" baseline="30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1, </a:t>
            </a:r>
            <a:r>
              <a:rPr lang="es-CO" sz="1400" baseline="300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s-CO" sz="1400" baseline="300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s-CO" sz="1400" baseline="30000" dirty="0" smtClean="0">
                <a:latin typeface="Arial" panose="020B0604020202020204" pitchFamily="34" charset="0"/>
                <a:ea typeface="Arial" panose="020B0604020202020204" pitchFamily="34" charset="0"/>
              </a:rPr>
              <a:t>1 </a:t>
            </a:r>
            <a:r>
              <a:rPr lang="es-CO" sz="1400" dirty="0">
                <a:latin typeface="Arial" panose="020B0604020202020204" pitchFamily="34" charset="0"/>
                <a:ea typeface="Arial" panose="020B0604020202020204" pitchFamily="34" charset="0"/>
              </a:rPr>
              <a:t>Grupo de Inmunología Celular e Inmunogenética, Facultad de Medicina, Universidad de </a:t>
            </a:r>
            <a:r>
              <a:rPr lang="es-CO" sz="1400" dirty="0" smtClean="0">
                <a:latin typeface="Arial" panose="020B0604020202020204" pitchFamily="34" charset="0"/>
                <a:ea typeface="Arial" panose="020B0604020202020204" pitchFamily="34" charset="0"/>
              </a:rPr>
              <a:t>Antioquia, </a:t>
            </a:r>
            <a:r>
              <a:rPr lang="es-CO" sz="1400" dirty="0">
                <a:latin typeface="Arial" panose="020B0604020202020204" pitchFamily="34" charset="0"/>
                <a:ea typeface="Arial" panose="020B0604020202020204" pitchFamily="34" charset="0"/>
              </a:rPr>
              <a:t>Medellín, Colombia </a:t>
            </a:r>
          </a:p>
          <a:p>
            <a:pPr algn="ctr"/>
            <a:r>
              <a:rPr lang="es-CO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s-CO" sz="14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O" sz="1400" baseline="30000" dirty="0">
                <a:latin typeface="Arial" panose="020B0604020202020204" pitchFamily="34" charset="0"/>
                <a:ea typeface="Arial" panose="020B0604020202020204" pitchFamily="34" charset="0"/>
              </a:rPr>
              <a:t>2 </a:t>
            </a:r>
            <a:r>
              <a:rPr lang="es-CO" sz="1400" dirty="0">
                <a:latin typeface="Arial" panose="020B0604020202020204" pitchFamily="34" charset="0"/>
                <a:ea typeface="Arial" panose="020B0604020202020204" pitchFamily="34" charset="0"/>
              </a:rPr>
              <a:t>ARTMEDICA IPS, Medellín, Colombia </a:t>
            </a:r>
            <a:endParaRPr lang="es-CO" sz="14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s-CO" sz="1400" baseline="30000" dirty="0" smtClean="0">
                <a:latin typeface="Arial" panose="020B0604020202020204" pitchFamily="34" charset="0"/>
                <a:ea typeface="Arial" panose="020B0604020202020204" pitchFamily="34" charset="0"/>
              </a:rPr>
              <a:t> 3</a:t>
            </a:r>
            <a:r>
              <a:rPr lang="es-CO" sz="1400" dirty="0" smtClean="0">
                <a:latin typeface="Arial" panose="020B0604020202020204" pitchFamily="34" charset="0"/>
                <a:ea typeface="Arial" panose="020B0604020202020204" pitchFamily="34" charset="0"/>
              </a:rPr>
              <a:t>Laboratorio de Investigación en </a:t>
            </a:r>
            <a:r>
              <a:rPr lang="es-CO" sz="1400" dirty="0" err="1" smtClean="0">
                <a:latin typeface="Arial" panose="020B0604020202020204" pitchFamily="34" charset="0"/>
                <a:ea typeface="Arial" panose="020B0604020202020204" pitchFamily="34" charset="0"/>
              </a:rPr>
              <a:t>Polimeros</a:t>
            </a:r>
            <a:endParaRPr lang="es-CO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s-CO" sz="1400" baseline="30000" dirty="0">
                <a:latin typeface="Arial" panose="020B0604020202020204" pitchFamily="34" charset="0"/>
                <a:ea typeface="Arial" panose="020B0604020202020204" pitchFamily="34" charset="0"/>
              </a:rPr>
              <a:t>4 </a:t>
            </a:r>
            <a:r>
              <a:rPr lang="es-CO" sz="1400" dirty="0" smtClean="0">
                <a:latin typeface="Arial" panose="020B0604020202020204" pitchFamily="34" charset="0"/>
                <a:ea typeface="Arial" panose="020B0604020202020204" pitchFamily="34" charset="0"/>
              </a:rPr>
              <a:t>Sección </a:t>
            </a:r>
            <a:r>
              <a:rPr lang="es-CO" sz="1400" dirty="0">
                <a:latin typeface="Arial" panose="020B0604020202020204" pitchFamily="34" charset="0"/>
                <a:ea typeface="Arial" panose="020B0604020202020204" pitchFamily="34" charset="0"/>
              </a:rPr>
              <a:t>de Reumatología, Hospital Universitario San Vicente Fundación, Medellín, </a:t>
            </a:r>
            <a:r>
              <a:rPr lang="es-CO" sz="1400" dirty="0" smtClean="0">
                <a:latin typeface="Arial" panose="020B0604020202020204" pitchFamily="34" charset="0"/>
                <a:ea typeface="Arial" panose="020B0604020202020204" pitchFamily="34" charset="0"/>
              </a:rPr>
              <a:t>Colombia</a:t>
            </a:r>
            <a:endParaRPr lang="es-CO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s-CO" sz="1400" dirty="0" smtClean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s-CO" sz="1400" baseline="30000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O" sz="1400" baseline="30000" dirty="0"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r>
              <a:rPr lang="es-CO" sz="1400" baseline="30000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O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Unidad de citometría de flujo, </a:t>
            </a:r>
            <a:r>
              <a:rPr lang="es-CO" sz="14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Universidad </a:t>
            </a:r>
            <a:r>
              <a:rPr lang="es-CO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es-CO" sz="14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Antioquia</a:t>
            </a:r>
            <a:r>
              <a:rPr lang="es-CO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s-CO" sz="14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Medellín, Colombia</a:t>
            </a:r>
            <a:endParaRPr lang="es-CO" sz="1400" dirty="0"/>
          </a:p>
        </p:txBody>
      </p:sp>
      <p:graphicFrame>
        <p:nvGraphicFramePr>
          <p:cNvPr id="10" name="Google Shape;91;p1"/>
          <p:cNvGraphicFramePr/>
          <p:nvPr>
            <p:extLst>
              <p:ext uri="{D42A27DB-BD31-4B8C-83A1-F6EECF244321}">
                <p14:modId xmlns:p14="http://schemas.microsoft.com/office/powerpoint/2010/main" val="451453744"/>
              </p:ext>
            </p:extLst>
          </p:nvPr>
        </p:nvGraphicFramePr>
        <p:xfrm>
          <a:off x="510071" y="4151857"/>
          <a:ext cx="1821719" cy="2218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r:id="rId5" imgW="1887593" imgH="2500256" progId="Word.Picture.8">
                  <p:embed/>
                </p:oleObj>
              </mc:Choice>
              <mc:Fallback>
                <p:oleObj r:id="rId5" imgW="1887593" imgH="2500256" progId="Word.Picture.8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510071" y="4151857"/>
                        <a:ext cx="1821719" cy="2218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8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1" y="962376"/>
            <a:ext cx="10300209" cy="443427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483362" y="5396651"/>
            <a:ext cx="951991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/>
              <a:t>SLE patients had a decrease in the </a:t>
            </a:r>
            <a:r>
              <a:rPr lang="en-US" sz="2400" b="1" dirty="0" smtClean="0"/>
              <a:t>proportion </a:t>
            </a:r>
            <a:r>
              <a:rPr lang="en-US" sz="2400" b="1" dirty="0"/>
              <a:t>of circulating non-classical and  Slan monocytes compared with healthy controls</a:t>
            </a:r>
            <a:endParaRPr lang="es-CO" sz="2400" b="1" dirty="0"/>
          </a:p>
        </p:txBody>
      </p:sp>
      <p:sp>
        <p:nvSpPr>
          <p:cNvPr id="3" name="Flecha abajo 2"/>
          <p:cNvSpPr/>
          <p:nvPr/>
        </p:nvSpPr>
        <p:spPr>
          <a:xfrm>
            <a:off x="10122094" y="1432560"/>
            <a:ext cx="198631" cy="411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Flecha abajo 8"/>
          <p:cNvSpPr/>
          <p:nvPr/>
        </p:nvSpPr>
        <p:spPr>
          <a:xfrm>
            <a:off x="7665209" y="1432560"/>
            <a:ext cx="198631" cy="411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242829" y="121538"/>
            <a:ext cx="8540885" cy="527503"/>
          </a:xfrm>
        </p:spPr>
        <p:txBody>
          <a:bodyPr/>
          <a:lstStyle/>
          <a:p>
            <a:r>
              <a:rPr lang="es-CO" dirty="0" err="1"/>
              <a:t>R</a:t>
            </a:r>
            <a:r>
              <a:rPr lang="es-CO" dirty="0" err="1" smtClean="0"/>
              <a:t>esults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5446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8011c7340_0_81"/>
          <p:cNvSpPr txBox="1">
            <a:spLocks noGrp="1"/>
          </p:cNvSpPr>
          <p:nvPr>
            <p:ph type="sldNum" idx="12"/>
          </p:nvPr>
        </p:nvSpPr>
        <p:spPr>
          <a:xfrm>
            <a:off x="10055788" y="6201112"/>
            <a:ext cx="548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11</a:t>
            </a:fld>
            <a:endParaRPr/>
          </a:p>
        </p:txBody>
      </p:sp>
      <p:sp>
        <p:nvSpPr>
          <p:cNvPr id="17" name="CuadroTexto 16"/>
          <p:cNvSpPr txBox="1"/>
          <p:nvPr/>
        </p:nvSpPr>
        <p:spPr>
          <a:xfrm>
            <a:off x="0" y="6525139"/>
            <a:ext cx="636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Trabajo conjunto con Paula Losada  (Estudiante Doctorado CCBB)</a:t>
            </a:r>
            <a:endParaRPr lang="es-CO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953219" y="828241"/>
            <a:ext cx="9376919" cy="5085079"/>
            <a:chOff x="914320" y="1328620"/>
            <a:chExt cx="9376919" cy="5085079"/>
          </a:xfrm>
        </p:grpSpPr>
        <p:grpSp>
          <p:nvGrpSpPr>
            <p:cNvPr id="100" name="Google Shape;100;g108011c7340_0_81"/>
            <p:cNvGrpSpPr/>
            <p:nvPr/>
          </p:nvGrpSpPr>
          <p:grpSpPr>
            <a:xfrm>
              <a:off x="914320" y="1328620"/>
              <a:ext cx="8747517" cy="708500"/>
              <a:chOff x="816017" y="458450"/>
              <a:chExt cx="8747517" cy="708500"/>
            </a:xfrm>
          </p:grpSpPr>
          <p:sp>
            <p:nvSpPr>
              <p:cNvPr id="102" name="Google Shape;102;g108011c7340_0_81"/>
              <p:cNvSpPr/>
              <p:nvPr/>
            </p:nvSpPr>
            <p:spPr>
              <a:xfrm>
                <a:off x="1726496" y="828250"/>
                <a:ext cx="37689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s-CO" sz="1600" b="1" i="0" u="none" strike="noStrike" cap="none">
                    <a:solidFill>
                      <a:schemeClr val="dk1"/>
                    </a:solidFill>
                    <a:latin typeface="Work Sans Medium"/>
                    <a:ea typeface="Work Sans Medium"/>
                    <a:cs typeface="Work Sans Medium"/>
                    <a:sym typeface="Work Sans Medium"/>
                  </a:rPr>
                  <a:t>SUBPOBLACIONES DE MONOCITOS</a:t>
                </a:r>
                <a:r>
                  <a:rPr lang="es-CO" sz="1600" b="0" i="0" u="none" strike="noStrike" cap="none">
                    <a:solidFill>
                      <a:srgbClr val="134980"/>
                    </a:solidFill>
                    <a:latin typeface="Work Sans Medium"/>
                    <a:ea typeface="Work Sans Medium"/>
                    <a:cs typeface="Work Sans Medium"/>
                    <a:sym typeface="Work Sans Medium"/>
                  </a:rPr>
                  <a:t>. </a:t>
                </a:r>
                <a:endParaRPr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g108011c7340_0_81"/>
              <p:cNvSpPr/>
              <p:nvPr/>
            </p:nvSpPr>
            <p:spPr>
              <a:xfrm>
                <a:off x="7362434" y="828250"/>
                <a:ext cx="22011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s-CO" sz="1600" b="1" i="0" u="none" strike="noStrike" cap="none">
                    <a:solidFill>
                      <a:schemeClr val="dk1"/>
                    </a:solidFill>
                    <a:latin typeface="Work Sans Medium"/>
                    <a:ea typeface="Work Sans Medium"/>
                    <a:cs typeface="Work Sans Medium"/>
                    <a:sym typeface="Work Sans Medium"/>
                  </a:rPr>
                  <a:t>MONOCITOS SLAN+ </a:t>
                </a:r>
                <a:endParaRPr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g108011c7340_0_81"/>
              <p:cNvSpPr txBox="1"/>
              <p:nvPr/>
            </p:nvSpPr>
            <p:spPr>
              <a:xfrm>
                <a:off x="816017" y="458909"/>
                <a:ext cx="35137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sp>
            <p:nvSpPr>
              <p:cNvPr id="108" name="Google Shape;108;g108011c7340_0_81"/>
              <p:cNvSpPr txBox="1"/>
              <p:nvPr/>
            </p:nvSpPr>
            <p:spPr>
              <a:xfrm>
                <a:off x="6244460" y="458450"/>
                <a:ext cx="35137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endParaRPr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7646" y="2226568"/>
              <a:ext cx="4253593" cy="4187131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7401" y="2226568"/>
              <a:ext cx="4253593" cy="4187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76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8011c7340_0_95"/>
          <p:cNvSpPr txBox="1">
            <a:spLocks noGrp="1"/>
          </p:cNvSpPr>
          <p:nvPr>
            <p:ph type="sldNum" idx="12"/>
          </p:nvPr>
        </p:nvSpPr>
        <p:spPr>
          <a:xfrm>
            <a:off x="10055788" y="6201112"/>
            <a:ext cx="548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12</a:t>
            </a:fld>
            <a:endParaRPr/>
          </a:p>
        </p:txBody>
      </p:sp>
      <p:sp>
        <p:nvSpPr>
          <p:cNvPr id="116" name="Google Shape;116;g108011c7340_0_95"/>
          <p:cNvSpPr/>
          <p:nvPr/>
        </p:nvSpPr>
        <p:spPr>
          <a:xfrm>
            <a:off x="556200" y="778658"/>
            <a:ext cx="11079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26942" y="953547"/>
            <a:ext cx="10938115" cy="4678735"/>
            <a:chOff x="363070" y="1073173"/>
            <a:chExt cx="10938115" cy="4678735"/>
          </a:xfrm>
        </p:grpSpPr>
        <p:grpSp>
          <p:nvGrpSpPr>
            <p:cNvPr id="117" name="Google Shape;117;g108011c7340_0_95"/>
            <p:cNvGrpSpPr/>
            <p:nvPr/>
          </p:nvGrpSpPr>
          <p:grpSpPr>
            <a:xfrm>
              <a:off x="4682868" y="2482752"/>
              <a:ext cx="6618317" cy="2492961"/>
              <a:chOff x="5100889" y="3325714"/>
              <a:chExt cx="6618317" cy="2492961"/>
            </a:xfrm>
          </p:grpSpPr>
          <p:pic>
            <p:nvPicPr>
              <p:cNvPr id="118" name="Google Shape;118;g108011c7340_0_95"/>
              <p:cNvPicPr preferRelativeResize="0"/>
              <p:nvPr/>
            </p:nvPicPr>
            <p:blipFill rotWithShape="1">
              <a:blip r:embed="rId3">
                <a:alphaModFix/>
              </a:blip>
              <a:srcRect l="35517" t="78766" r="36047" b="-9740"/>
              <a:stretch/>
            </p:blipFill>
            <p:spPr>
              <a:xfrm>
                <a:off x="5100889" y="3325714"/>
                <a:ext cx="3950117" cy="92978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0" name="Google Shape;120;g108011c7340_0_95"/>
              <p:cNvSpPr/>
              <p:nvPr/>
            </p:nvSpPr>
            <p:spPr>
              <a:xfrm>
                <a:off x="6382806" y="4741375"/>
                <a:ext cx="5336400" cy="107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lvl="0" algn="just">
                  <a:buSzPts val="1600"/>
                </a:pPr>
                <a:r>
                  <a:rPr lang="es-ES" sz="1600" b="1" dirty="0">
                    <a:solidFill>
                      <a:schemeClr val="dk1"/>
                    </a:solidFill>
                    <a:latin typeface="Work Sans Medium"/>
                    <a:ea typeface="Work Sans Medium"/>
                    <a:cs typeface="Work Sans Medium"/>
                    <a:sym typeface="Work Sans Medium"/>
                  </a:rPr>
                  <a:t>La mayoría de los monocitos Slan+ son monocitos no clásicos. </a:t>
                </a:r>
                <a:r>
                  <a:rPr lang="es-CO" sz="16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Mapa de calor que representa la expresión del marcador SLAN en las diferentes subpoblaciones de monocitos: no clásicos (CD14loCD16+), intermedios (CD14+CD16+) y  clásicos (CD14++CD16-), </a:t>
                </a:r>
                <a:r>
                  <a:rPr lang="pt-BR" sz="1600" dirty="0">
                    <a:solidFill>
                      <a:schemeClr val="dk1"/>
                    </a:solidFill>
                  </a:rPr>
                  <a:t>definidos inicialmente como células CD14+ HLA-DR+.</a:t>
                </a:r>
                <a:endParaRPr lang="pt-BR" sz="1600" dirty="0"/>
              </a:p>
              <a:p>
                <a:pPr algn="just">
                  <a:buSzPts val="1600"/>
                </a:pPr>
                <a:endParaRPr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070" y="1073173"/>
              <a:ext cx="4753001" cy="4678735"/>
            </a:xfrm>
            <a:prstGeom prst="rect">
              <a:avLst/>
            </a:prstGeom>
          </p:spPr>
        </p:pic>
      </p:grpSp>
      <p:sp>
        <p:nvSpPr>
          <p:cNvPr id="17" name="CuadroTexto 16"/>
          <p:cNvSpPr txBox="1"/>
          <p:nvPr/>
        </p:nvSpPr>
        <p:spPr>
          <a:xfrm>
            <a:off x="0" y="6525139"/>
            <a:ext cx="636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Trabajo conjunto con Paula Losada  (Estudiante Doctorado CCBB)</a:t>
            </a:r>
            <a:endParaRPr lang="es-CO" b="1" dirty="0"/>
          </a:p>
          <a:p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5646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683" y="337072"/>
            <a:ext cx="8540885" cy="527503"/>
          </a:xfrm>
        </p:spPr>
        <p:txBody>
          <a:bodyPr/>
          <a:lstStyle/>
          <a:p>
            <a:r>
              <a:rPr lang="es-CO" dirty="0" smtClean="0"/>
              <a:t>Isolation and </a:t>
            </a:r>
            <a:r>
              <a:rPr lang="es-CO" dirty="0" err="1" smtClean="0"/>
              <a:t>stimulation</a:t>
            </a:r>
            <a:r>
              <a:rPr lang="es-CO" dirty="0" smtClean="0"/>
              <a:t> of SlanMo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18758" r="1834" b="11158"/>
          <a:stretch/>
        </p:blipFill>
        <p:spPr>
          <a:xfrm>
            <a:off x="-222421" y="1874971"/>
            <a:ext cx="5780024" cy="33491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9" r="3495" b="6503"/>
          <a:stretch/>
        </p:blipFill>
        <p:spPr>
          <a:xfrm>
            <a:off x="5730598" y="1874971"/>
            <a:ext cx="6634397" cy="382708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75138" y="531115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 err="1">
                <a:solidFill>
                  <a:srgbClr val="333333"/>
                </a:solidFill>
                <a:latin typeface="myriad-pro"/>
              </a:rPr>
              <a:t>Slan</a:t>
            </a:r>
            <a:r>
              <a:rPr lang="es-CO" b="1" dirty="0">
                <a:solidFill>
                  <a:srgbClr val="333333"/>
                </a:solidFill>
                <a:latin typeface="myriad-pro"/>
              </a:rPr>
              <a:t> (M-DC8</a:t>
            </a:r>
            <a:r>
              <a:rPr lang="es-CO" b="1" dirty="0" smtClean="0">
                <a:solidFill>
                  <a:srgbClr val="333333"/>
                </a:solidFill>
                <a:latin typeface="myriad-pro"/>
              </a:rPr>
              <a:t>) </a:t>
            </a:r>
            <a:r>
              <a:rPr lang="es-CO" b="1" baseline="30000" dirty="0" smtClean="0">
                <a:solidFill>
                  <a:srgbClr val="333333"/>
                </a:solidFill>
                <a:latin typeface="myriad-pro"/>
              </a:rPr>
              <a:t>+</a:t>
            </a:r>
            <a:r>
              <a:rPr lang="es-CO" b="1" dirty="0">
                <a:solidFill>
                  <a:srgbClr val="333333"/>
                </a:solidFill>
                <a:latin typeface="myriad-pro"/>
              </a:rPr>
              <a:t> </a:t>
            </a:r>
            <a:r>
              <a:rPr lang="es-CO" b="1" dirty="0" err="1">
                <a:solidFill>
                  <a:srgbClr val="333333"/>
                </a:solidFill>
                <a:latin typeface="myriad-pro"/>
              </a:rPr>
              <a:t>Monocyte</a:t>
            </a:r>
            <a:r>
              <a:rPr lang="es-CO" b="1" dirty="0">
                <a:solidFill>
                  <a:srgbClr val="333333"/>
                </a:solidFill>
                <a:latin typeface="myriad-pro"/>
              </a:rPr>
              <a:t> </a:t>
            </a:r>
            <a:r>
              <a:rPr lang="es-CO" b="1" dirty="0" err="1">
                <a:solidFill>
                  <a:srgbClr val="333333"/>
                </a:solidFill>
                <a:latin typeface="myriad-pro"/>
              </a:rPr>
              <a:t>Isolation</a:t>
            </a:r>
            <a:r>
              <a:rPr lang="es-CO" b="1" dirty="0">
                <a:solidFill>
                  <a:srgbClr val="333333"/>
                </a:solidFill>
                <a:latin typeface="myriad-pro"/>
              </a:rPr>
              <a:t> </a:t>
            </a:r>
            <a:r>
              <a:rPr lang="es-CO" b="1" dirty="0" smtClean="0">
                <a:solidFill>
                  <a:srgbClr val="333333"/>
                </a:solidFill>
                <a:latin typeface="myriad-pro"/>
              </a:rPr>
              <a:t>Kit, </a:t>
            </a:r>
            <a:r>
              <a:rPr lang="es-CO" b="1" dirty="0">
                <a:solidFill>
                  <a:srgbClr val="333333"/>
                </a:solidFill>
                <a:latin typeface="myriad-pro"/>
              </a:rPr>
              <a:t>human</a:t>
            </a:r>
            <a:endParaRPr lang="es-CO" b="1" i="0" dirty="0">
              <a:solidFill>
                <a:srgbClr val="333333"/>
              </a:solidFill>
              <a:effectLst/>
              <a:latin typeface="myriad-pro"/>
            </a:endParaRPr>
          </a:p>
        </p:txBody>
      </p:sp>
    </p:spTree>
    <p:extLst>
      <p:ext uri="{BB962C8B-B14F-4D97-AF65-F5344CB8AC3E}">
        <p14:creationId xmlns:p14="http://schemas.microsoft.com/office/powerpoint/2010/main" val="20635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140411" y="3774128"/>
            <a:ext cx="537406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IFN-</a:t>
            </a:r>
            <a:r>
              <a:rPr lang="el-GR" sz="2400" b="1" dirty="0" smtClean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γ</a:t>
            </a:r>
            <a:r>
              <a:rPr lang="en-US" sz="2400" b="1" dirty="0" smtClean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increased the expression of surface molecules HLA-DR, CD64 and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CD69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TNF-</a:t>
            </a:r>
            <a:r>
              <a:rPr lang="el-G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α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accumulation. Baricitinib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Itacitinib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antagonized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effects of </a:t>
            </a:r>
            <a:r>
              <a:rPr lang="en-US" sz="2400" b="1" dirty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IFN-</a:t>
            </a:r>
            <a:r>
              <a:rPr lang="el-GR" sz="2400" b="1" dirty="0" smtClean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γ</a:t>
            </a:r>
            <a:r>
              <a:rPr lang="en-US" sz="2400" b="1" dirty="0" smtClean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. </a:t>
            </a:r>
            <a:endParaRPr lang="es-CO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" b="15266"/>
          <a:stretch/>
        </p:blipFill>
        <p:spPr>
          <a:xfrm>
            <a:off x="1377681" y="600889"/>
            <a:ext cx="9436637" cy="27915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1" y="3400152"/>
            <a:ext cx="2985240" cy="26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19381" y="5227608"/>
            <a:ext cx="3226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n= 4 (</a:t>
            </a:r>
            <a:r>
              <a:rPr lang="es-CO" dirty="0" err="1" smtClean="0"/>
              <a:t>independet</a:t>
            </a:r>
            <a:r>
              <a:rPr lang="es-CO" dirty="0" smtClean="0"/>
              <a:t> </a:t>
            </a:r>
            <a:r>
              <a:rPr lang="es-CO" dirty="0" err="1" smtClean="0"/>
              <a:t>experiments</a:t>
            </a:r>
            <a:r>
              <a:rPr lang="es-CO" dirty="0" smtClean="0"/>
              <a:t>)</a:t>
            </a:r>
          </a:p>
          <a:p>
            <a:r>
              <a:rPr lang="es-CO" dirty="0" err="1" smtClean="0"/>
              <a:t>Kruskall-wallis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736121" y="508910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IFN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increased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production of TNF by SlanMo. Baricitinib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Itacitinib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antagonized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effects of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IFN.</a:t>
            </a:r>
            <a:endParaRPr lang="es-CO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1104254" y="1202513"/>
            <a:ext cx="9670056" cy="3886595"/>
            <a:chOff x="810956" y="1587192"/>
            <a:chExt cx="9670056" cy="3886595"/>
          </a:xfrm>
        </p:grpSpPr>
        <p:grpSp>
          <p:nvGrpSpPr>
            <p:cNvPr id="4" name="Google Shape;162;g109432b3a9f_4_24"/>
            <p:cNvGrpSpPr/>
            <p:nvPr/>
          </p:nvGrpSpPr>
          <p:grpSpPr>
            <a:xfrm>
              <a:off x="810956" y="1587192"/>
              <a:ext cx="4429625" cy="3277338"/>
              <a:chOff x="215800" y="387037"/>
              <a:chExt cx="4429625" cy="3277338"/>
            </a:xfrm>
          </p:grpSpPr>
          <p:pic>
            <p:nvPicPr>
              <p:cNvPr id="7" name="Google Shape;163;g109432b3a9f_4_2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15800" y="670100"/>
                <a:ext cx="4429625" cy="29942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Google Shape;164;g109432b3a9f_4_24"/>
              <p:cNvSpPr txBox="1"/>
              <p:nvPr/>
            </p:nvSpPr>
            <p:spPr>
              <a:xfrm>
                <a:off x="227726" y="387037"/>
                <a:ext cx="3017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Google Shape;165;g109432b3a9f_4_24"/>
            <p:cNvGrpSpPr/>
            <p:nvPr/>
          </p:nvGrpSpPr>
          <p:grpSpPr>
            <a:xfrm>
              <a:off x="5871696" y="1587192"/>
              <a:ext cx="4609316" cy="3886595"/>
              <a:chOff x="6096000" y="1287352"/>
              <a:chExt cx="4609316" cy="3886595"/>
            </a:xfrm>
          </p:grpSpPr>
          <p:sp>
            <p:nvSpPr>
              <p:cNvPr id="10" name="Google Shape;166;g109432b3a9f_4_24"/>
              <p:cNvSpPr txBox="1"/>
              <p:nvPr/>
            </p:nvSpPr>
            <p:spPr>
              <a:xfrm>
                <a:off x="6096000" y="1287352"/>
                <a:ext cx="3017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endParaRPr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aphicFrame>
            <p:nvGraphicFramePr>
              <p:cNvPr id="11" name="Google Shape;167;g109432b3a9f_4_24"/>
              <p:cNvGraphicFramePr/>
              <p:nvPr/>
            </p:nvGraphicFramePr>
            <p:xfrm>
              <a:off x="6397750" y="1506624"/>
              <a:ext cx="4307566" cy="36673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4" r:id="rId5" imgW="4307566" imgH="3667323" progId="Prism5.Document">
                      <p:embed/>
                    </p:oleObj>
                  </mc:Choice>
                  <mc:Fallback>
                    <p:oleObj r:id="rId5" imgW="4307566" imgH="3667323" progId="Prism5.Document">
                      <p:embed/>
                      <p:pic>
                        <p:nvPicPr>
                          <p:cNvPr id="0" name=""/>
                          <p:cNvPicPr preferRelativeResize="0"/>
                          <p:nvPr/>
                        </p:nvPicPr>
                        <p:blipFill rotWithShape="1">
                          <a:blip r:embed="rId6">
                            <a:alphaModFix/>
                          </a:blip>
                          <a:srcRect/>
                          <a:stretch/>
                        </p:blipFill>
                        <p:spPr>
                          <a:xfrm>
                            <a:off x="6397750" y="1506624"/>
                            <a:ext cx="4307566" cy="36673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38340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" r="17755" b="12846"/>
          <a:stretch/>
        </p:blipFill>
        <p:spPr>
          <a:xfrm>
            <a:off x="1992515" y="392993"/>
            <a:ext cx="7818750" cy="577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91;g109432b3a9f_4_232"/>
          <p:cNvGrpSpPr/>
          <p:nvPr/>
        </p:nvGrpSpPr>
        <p:grpSpPr>
          <a:xfrm>
            <a:off x="0" y="1207283"/>
            <a:ext cx="12477056" cy="3668090"/>
            <a:chOff x="-131686" y="1858194"/>
            <a:chExt cx="12477056" cy="3668090"/>
          </a:xfrm>
        </p:grpSpPr>
        <p:sp>
          <p:nvSpPr>
            <p:cNvPr id="5" name="Google Shape;192;g109432b3a9f_4_232"/>
            <p:cNvSpPr txBox="1"/>
            <p:nvPr/>
          </p:nvSpPr>
          <p:spPr>
            <a:xfrm>
              <a:off x="1189891" y="1980832"/>
              <a:ext cx="1372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 NP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93;g109432b3a9f_4_232"/>
            <p:cNvSpPr txBox="1"/>
            <p:nvPr/>
          </p:nvSpPr>
          <p:spPr>
            <a:xfrm>
              <a:off x="3996686" y="1950513"/>
              <a:ext cx="3000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PLGA 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" name="Google Shape;194;g109432b3a9f_4_232"/>
            <p:cNvCxnSpPr/>
            <p:nvPr/>
          </p:nvCxnSpPr>
          <p:spPr>
            <a:xfrm>
              <a:off x="703270" y="5056497"/>
              <a:ext cx="10554703" cy="675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8" name="Google Shape;195;g109432b3a9f_4_232"/>
            <p:cNvSpPr txBox="1"/>
            <p:nvPr/>
          </p:nvSpPr>
          <p:spPr>
            <a:xfrm>
              <a:off x="4355079" y="5218548"/>
              <a:ext cx="4271473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CO" sz="1400" b="1" i="0" u="none" strike="noStrike" cap="none" dirty="0" err="1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Fluorescense</a:t>
              </a:r>
              <a:r>
                <a:rPr lang="es-CO" sz="14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CO"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530 </a:t>
              </a:r>
              <a:r>
                <a:rPr lang="es-CO" sz="14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nm</a:t>
              </a:r>
              <a:r>
                <a:rPr lang="es-CO"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(curcumina)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" name="Google Shape;196;g109432b3a9f_4_232"/>
            <p:cNvGrpSpPr/>
            <p:nvPr/>
          </p:nvGrpSpPr>
          <p:grpSpPr>
            <a:xfrm>
              <a:off x="-131686" y="2952199"/>
              <a:ext cx="528123" cy="1765034"/>
              <a:chOff x="155711" y="805406"/>
              <a:chExt cx="365685" cy="1114500"/>
            </a:xfrm>
          </p:grpSpPr>
          <p:cxnSp>
            <p:nvCxnSpPr>
              <p:cNvPr id="16" name="Google Shape;197;g109432b3a9f_4_232"/>
              <p:cNvCxnSpPr/>
              <p:nvPr/>
            </p:nvCxnSpPr>
            <p:spPr>
              <a:xfrm rot="10800000" flipH="1">
                <a:off x="515396" y="805406"/>
                <a:ext cx="6000" cy="1114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17" name="Google Shape;198;g109432b3a9f_4_232"/>
              <p:cNvSpPr txBox="1"/>
              <p:nvPr/>
            </p:nvSpPr>
            <p:spPr>
              <a:xfrm rot="-5400000">
                <a:off x="-83539" y="1294688"/>
                <a:ext cx="734400" cy="25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CO" sz="18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SSC-A</a:t>
                </a:r>
                <a:endParaRPr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" name="Google Shape;199;g109432b3a9f_4_232"/>
            <p:cNvSpPr txBox="1"/>
            <p:nvPr/>
          </p:nvSpPr>
          <p:spPr>
            <a:xfrm>
              <a:off x="9345370" y="1858194"/>
              <a:ext cx="3000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PLGA/GA 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00;g109432b3a9f_4_232"/>
            <p:cNvSpPr txBox="1"/>
            <p:nvPr/>
          </p:nvSpPr>
          <p:spPr>
            <a:xfrm>
              <a:off x="6671028" y="1893845"/>
              <a:ext cx="3000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PLGA/WGA 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Google Shape;201;g109432b3a9f_4_232"/>
            <p:cNvPicPr preferRelativeResize="0"/>
            <p:nvPr/>
          </p:nvPicPr>
          <p:blipFill rotWithShape="1">
            <a:blip r:embed="rId3">
              <a:alphaModFix/>
            </a:blip>
            <a:srcRect l="8454" t="2075" r="-6531" b="6071"/>
            <a:stretch/>
          </p:blipFill>
          <p:spPr>
            <a:xfrm>
              <a:off x="5968662" y="2329393"/>
              <a:ext cx="3054840" cy="2756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02;g109432b3a9f_4_232"/>
            <p:cNvPicPr preferRelativeResize="0"/>
            <p:nvPr/>
          </p:nvPicPr>
          <p:blipFill rotWithShape="1">
            <a:blip r:embed="rId4">
              <a:alphaModFix/>
            </a:blip>
            <a:srcRect l="8053" t="2087" r="-3582" b="7934"/>
            <a:stretch/>
          </p:blipFill>
          <p:spPr>
            <a:xfrm>
              <a:off x="460375" y="2355480"/>
              <a:ext cx="2902858" cy="26338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03;g109432b3a9f_4_232"/>
            <p:cNvPicPr preferRelativeResize="0"/>
            <p:nvPr/>
          </p:nvPicPr>
          <p:blipFill rotWithShape="1">
            <a:blip r:embed="rId5">
              <a:alphaModFix/>
            </a:blip>
            <a:srcRect l="8598" t="1799" r="-2265" b="7743"/>
            <a:stretch/>
          </p:blipFill>
          <p:spPr>
            <a:xfrm>
              <a:off x="3240410" y="2336800"/>
              <a:ext cx="2851075" cy="2652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204;g109432b3a9f_4_232"/>
            <p:cNvPicPr preferRelativeResize="0"/>
            <p:nvPr/>
          </p:nvPicPr>
          <p:blipFill rotWithShape="1">
            <a:blip r:embed="rId6">
              <a:alphaModFix/>
            </a:blip>
            <a:srcRect l="9038" t="45" r="-2707" b="6109"/>
            <a:stretch/>
          </p:blipFill>
          <p:spPr>
            <a:xfrm>
              <a:off x="8834382" y="2247480"/>
              <a:ext cx="2917372" cy="28157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Rectángulo 17"/>
          <p:cNvSpPr/>
          <p:nvPr/>
        </p:nvSpPr>
        <p:spPr>
          <a:xfrm>
            <a:off x="736121" y="5089108"/>
            <a:ext cx="1065353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PLGA-WGA nanoparticles </a:t>
            </a:r>
            <a:r>
              <a:rPr lang="en-US" sz="2000" b="1" dirty="0" smtClean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were mainly </a:t>
            </a:r>
            <a:r>
              <a:rPr lang="en-US" sz="2000" b="1" dirty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bound and </a:t>
            </a:r>
            <a:r>
              <a:rPr lang="en-US" sz="2000" b="1" dirty="0" smtClean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internalized </a:t>
            </a:r>
            <a:r>
              <a:rPr lang="en-US" sz="2000" b="1" dirty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by </a:t>
            </a:r>
            <a:r>
              <a:rPr lang="en-US" sz="2000" b="1" dirty="0" smtClean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monocytes compared </a:t>
            </a:r>
            <a:r>
              <a:rPr lang="en-US" sz="2000" b="1" dirty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with other populations of leukocytes suggesting the potential role of these nanoparticles to target monocytes and possibly more specifically SlanMo for the treatment of SLE</a:t>
            </a:r>
            <a:r>
              <a:rPr lang="en-US" b="1" dirty="0">
                <a:solidFill>
                  <a:srgbClr val="231F20"/>
                </a:solidFill>
                <a:latin typeface="Dutch801BT-Roman"/>
                <a:ea typeface="Calibri" panose="020F0502020204030204" pitchFamily="34" charset="0"/>
                <a:cs typeface="Dutch801BT-Roman"/>
              </a:rPr>
              <a:t>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1027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9;g109432b3a9f_4_330"/>
          <p:cNvSpPr txBox="1"/>
          <p:nvPr/>
        </p:nvSpPr>
        <p:spPr>
          <a:xfrm>
            <a:off x="588166" y="922833"/>
            <a:ext cx="37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27;g109432b3a9f_4_330"/>
          <p:cNvSpPr txBox="1"/>
          <p:nvPr/>
        </p:nvSpPr>
        <p:spPr>
          <a:xfrm>
            <a:off x="5692855" y="6550264"/>
            <a:ext cx="384959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Fluorescence</a:t>
            </a:r>
            <a:r>
              <a:rPr lang="es-CO" sz="1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530 </a:t>
            </a:r>
            <a:r>
              <a:rPr lang="es-CO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nm</a:t>
            </a:r>
            <a:r>
              <a:rPr lang="es-CO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(curcumina)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33;g109432b3a9f_4_330"/>
          <p:cNvPicPr preferRelativeResize="0"/>
          <p:nvPr/>
        </p:nvPicPr>
        <p:blipFill rotWithShape="1">
          <a:blip r:embed="rId3">
            <a:alphaModFix/>
          </a:blip>
          <a:srcRect l="4281" t="1854" r="52459" b="5678"/>
          <a:stretch/>
        </p:blipFill>
        <p:spPr>
          <a:xfrm>
            <a:off x="5916706" y="2312893"/>
            <a:ext cx="2261946" cy="212573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4;g109432b3a9f_4_330"/>
          <p:cNvSpPr txBox="1"/>
          <p:nvPr/>
        </p:nvSpPr>
        <p:spPr>
          <a:xfrm>
            <a:off x="8439608" y="2536388"/>
            <a:ext cx="3020426" cy="307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 </a:t>
            </a:r>
            <a:r>
              <a:rPr lang="es-CO" sz="1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μL</a:t>
            </a:r>
            <a:r>
              <a:rPr lang="es-CO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NP PLGA-WGA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35;g109432b3a9f_4_330"/>
          <p:cNvSpPr txBox="1"/>
          <p:nvPr/>
        </p:nvSpPr>
        <p:spPr>
          <a:xfrm>
            <a:off x="8439608" y="2850637"/>
            <a:ext cx="3537680" cy="307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30 </a:t>
            </a:r>
            <a:r>
              <a:rPr lang="es-CO" sz="1400" b="1" i="0" u="none" strike="noStrike" cap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μL</a:t>
            </a:r>
            <a:r>
              <a:rPr lang="es-CO" sz="1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de NP PLGA-WGA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36;g109432b3a9f_4_330"/>
          <p:cNvGrpSpPr/>
          <p:nvPr/>
        </p:nvGrpSpPr>
        <p:grpSpPr>
          <a:xfrm>
            <a:off x="304799" y="1447154"/>
            <a:ext cx="5127100" cy="3288132"/>
            <a:chOff x="794700" y="2493928"/>
            <a:chExt cx="5127100" cy="3288132"/>
          </a:xfrm>
        </p:grpSpPr>
        <p:grpSp>
          <p:nvGrpSpPr>
            <p:cNvPr id="29" name="Google Shape;237;g109432b3a9f_4_330"/>
            <p:cNvGrpSpPr/>
            <p:nvPr/>
          </p:nvGrpSpPr>
          <p:grpSpPr>
            <a:xfrm>
              <a:off x="794700" y="2493928"/>
              <a:ext cx="3956957" cy="3288132"/>
              <a:chOff x="838242" y="2233667"/>
              <a:chExt cx="3956957" cy="3288132"/>
            </a:xfrm>
          </p:grpSpPr>
          <p:grpSp>
            <p:nvGrpSpPr>
              <p:cNvPr id="31" name="Google Shape;238;g109432b3a9f_4_330"/>
              <p:cNvGrpSpPr/>
              <p:nvPr/>
            </p:nvGrpSpPr>
            <p:grpSpPr>
              <a:xfrm>
                <a:off x="838242" y="2233667"/>
                <a:ext cx="3956957" cy="3288132"/>
                <a:chOff x="851923" y="2393269"/>
                <a:chExt cx="3152954" cy="2784429"/>
              </a:xfrm>
            </p:grpSpPr>
            <p:pic>
              <p:nvPicPr>
                <p:cNvPr id="36" name="Google Shape;239;g109432b3a9f_4_33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1" r="-1224" b="6704"/>
                <a:stretch/>
              </p:blipFill>
              <p:spPr>
                <a:xfrm>
                  <a:off x="851923" y="2393269"/>
                  <a:ext cx="3152954" cy="278442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7" name="Google Shape;240;g109432b3a9f_4_330"/>
                <p:cNvSpPr/>
                <p:nvPr/>
              </p:nvSpPr>
              <p:spPr>
                <a:xfrm>
                  <a:off x="2249714" y="4005943"/>
                  <a:ext cx="537210" cy="638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000" h="609600" extrusionOk="0">
                      <a:moveTo>
                        <a:pt x="246743" y="609600"/>
                      </a:moveTo>
                      <a:lnTo>
                        <a:pt x="508000" y="420915"/>
                      </a:lnTo>
                      <a:lnTo>
                        <a:pt x="435428" y="116115"/>
                      </a:lnTo>
                      <a:lnTo>
                        <a:pt x="304800" y="0"/>
                      </a:lnTo>
                      <a:lnTo>
                        <a:pt x="72571" y="72572"/>
                      </a:lnTo>
                      <a:lnTo>
                        <a:pt x="43543" y="261258"/>
                      </a:lnTo>
                      <a:lnTo>
                        <a:pt x="0" y="406400"/>
                      </a:lnTo>
                      <a:lnTo>
                        <a:pt x="87086" y="537029"/>
                      </a:lnTo>
                      <a:lnTo>
                        <a:pt x="246743" y="609600"/>
                      </a:lnTo>
                      <a:close/>
                    </a:path>
                  </a:pathLst>
                </a:custGeom>
                <a:noFill/>
                <a:ln w="25400" cap="flat" cmpd="sng">
                  <a:solidFill>
                    <a:srgbClr val="42719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241;g109432b3a9f_4_330"/>
                <p:cNvSpPr/>
                <p:nvPr/>
              </p:nvSpPr>
              <p:spPr>
                <a:xfrm>
                  <a:off x="2002971" y="2540000"/>
                  <a:ext cx="667658" cy="15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658" h="1524000" extrusionOk="0">
                      <a:moveTo>
                        <a:pt x="493486" y="1393371"/>
                      </a:moveTo>
                      <a:lnTo>
                        <a:pt x="667658" y="1059543"/>
                      </a:lnTo>
                      <a:lnTo>
                        <a:pt x="667658" y="696686"/>
                      </a:lnTo>
                      <a:lnTo>
                        <a:pt x="624115" y="319314"/>
                      </a:lnTo>
                      <a:lnTo>
                        <a:pt x="522515" y="0"/>
                      </a:lnTo>
                      <a:lnTo>
                        <a:pt x="217715" y="14514"/>
                      </a:lnTo>
                      <a:lnTo>
                        <a:pt x="87086" y="246743"/>
                      </a:lnTo>
                      <a:lnTo>
                        <a:pt x="0" y="609600"/>
                      </a:lnTo>
                      <a:lnTo>
                        <a:pt x="0" y="1030514"/>
                      </a:lnTo>
                      <a:lnTo>
                        <a:pt x="43543" y="1364343"/>
                      </a:lnTo>
                      <a:lnTo>
                        <a:pt x="159658" y="1480457"/>
                      </a:lnTo>
                      <a:lnTo>
                        <a:pt x="333829" y="1524000"/>
                      </a:lnTo>
                      <a:lnTo>
                        <a:pt x="493486" y="1393371"/>
                      </a:lnTo>
                      <a:close/>
                    </a:path>
                  </a:pathLst>
                </a:custGeom>
                <a:noFill/>
                <a:ln w="25400" cap="flat" cmpd="sng">
                  <a:solidFill>
                    <a:srgbClr val="42719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" name="Google Shape;242;g109432b3a9f_4_330"/>
              <p:cNvSpPr/>
              <p:nvPr/>
            </p:nvSpPr>
            <p:spPr>
              <a:xfrm>
                <a:off x="2235200" y="4702629"/>
                <a:ext cx="638629" cy="522514"/>
              </a:xfrm>
              <a:custGeom>
                <a:avLst/>
                <a:gdLst/>
                <a:ahLst/>
                <a:cxnLst/>
                <a:rect l="l" t="t" r="r" b="b"/>
                <a:pathLst>
                  <a:path w="638629" h="522514" extrusionOk="0">
                    <a:moveTo>
                      <a:pt x="304800" y="508000"/>
                    </a:moveTo>
                    <a:lnTo>
                      <a:pt x="493486" y="508000"/>
                    </a:lnTo>
                    <a:lnTo>
                      <a:pt x="609600" y="435428"/>
                    </a:lnTo>
                    <a:lnTo>
                      <a:pt x="638629" y="188685"/>
                    </a:lnTo>
                    <a:lnTo>
                      <a:pt x="464457" y="72571"/>
                    </a:lnTo>
                    <a:lnTo>
                      <a:pt x="406400" y="29028"/>
                    </a:lnTo>
                    <a:lnTo>
                      <a:pt x="188686" y="0"/>
                    </a:lnTo>
                    <a:lnTo>
                      <a:pt x="72571" y="130628"/>
                    </a:lnTo>
                    <a:lnTo>
                      <a:pt x="0" y="319314"/>
                    </a:lnTo>
                    <a:lnTo>
                      <a:pt x="0" y="478971"/>
                    </a:lnTo>
                    <a:lnTo>
                      <a:pt x="232229" y="493485"/>
                    </a:lnTo>
                    <a:lnTo>
                      <a:pt x="391886" y="522514"/>
                    </a:lnTo>
                    <a:lnTo>
                      <a:pt x="420914" y="493485"/>
                    </a:lnTo>
                    <a:lnTo>
                      <a:pt x="595086" y="464457"/>
                    </a:lnTo>
                  </a:path>
                </a:pathLst>
              </a:custGeom>
              <a:noFill/>
              <a:ln w="25400" cap="flat" cmpd="sng">
                <a:solidFill>
                  <a:srgbClr val="42719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243;g109432b3a9f_4_330"/>
              <p:cNvSpPr txBox="1"/>
              <p:nvPr/>
            </p:nvSpPr>
            <p:spPr>
              <a:xfrm>
                <a:off x="3105956" y="2485656"/>
                <a:ext cx="1279500" cy="307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s-CO" sz="1400" b="0" i="0" u="none" strike="noStrike" cap="none" dirty="0" err="1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Granulocytes</a:t>
                </a:r>
                <a:r>
                  <a:rPr lang="es-CO" sz="1400" b="0" i="0" u="none" strike="noStrike" cap="none" dirty="0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244;g109432b3a9f_4_330"/>
              <p:cNvSpPr txBox="1"/>
              <p:nvPr/>
            </p:nvSpPr>
            <p:spPr>
              <a:xfrm>
                <a:off x="3266254" y="4312330"/>
                <a:ext cx="1050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s-CO" sz="1400" b="0" i="0" u="none" strike="noStrike" cap="none" dirty="0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Monocytes 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245;g109432b3a9f_4_330"/>
              <p:cNvSpPr txBox="1"/>
              <p:nvPr/>
            </p:nvSpPr>
            <p:spPr>
              <a:xfrm>
                <a:off x="2929330" y="4855254"/>
                <a:ext cx="1387211" cy="307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s-CO" sz="1400" b="0" i="0" u="none" strike="noStrike" cap="none" dirty="0" err="1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Lymphocytes</a:t>
                </a:r>
                <a:r>
                  <a:rPr lang="es-CO" sz="1400" b="0" i="0" u="none" strike="noStrike" cap="none" dirty="0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0" name="Google Shape;246;g109432b3a9f_4_330"/>
            <p:cNvCxnSpPr/>
            <p:nvPr/>
          </p:nvCxnSpPr>
          <p:spPr>
            <a:xfrm>
              <a:off x="4273000" y="4726479"/>
              <a:ext cx="16488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5"/>
          <a:srcRect l="4038" t="2276" r="52876" b="5182"/>
          <a:stretch/>
        </p:blipFill>
        <p:spPr>
          <a:xfrm>
            <a:off x="5862918" y="-53788"/>
            <a:ext cx="2338821" cy="232405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6"/>
          <a:srcRect l="2897" t="2691" r="53006" b="7831"/>
          <a:stretch/>
        </p:blipFill>
        <p:spPr>
          <a:xfrm>
            <a:off x="5862918" y="4500282"/>
            <a:ext cx="2367783" cy="2049982"/>
          </a:xfrm>
          <a:prstGeom prst="rect">
            <a:avLst/>
          </a:prstGeom>
        </p:spPr>
      </p:pic>
      <p:cxnSp>
        <p:nvCxnSpPr>
          <p:cNvPr id="41" name="Conector recto de flecha 40"/>
          <p:cNvCxnSpPr/>
          <p:nvPr/>
        </p:nvCxnSpPr>
        <p:spPr>
          <a:xfrm>
            <a:off x="2340386" y="4365625"/>
            <a:ext cx="3091513" cy="13525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 flipV="1">
            <a:off x="2683066" y="1477498"/>
            <a:ext cx="3009789" cy="10588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8715508" y="3855269"/>
            <a:ext cx="305092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PLGA-WGA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nanoparticles were </a:t>
            </a:r>
            <a:r>
              <a:rPr lang="en-US" b="1" dirty="0" err="1">
                <a:latin typeface="Arial" panose="020B0604020202020204" pitchFamily="34" charset="0"/>
                <a:ea typeface="Arial" panose="020B0604020202020204" pitchFamily="34" charset="0"/>
              </a:rPr>
              <a:t>uptook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 efficiently by monocytes compared with other populations of </a:t>
            </a: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leukocytes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90438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66584" y="1573890"/>
            <a:ext cx="11458832" cy="5186363"/>
          </a:xfrm>
        </p:spPr>
        <p:txBody>
          <a:bodyPr/>
          <a:lstStyle/>
          <a:p>
            <a:pPr algn="just"/>
            <a:r>
              <a:rPr lang="en-US" dirty="0"/>
              <a:t>SLE patients had a </a:t>
            </a:r>
            <a:r>
              <a:rPr lang="en-US" dirty="0" smtClean="0"/>
              <a:t>decrease </a:t>
            </a:r>
            <a:r>
              <a:rPr lang="en-US" dirty="0"/>
              <a:t>in the </a:t>
            </a:r>
            <a:r>
              <a:rPr lang="en-US" dirty="0" smtClean="0"/>
              <a:t>proportion </a:t>
            </a:r>
            <a:r>
              <a:rPr lang="en-US" dirty="0"/>
              <a:t>of </a:t>
            </a:r>
            <a:r>
              <a:rPr lang="en-US" dirty="0" smtClean="0"/>
              <a:t>circulating non-classical and  </a:t>
            </a:r>
            <a:r>
              <a:rPr lang="en-US" dirty="0"/>
              <a:t>SlanMo compared with healthy </a:t>
            </a:r>
            <a:r>
              <a:rPr lang="en-US" dirty="0" smtClean="0"/>
              <a:t>controls, it </a:t>
            </a:r>
            <a:r>
              <a:rPr lang="en-US" dirty="0"/>
              <a:t>could be explained by the recruitment of these cells to sites of inflammation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Until now, we established that </a:t>
            </a:r>
            <a:r>
              <a:rPr lang="en-US" dirty="0"/>
              <a:t>PLGA-WGA were mainly bound and internalized by monocytes compared </a:t>
            </a:r>
            <a:r>
              <a:rPr lang="en-US" dirty="0" smtClean="0"/>
              <a:t>with other populations of leukocytes suggesting the potential role of these nanoparticles to target monocytes and possibly more specifically </a:t>
            </a:r>
            <a:r>
              <a:rPr lang="en-US" dirty="0" err="1" smtClean="0"/>
              <a:t>SlanMo</a:t>
            </a:r>
            <a:r>
              <a:rPr lang="en-US" dirty="0" smtClean="0"/>
              <a:t> for the treatment of SLE. In the future, we will design an Itacitinib encapsulated nanoparticle to target the </a:t>
            </a:r>
            <a:r>
              <a:rPr lang="en-US" dirty="0" err="1" smtClean="0"/>
              <a:t>SlanMo</a:t>
            </a:r>
            <a:endParaRPr lang="es-CO" dirty="0" smtClean="0"/>
          </a:p>
          <a:p>
            <a:endParaRPr lang="es-C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Conclusions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38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C9B8DF1-1508-4040-81F5-28CB76AA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of interest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66584" y="1696350"/>
            <a:ext cx="11458832" cy="5186363"/>
          </a:xfrm>
        </p:spPr>
        <p:txBody>
          <a:bodyPr/>
          <a:lstStyle/>
          <a:p>
            <a:r>
              <a:rPr lang="es-CO" b="1" dirty="0" err="1"/>
              <a:t>Nothing</a:t>
            </a:r>
            <a:r>
              <a:rPr lang="es-CO" b="1" dirty="0"/>
              <a:t> </a:t>
            </a:r>
            <a:r>
              <a:rPr lang="es-CO" b="1" dirty="0" err="1"/>
              <a:t>to</a:t>
            </a:r>
            <a:r>
              <a:rPr lang="es-CO" b="1" dirty="0"/>
              <a:t> </a:t>
            </a:r>
            <a:r>
              <a:rPr lang="es-CO" b="1" dirty="0" err="1"/>
              <a:t>Disclose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8630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7989" y="207420"/>
            <a:ext cx="10515600" cy="1325563"/>
          </a:xfrm>
        </p:spPr>
        <p:txBody>
          <a:bodyPr/>
          <a:lstStyle/>
          <a:p>
            <a:r>
              <a:rPr lang="en-US" dirty="0"/>
              <a:t>Systemic lupus erythematosus (SLE) </a:t>
            </a:r>
            <a:r>
              <a:rPr lang="es-ES" dirty="0"/>
              <a:t/>
            </a:r>
            <a:br>
              <a:rPr lang="es-ES" dirty="0"/>
            </a:br>
            <a:endParaRPr lang="es-CO" b="1" dirty="0">
              <a:solidFill>
                <a:srgbClr val="009679"/>
              </a:solidFill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C64FD622-49BC-40A4-9A6C-5A8DD151B95B}"/>
              </a:ext>
            </a:extLst>
          </p:cNvPr>
          <p:cNvSpPr txBox="1">
            <a:spLocks/>
          </p:cNvSpPr>
          <p:nvPr/>
        </p:nvSpPr>
        <p:spPr>
          <a:xfrm>
            <a:off x="959466" y="2215075"/>
            <a:ext cx="9311778" cy="240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Interior</a:t>
            </a:r>
          </a:p>
          <a:p>
            <a:pPr algn="just"/>
            <a:endParaRPr lang="es-E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8" name="Google Shape;98;p2"/>
          <p:cNvGrpSpPr/>
          <p:nvPr/>
        </p:nvGrpSpPr>
        <p:grpSpPr>
          <a:xfrm>
            <a:off x="641784" y="1256314"/>
            <a:ext cx="5409808" cy="4923296"/>
            <a:chOff x="323528" y="2325249"/>
            <a:chExt cx="3409679" cy="3237786"/>
          </a:xfrm>
        </p:grpSpPr>
        <p:pic>
          <p:nvPicPr>
            <p:cNvPr id="9" name="Google Shape;99;p2" descr="Resultado de imagen para sle"/>
            <p:cNvPicPr preferRelativeResize="0"/>
            <p:nvPr/>
          </p:nvPicPr>
          <p:blipFill rotWithShape="1">
            <a:blip r:embed="rId3">
              <a:alphaModFix/>
            </a:blip>
            <a:srcRect r="22127" b="311"/>
            <a:stretch/>
          </p:blipFill>
          <p:spPr>
            <a:xfrm>
              <a:off x="323528" y="2524488"/>
              <a:ext cx="2966907" cy="30385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00;p2"/>
            <p:cNvSpPr/>
            <p:nvPr/>
          </p:nvSpPr>
          <p:spPr>
            <a:xfrm>
              <a:off x="2725095" y="2325249"/>
              <a:ext cx="1008112" cy="248685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7 Rectángulo"/>
          <p:cNvSpPr/>
          <p:nvPr/>
        </p:nvSpPr>
        <p:spPr>
          <a:xfrm>
            <a:off x="5344250" y="1532983"/>
            <a:ext cx="62179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dirty="0" smtClean="0"/>
              <a:t>Progressive systemic inflammatory disease resulting in major organ system failure.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dirty="0"/>
              <a:t>Lupus patients have alterations in innate and </a:t>
            </a:r>
            <a:r>
              <a:rPr lang="en-US" sz="2800" b="1" dirty="0" smtClean="0"/>
              <a:t>adaptive </a:t>
            </a:r>
            <a:r>
              <a:rPr lang="en-US" sz="2800" b="1" dirty="0"/>
              <a:t>immune cells, including </a:t>
            </a:r>
            <a:r>
              <a:rPr lang="en-US" sz="2800" b="1" dirty="0" smtClean="0"/>
              <a:t>MONOCYTES. </a:t>
            </a:r>
          </a:p>
          <a:p>
            <a:pPr algn="just"/>
            <a:endParaRPr lang="en-US" sz="2800" b="1" dirty="0"/>
          </a:p>
          <a:p>
            <a:pPr defTabSz="914400">
              <a:defRPr/>
            </a:pPr>
            <a:endParaRPr lang="en-US" sz="2800" b="1" dirty="0"/>
          </a:p>
          <a:p>
            <a:pPr algn="just"/>
            <a:endParaRPr lang="en-US" sz="2800" b="1" dirty="0" smtClean="0"/>
          </a:p>
          <a:p>
            <a:pPr algn="just"/>
            <a:endParaRPr lang="en-US" sz="2800" b="1" dirty="0" smtClean="0"/>
          </a:p>
          <a:p>
            <a:pPr algn="just"/>
            <a:endParaRPr lang="en-US" sz="2800" b="1" dirty="0"/>
          </a:p>
          <a:p>
            <a:pPr algn="just"/>
            <a:r>
              <a:rPr lang="en-US" sz="28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5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44080" y="196107"/>
            <a:ext cx="10515600" cy="1325563"/>
          </a:xfrm>
        </p:spPr>
        <p:txBody>
          <a:bodyPr/>
          <a:lstStyle/>
          <a:p>
            <a:r>
              <a:rPr lang="es-ES" dirty="0" smtClean="0"/>
              <a:t>Monocytes and lupus </a:t>
            </a:r>
            <a:r>
              <a:rPr lang="es-ES" dirty="0"/>
              <a:t/>
            </a:r>
            <a:br>
              <a:rPr lang="es-ES" dirty="0"/>
            </a:br>
            <a:endParaRPr lang="es-CO" b="1" dirty="0">
              <a:solidFill>
                <a:srgbClr val="009679"/>
              </a:solidFill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C64FD622-49BC-40A4-9A6C-5A8DD151B95B}"/>
              </a:ext>
            </a:extLst>
          </p:cNvPr>
          <p:cNvSpPr txBox="1">
            <a:spLocks/>
          </p:cNvSpPr>
          <p:nvPr/>
        </p:nvSpPr>
        <p:spPr>
          <a:xfrm>
            <a:off x="959466" y="2215075"/>
            <a:ext cx="9311778" cy="240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9" name="7 Rectángulo"/>
          <p:cNvSpPr/>
          <p:nvPr/>
        </p:nvSpPr>
        <p:spPr>
          <a:xfrm>
            <a:off x="85976" y="4622708"/>
            <a:ext cx="118753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2800" b="1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dirty="0"/>
              <a:t>Monocytes play a significant role in the pathogenesis of SLE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dirty="0" smtClean="0"/>
              <a:t>The proportion and numbers of monocyte subsets are altered in lupus patients.</a:t>
            </a:r>
            <a:endParaRPr lang="es-CO" sz="2800" b="1" dirty="0" smtClean="0"/>
          </a:p>
          <a:p>
            <a:pPr algn="just"/>
            <a:endParaRPr lang="es-CO" sz="2800" dirty="0" smtClean="0"/>
          </a:p>
          <a:p>
            <a:pPr algn="just"/>
            <a:endParaRPr lang="en-US" sz="2800" b="1" dirty="0" smtClean="0"/>
          </a:p>
          <a:p>
            <a:pPr algn="just"/>
            <a:endParaRPr lang="en-US" sz="2800" b="1" dirty="0"/>
          </a:p>
          <a:p>
            <a:pPr algn="just"/>
            <a:r>
              <a:rPr lang="en-US" sz="2800" b="1" dirty="0" smtClean="0"/>
              <a:t> </a:t>
            </a:r>
          </a:p>
        </p:txBody>
      </p:sp>
      <p:pic>
        <p:nvPicPr>
          <p:cNvPr id="10" name="Google Shape;16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4080" y="1338028"/>
            <a:ext cx="5621216" cy="34683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Dona 2D"/>
          <p:cNvGraphicFramePr/>
          <p:nvPr>
            <p:extLst>
              <p:ext uri="{D42A27DB-BD31-4B8C-83A1-F6EECF244321}">
                <p14:modId xmlns:p14="http://schemas.microsoft.com/office/powerpoint/2010/main" val="2764360246"/>
              </p:ext>
            </p:extLst>
          </p:nvPr>
        </p:nvGraphicFramePr>
        <p:xfrm>
          <a:off x="6735619" y="-197046"/>
          <a:ext cx="5019208" cy="450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42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07;p9"/>
          <p:cNvPicPr preferRelativeResize="0"/>
          <p:nvPr/>
        </p:nvPicPr>
        <p:blipFill rotWithShape="1">
          <a:blip r:embed="rId3">
            <a:alphaModFix/>
          </a:blip>
          <a:srcRect l="6453" t="5868" r="5602" b="33491"/>
          <a:stretch/>
        </p:blipFill>
        <p:spPr>
          <a:xfrm>
            <a:off x="237392" y="1542629"/>
            <a:ext cx="4607553" cy="31321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06;p9"/>
          <p:cNvSpPr/>
          <p:nvPr/>
        </p:nvSpPr>
        <p:spPr>
          <a:xfrm>
            <a:off x="5145621" y="2310036"/>
            <a:ext cx="6447805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 sz="2400" dirty="0" smtClean="0"/>
              <a:t>6-sulfo </a:t>
            </a:r>
            <a:r>
              <a:rPr lang="en-US" sz="2400" dirty="0" err="1" smtClean="0"/>
              <a:t>LacNAc</a:t>
            </a:r>
            <a:r>
              <a:rPr lang="en-US" sz="2400" dirty="0"/>
              <a:t>+ (slan) monocytes (</a:t>
            </a:r>
            <a:r>
              <a:rPr lang="en-US" sz="2400" dirty="0" err="1"/>
              <a:t>slanMo</a:t>
            </a:r>
            <a:r>
              <a:rPr lang="en-US" sz="2400" dirty="0"/>
              <a:t>) are a subset of nonclassical monocytes, which have been considered as one of the principal pro-inflammatory cells in different diseases, including the autoimmune ones, such as systemic lupus erythematosus (SLE).  </a:t>
            </a:r>
            <a:endParaRPr lang="es-CO" sz="24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" name="Google Shape;204;p9"/>
          <p:cNvSpPr txBox="1"/>
          <p:nvPr/>
        </p:nvSpPr>
        <p:spPr>
          <a:xfrm>
            <a:off x="0" y="6390350"/>
            <a:ext cx="397564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Hofer</a:t>
            </a:r>
            <a:r>
              <a:rPr lang="es-CO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al. </a:t>
            </a:r>
            <a:r>
              <a:rPr lang="es-CO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Blood</a:t>
            </a:r>
            <a:r>
              <a:rPr lang="es-CO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2015</a:t>
            </a:r>
            <a:endParaRPr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1347989" y="207420"/>
            <a:ext cx="10515600" cy="1325563"/>
          </a:xfrm>
        </p:spPr>
        <p:txBody>
          <a:bodyPr/>
          <a:lstStyle/>
          <a:p>
            <a:r>
              <a:rPr lang="en-US" dirty="0" smtClean="0"/>
              <a:t>Slan+ Monocytes</a:t>
            </a:r>
            <a:r>
              <a:rPr lang="es-ES" dirty="0"/>
              <a:t/>
            </a:r>
            <a:br>
              <a:rPr lang="es-ES" dirty="0"/>
            </a:br>
            <a:endParaRPr lang="es-CO" b="1" dirty="0">
              <a:solidFill>
                <a:srgbClr val="0096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1">
            <a:extLst>
              <a:ext uri="{FF2B5EF4-FFF2-40B4-BE49-F238E27FC236}">
                <a16:creationId xmlns:a16="http://schemas.microsoft.com/office/drawing/2014/main" xmlns="" id="{91C82B6D-9137-48B3-ABC3-05502A7956E7}"/>
              </a:ext>
            </a:extLst>
          </p:cNvPr>
          <p:cNvCxnSpPr>
            <a:cxnSpLocks/>
          </p:cNvCxnSpPr>
          <p:nvPr/>
        </p:nvCxnSpPr>
        <p:spPr>
          <a:xfrm>
            <a:off x="474784" y="672445"/>
            <a:ext cx="47478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oogle Shape;234;p11"/>
          <p:cNvPicPr preferRelativeResize="0"/>
          <p:nvPr/>
        </p:nvPicPr>
        <p:blipFill rotWithShape="1">
          <a:blip r:embed="rId3">
            <a:alphaModFix/>
          </a:blip>
          <a:srcRect l="20235" t="453" r="750" b="-1229"/>
          <a:stretch/>
        </p:blipFill>
        <p:spPr>
          <a:xfrm>
            <a:off x="401225" y="1551499"/>
            <a:ext cx="4309243" cy="350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4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8665" y="1432956"/>
            <a:ext cx="7854002" cy="2615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35;p11"/>
          <p:cNvSpPr/>
          <p:nvPr/>
        </p:nvSpPr>
        <p:spPr>
          <a:xfrm>
            <a:off x="6981486" y="6246915"/>
            <a:ext cx="290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Oralu</a:t>
            </a:r>
            <a:r>
              <a:rPr lang="es-CO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al. JCI </a:t>
            </a:r>
            <a:r>
              <a:rPr lang="es-CO" sz="18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Insight</a:t>
            </a:r>
            <a:r>
              <a:rPr lang="es-CO" sz="1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s-CO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2018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36;p11"/>
          <p:cNvSpPr/>
          <p:nvPr/>
        </p:nvSpPr>
        <p:spPr>
          <a:xfrm>
            <a:off x="1071798" y="5088381"/>
            <a:ext cx="10150383" cy="98172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rgbClr val="000000"/>
              </a:buClr>
              <a:buSzPts val="2000"/>
            </a:pPr>
            <a:r>
              <a:rPr lang="es-CO" sz="2000" b="1" i="0" u="none" strike="noStrike" cap="none" dirty="0" smtClean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Slan+ Monocytes </a:t>
            </a:r>
            <a:r>
              <a:rPr lang="es-CO" sz="2000" b="1" i="0" u="none" strike="noStrike" cap="none" dirty="0" err="1" smtClean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were</a:t>
            </a:r>
            <a:r>
              <a:rPr lang="es-CO" sz="2000" b="1" i="0" u="none" strike="noStrike" cap="none" dirty="0" smtClean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s-CO" sz="2000" b="1" i="0" u="none" strike="noStrike" cap="none" dirty="0" err="1" smtClean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increased</a:t>
            </a:r>
            <a:r>
              <a:rPr lang="es-CO" sz="2000" b="1" i="0" u="none" strike="noStrike" cap="none" dirty="0" smtClean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within glomeruli of human lupus nephritis </a:t>
            </a:r>
            <a:r>
              <a:rPr lang="en-US" sz="2000" b="1" dirty="0" smtClean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samples</a:t>
            </a:r>
            <a:r>
              <a:rPr lang="en-US" sz="20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, which locally expressed TNF-</a:t>
            </a:r>
            <a:r>
              <a:rPr lang="el-GR" sz="20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α</a:t>
            </a:r>
            <a:r>
              <a:rPr lang="el-GR" sz="2000" b="1" dirty="0" smtClean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347989" y="207420"/>
            <a:ext cx="10515600" cy="1325563"/>
          </a:xfrm>
        </p:spPr>
        <p:txBody>
          <a:bodyPr/>
          <a:lstStyle/>
          <a:p>
            <a:r>
              <a:rPr lang="en-US" dirty="0" smtClean="0"/>
              <a:t>Slan Monocytes and SLE</a:t>
            </a:r>
            <a:r>
              <a:rPr lang="es-ES" dirty="0"/>
              <a:t/>
            </a:r>
            <a:br>
              <a:rPr lang="es-ES" dirty="0"/>
            </a:br>
            <a:endParaRPr lang="es-CO" b="1" dirty="0">
              <a:solidFill>
                <a:srgbClr val="009679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347989" y="1904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5BAA"/>
                </a:solidFill>
                <a:latin typeface="Helvetica Neue" panose="020B0403020202020204" pitchFamily="2" charset="0"/>
                <a:ea typeface="Helvetica Neue" panose="020B0403020202020204" pitchFamily="2" charset="0"/>
                <a:cs typeface="Helvetica Neue" panose="020B0403020202020204" pitchFamily="2" charset="0"/>
              </a:defRPr>
            </a:lvl1pPr>
          </a:lstStyle>
          <a:p>
            <a:r>
              <a:rPr lang="en-US" smtClean="0"/>
              <a:t>Slan Monocytes and SLE</a:t>
            </a:r>
            <a:r>
              <a:rPr lang="es-ES" smtClean="0"/>
              <a:t/>
            </a:r>
            <a:br>
              <a:rPr lang="es-ES" smtClean="0"/>
            </a:br>
            <a:endParaRPr lang="es-CO" dirty="0">
              <a:solidFill>
                <a:srgbClr val="0096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9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1">
            <a:extLst>
              <a:ext uri="{FF2B5EF4-FFF2-40B4-BE49-F238E27FC236}">
                <a16:creationId xmlns="" xmlns:a16="http://schemas.microsoft.com/office/drawing/2014/main" id="{91C82B6D-9137-48B3-ABC3-05502A7956E7}"/>
              </a:ext>
            </a:extLst>
          </p:cNvPr>
          <p:cNvCxnSpPr>
            <a:cxnSpLocks/>
          </p:cNvCxnSpPr>
          <p:nvPr/>
        </p:nvCxnSpPr>
        <p:spPr>
          <a:xfrm>
            <a:off x="474784" y="672445"/>
            <a:ext cx="47478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268;p13"/>
          <p:cNvSpPr txBox="1">
            <a:spLocks/>
          </p:cNvSpPr>
          <p:nvPr/>
        </p:nvSpPr>
        <p:spPr>
          <a:xfrm>
            <a:off x="474784" y="1678756"/>
            <a:ext cx="11304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3" indent="-228593" algn="just">
              <a:spcBef>
                <a:spcPts val="0"/>
              </a:spcBef>
              <a:buSzPts val="2400"/>
              <a:buFont typeface="Noto Sans Symbols"/>
              <a:buChar char="✔"/>
            </a:pPr>
            <a:r>
              <a:rPr lang="es-ES" sz="2400" dirty="0"/>
              <a:t> </a:t>
            </a:r>
            <a:r>
              <a:rPr lang="en-US" sz="2400" dirty="0" smtClean="0"/>
              <a:t>Increased levels of total STAT1 protein and its activated/phosphorylated form were detected in kidney samples from MRL/</a:t>
            </a:r>
            <a:r>
              <a:rPr lang="en-US" sz="2400" dirty="0" err="1" smtClean="0"/>
              <a:t>lpr</a:t>
            </a:r>
            <a:r>
              <a:rPr lang="en-US" sz="2400" dirty="0" smtClean="0"/>
              <a:t> mice with LN as compared to those from control mice </a:t>
            </a:r>
            <a:r>
              <a:rPr lang="es-CO" sz="2400" dirty="0" smtClean="0"/>
              <a:t>(</a:t>
            </a:r>
            <a:r>
              <a:rPr lang="es-ES" sz="2400" b="1" i="1" dirty="0"/>
              <a:t>Dong et al. Lupus. 2007</a:t>
            </a:r>
            <a:r>
              <a:rPr lang="es-ES" sz="2400" i="1" dirty="0"/>
              <a:t>)</a:t>
            </a:r>
          </a:p>
          <a:p>
            <a:pPr marL="0" indent="0" algn="just">
              <a:spcBef>
                <a:spcPts val="0"/>
              </a:spcBef>
              <a:buSzPts val="2400"/>
              <a:buNone/>
            </a:pPr>
            <a:endParaRPr lang="es-ES" sz="2400" dirty="0"/>
          </a:p>
          <a:p>
            <a:pPr marL="228593" indent="-228593" algn="just">
              <a:spcBef>
                <a:spcPts val="0"/>
              </a:spcBef>
              <a:buSzPts val="2400"/>
              <a:buFont typeface="Noto Sans Symbols"/>
              <a:buChar char="✔"/>
            </a:pPr>
            <a:r>
              <a:rPr lang="es-ES" sz="2400" dirty="0" smtClean="0"/>
              <a:t>Lupus </a:t>
            </a:r>
            <a:r>
              <a:rPr lang="es-ES" sz="2400" dirty="0" err="1" smtClean="0"/>
              <a:t>patients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 smtClean="0"/>
              <a:t> </a:t>
            </a:r>
            <a:r>
              <a:rPr lang="es-ES" sz="2400" dirty="0" err="1" smtClean="0"/>
              <a:t>polymophims</a:t>
            </a:r>
            <a:r>
              <a:rPr lang="es-ES" sz="2400" dirty="0" smtClean="0"/>
              <a:t> in JAK2</a:t>
            </a:r>
            <a:r>
              <a:rPr lang="es-ES" sz="2400" dirty="0"/>
              <a:t>, TYK2 y STAT4 (</a:t>
            </a:r>
            <a:r>
              <a:rPr lang="es-ES" sz="2400" b="1" i="1" dirty="0" err="1"/>
              <a:t>Bolin</a:t>
            </a:r>
            <a:r>
              <a:rPr lang="es-ES" sz="2400" b="1" i="1" dirty="0"/>
              <a:t> et al. </a:t>
            </a:r>
            <a:r>
              <a:rPr lang="es-ES" sz="2400" b="1" i="1" dirty="0" err="1"/>
              <a:t>Plos</a:t>
            </a:r>
            <a:r>
              <a:rPr lang="es-ES" sz="2400" b="1" i="1" dirty="0"/>
              <a:t> </a:t>
            </a:r>
            <a:r>
              <a:rPr lang="es-ES" sz="2400" b="1" i="1" dirty="0" err="1"/>
              <a:t>one</a:t>
            </a:r>
            <a:r>
              <a:rPr lang="es-ES" sz="2400" b="1" i="1" dirty="0"/>
              <a:t>. 2013</a:t>
            </a:r>
            <a:r>
              <a:rPr lang="es-ES" sz="2400" i="1" dirty="0"/>
              <a:t>)</a:t>
            </a:r>
          </a:p>
          <a:p>
            <a:pPr marL="0" indent="0" algn="just">
              <a:spcBef>
                <a:spcPts val="0"/>
              </a:spcBef>
              <a:buSzPts val="2400"/>
              <a:buNone/>
            </a:pPr>
            <a:endParaRPr lang="es-ES" sz="2400" i="1" dirty="0"/>
          </a:p>
          <a:p>
            <a:pPr marL="228593" indent="-228593" algn="just">
              <a:buSzPts val="2400"/>
              <a:buFont typeface="Noto Sans Symbols"/>
              <a:buChar char="✔"/>
            </a:pPr>
            <a:r>
              <a:rPr lang="en-US" sz="2400" dirty="0"/>
              <a:t>The mRNA expression level of SOCS1 was significantly decreased in SLE patients in comparison with healthy controls </a:t>
            </a:r>
            <a:r>
              <a:rPr lang="es-ES" sz="2400" b="1" dirty="0" smtClean="0"/>
              <a:t>(</a:t>
            </a:r>
            <a:r>
              <a:rPr lang="es-ES" sz="2400" b="1" dirty="0" err="1" smtClean="0"/>
              <a:t>Qiu</a:t>
            </a:r>
            <a:r>
              <a:rPr lang="es-ES" sz="2400" b="1" dirty="0" smtClean="0"/>
              <a:t> </a:t>
            </a:r>
            <a:r>
              <a:rPr lang="es-ES" sz="2400" b="1" dirty="0"/>
              <a:t>et al. </a:t>
            </a:r>
            <a:r>
              <a:rPr lang="es-ES" sz="2400" b="1" i="1" dirty="0" err="1"/>
              <a:t>Clin</a:t>
            </a:r>
            <a:r>
              <a:rPr lang="es-ES" sz="2400" b="1" i="1" dirty="0"/>
              <a:t> </a:t>
            </a:r>
            <a:r>
              <a:rPr lang="es-ES" sz="2400" b="1" i="1" dirty="0" err="1"/>
              <a:t>Exp</a:t>
            </a:r>
            <a:r>
              <a:rPr lang="es-ES" sz="2400" b="1" i="1" dirty="0"/>
              <a:t> </a:t>
            </a:r>
            <a:r>
              <a:rPr lang="es-ES" sz="2400" b="1" i="1" dirty="0" err="1"/>
              <a:t>Med</a:t>
            </a:r>
            <a:r>
              <a:rPr lang="es-ES" sz="2400" b="1" dirty="0"/>
              <a:t>. 2015)</a:t>
            </a:r>
            <a:r>
              <a:rPr lang="es-ES" sz="24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s-ES" sz="2400" b="1" i="1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3" indent="-228593" algn="just">
              <a:buSzPts val="2400"/>
              <a:buFont typeface="Noto Sans Symbols"/>
              <a:buChar char="✔"/>
            </a:pPr>
            <a:endParaRPr lang="es-ES" sz="2400" b="1" i="1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just">
              <a:buSzPts val="2400"/>
              <a:buNone/>
            </a:pPr>
            <a:r>
              <a:rPr lang="en-US" sz="2400" b="1" i="1" dirty="0" err="1" smtClean="0">
                <a:latin typeface="Arial"/>
                <a:ea typeface="Arial"/>
                <a:cs typeface="Arial"/>
                <a:sym typeface="Arial"/>
              </a:rPr>
              <a:t>Jak</a:t>
            </a:r>
            <a:r>
              <a:rPr lang="en-US" sz="2400" b="1" i="1" dirty="0" smtClean="0">
                <a:latin typeface="Arial"/>
                <a:ea typeface="Arial"/>
                <a:cs typeface="Arial"/>
                <a:sym typeface="Arial"/>
              </a:rPr>
              <a:t> inhibitors (Jakinibs) </a:t>
            </a:r>
            <a:r>
              <a:rPr lang="en-US" sz="2400" b="1" i="1" dirty="0">
                <a:latin typeface="Arial"/>
                <a:ea typeface="Arial"/>
                <a:cs typeface="Arial"/>
                <a:sym typeface="Arial"/>
              </a:rPr>
              <a:t>could be </a:t>
            </a:r>
            <a:r>
              <a:rPr lang="en-US" sz="2400" b="1" i="1" dirty="0" smtClean="0">
                <a:latin typeface="Arial"/>
                <a:ea typeface="Arial"/>
                <a:cs typeface="Arial"/>
                <a:sym typeface="Arial"/>
              </a:rPr>
              <a:t>used </a:t>
            </a:r>
            <a:r>
              <a:rPr lang="en-US" sz="2400" b="1" i="1" dirty="0">
                <a:latin typeface="Arial"/>
                <a:ea typeface="Arial"/>
                <a:cs typeface="Arial"/>
                <a:sym typeface="Arial"/>
              </a:rPr>
              <a:t>in the treatment of </a:t>
            </a:r>
            <a:r>
              <a:rPr lang="en-US" sz="2400" b="1" i="1" dirty="0" smtClean="0">
                <a:latin typeface="Arial"/>
                <a:ea typeface="Arial"/>
                <a:cs typeface="Arial"/>
                <a:sym typeface="Arial"/>
              </a:rPr>
              <a:t>SLE. However, </a:t>
            </a:r>
            <a:r>
              <a:rPr lang="en-US" sz="2400" b="1" i="1" dirty="0">
                <a:latin typeface="Arial"/>
                <a:ea typeface="Arial"/>
                <a:cs typeface="Arial"/>
                <a:sym typeface="Arial"/>
              </a:rPr>
              <a:t>the use of these Jakinibs have been associated with </a:t>
            </a:r>
            <a:r>
              <a:rPr lang="en-US" sz="2400" b="1" i="1" dirty="0" smtClean="0">
                <a:latin typeface="Arial"/>
                <a:ea typeface="Arial"/>
                <a:cs typeface="Arial"/>
                <a:sym typeface="Arial"/>
              </a:rPr>
              <a:t>different </a:t>
            </a:r>
            <a:r>
              <a:rPr lang="en-US" sz="2400" b="1" i="1" dirty="0">
                <a:latin typeface="Arial"/>
                <a:ea typeface="Arial"/>
                <a:cs typeface="Arial"/>
                <a:sym typeface="Arial"/>
              </a:rPr>
              <a:t>side effects. </a:t>
            </a:r>
            <a:endParaRPr lang="es-ES" sz="2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347989" y="1904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5BAA"/>
                </a:solidFill>
                <a:latin typeface="Helvetica Neue" panose="020B0403020202020204" pitchFamily="2" charset="0"/>
                <a:ea typeface="Helvetica Neue" panose="020B0403020202020204" pitchFamily="2" charset="0"/>
                <a:cs typeface="Helvetica Neue" panose="020B0403020202020204" pitchFamily="2" charset="0"/>
              </a:defRPr>
            </a:lvl1pPr>
          </a:lstStyle>
          <a:p>
            <a:r>
              <a:rPr lang="en-US" dirty="0" err="1" smtClean="0"/>
              <a:t>Jak</a:t>
            </a:r>
            <a:r>
              <a:rPr lang="en-US" dirty="0" smtClean="0"/>
              <a:t>-Stat pathway and SLE</a:t>
            </a:r>
            <a:r>
              <a:rPr lang="es-ES" dirty="0" smtClean="0"/>
              <a:t/>
            </a:r>
            <a:br>
              <a:rPr lang="es-ES" dirty="0" smtClean="0"/>
            </a:br>
            <a:endParaRPr lang="es-CO" dirty="0">
              <a:solidFill>
                <a:srgbClr val="0096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1">
            <a:extLst>
              <a:ext uri="{FF2B5EF4-FFF2-40B4-BE49-F238E27FC236}">
                <a16:creationId xmlns="" xmlns:a16="http://schemas.microsoft.com/office/drawing/2014/main" id="{91C82B6D-9137-48B3-ABC3-05502A7956E7}"/>
              </a:ext>
            </a:extLst>
          </p:cNvPr>
          <p:cNvCxnSpPr>
            <a:cxnSpLocks/>
          </p:cNvCxnSpPr>
          <p:nvPr/>
        </p:nvCxnSpPr>
        <p:spPr>
          <a:xfrm>
            <a:off x="474784" y="672445"/>
            <a:ext cx="47478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68;p19"/>
          <p:cNvSpPr txBox="1">
            <a:spLocks/>
          </p:cNvSpPr>
          <p:nvPr/>
        </p:nvSpPr>
        <p:spPr>
          <a:xfrm>
            <a:off x="5112903" y="2195534"/>
            <a:ext cx="6510529" cy="39152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SzPts val="2800"/>
              <a:buNone/>
            </a:pPr>
            <a:r>
              <a:rPr lang="en-US" b="1" dirty="0"/>
              <a:t>Jakinibs encapsulated PLGA nanoparticles to modulate the pro-</a:t>
            </a:r>
            <a:r>
              <a:rPr lang="en-US" b="1" dirty="0" err="1"/>
              <a:t>inflamatory</a:t>
            </a:r>
            <a:r>
              <a:rPr lang="en-US" b="1" dirty="0"/>
              <a:t> function of </a:t>
            </a:r>
            <a:r>
              <a:rPr lang="en-US" b="1" dirty="0" smtClean="0"/>
              <a:t>slan +  </a:t>
            </a:r>
            <a:r>
              <a:rPr lang="en-US" b="1" dirty="0"/>
              <a:t>monocytes</a:t>
            </a:r>
            <a:endParaRPr lang="es-ES" b="1" dirty="0"/>
          </a:p>
        </p:txBody>
      </p:sp>
      <p:pic>
        <p:nvPicPr>
          <p:cNvPr id="8" name="Google Shape;36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253" y="1778157"/>
            <a:ext cx="4411219" cy="39761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70;p19"/>
          <p:cNvSpPr txBox="1"/>
          <p:nvPr/>
        </p:nvSpPr>
        <p:spPr>
          <a:xfrm>
            <a:off x="7532916" y="6405739"/>
            <a:ext cx="634284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es-CO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Mcneil</a:t>
            </a:r>
            <a:r>
              <a:rPr lang="es-CO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s-CO" sz="1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al. </a:t>
            </a:r>
            <a:r>
              <a:rPr lang="es-CO" sz="16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Journal</a:t>
            </a:r>
            <a:r>
              <a:rPr lang="es-CO" sz="16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of </a:t>
            </a:r>
            <a:r>
              <a:rPr lang="es-CO" sz="16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Leukocyte</a:t>
            </a:r>
            <a:r>
              <a:rPr lang="es-CO" sz="16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Biology.</a:t>
            </a:r>
            <a:r>
              <a:rPr lang="es-CO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2005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1242481" y="187768"/>
            <a:ext cx="10515600" cy="1325563"/>
          </a:xfrm>
        </p:spPr>
        <p:txBody>
          <a:bodyPr/>
          <a:lstStyle/>
          <a:p>
            <a:r>
              <a:rPr lang="en-US" dirty="0" smtClean="0"/>
              <a:t>Nanoparticles</a:t>
            </a:r>
            <a:r>
              <a:rPr lang="es-ES" dirty="0"/>
              <a:t/>
            </a:r>
            <a:br>
              <a:rPr lang="es-ES" dirty="0"/>
            </a:br>
            <a:endParaRPr lang="es-CO" b="1" dirty="0">
              <a:solidFill>
                <a:srgbClr val="0096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66584" y="1214886"/>
            <a:ext cx="11458832" cy="5186363"/>
          </a:xfrm>
        </p:spPr>
        <p:txBody>
          <a:bodyPr/>
          <a:lstStyle/>
          <a:p>
            <a:pPr algn="just"/>
            <a:r>
              <a:rPr lang="en-US" sz="3600" dirty="0"/>
              <a:t>E</a:t>
            </a:r>
            <a:r>
              <a:rPr lang="en-US" sz="3600" dirty="0" smtClean="0"/>
              <a:t>valuate </a:t>
            </a:r>
            <a:r>
              <a:rPr lang="en-US" sz="3600" dirty="0"/>
              <a:t>the capacity of Itacitinib encapsulated nanoparticles functionalized with </a:t>
            </a:r>
            <a:r>
              <a:rPr lang="en-US" sz="3600" dirty="0" err="1"/>
              <a:t>lectins</a:t>
            </a:r>
            <a:r>
              <a:rPr lang="en-US" sz="3600" dirty="0"/>
              <a:t> able to bind slan to inhibit the JAK-STAT pathway in circulating monocyte subpopulations, specially SlanMo from </a:t>
            </a:r>
            <a:r>
              <a:rPr lang="en-US" sz="3600" dirty="0" smtClean="0"/>
              <a:t>SLE patients. </a:t>
            </a:r>
            <a:endParaRPr lang="es-C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4800" dirty="0" smtClean="0"/>
              <a:t>Objetive</a:t>
            </a:r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32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2" ma:contentTypeDescription="Create a new document." ma:contentTypeScope="" ma:versionID="ade17782ed6d04147deb5569d24c974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b899180898a124cd81e9234676bd13f4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C38B8D1-210B-46C0-BB80-E661793435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EB6BA7-24B3-445D-B3F4-3701C04CD3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098BE1-B579-4B02-848C-41FD08FEEEF2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41fa17a-99c4-4c5f-bcb4-a52bd907e64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8878</TotalTime>
  <Words>1844</Words>
  <Application>Microsoft Office PowerPoint</Application>
  <PresentationFormat>Panorámica</PresentationFormat>
  <Paragraphs>160</Paragraphs>
  <Slides>19</Slides>
  <Notes>18</Notes>
  <HiddenSlides>5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33" baseType="lpstr">
      <vt:lpstr>Arial</vt:lpstr>
      <vt:lpstr>Calibri</vt:lpstr>
      <vt:lpstr>Dutch801BT-Roman</vt:lpstr>
      <vt:lpstr>EB Garamond</vt:lpstr>
      <vt:lpstr>Helvetica Neue</vt:lpstr>
      <vt:lpstr>myriad-pro</vt:lpstr>
      <vt:lpstr>Noto Sans Symbols</vt:lpstr>
      <vt:lpstr>Roboto</vt:lpstr>
      <vt:lpstr>Times New Roman</vt:lpstr>
      <vt:lpstr>Wingdings</vt:lpstr>
      <vt:lpstr>Work Sans Medium</vt:lpstr>
      <vt:lpstr>Office Theme</vt:lpstr>
      <vt:lpstr>Microsoft Word Picture</vt:lpstr>
      <vt:lpstr>GraphPad Prism 5 Project</vt:lpstr>
      <vt:lpstr>Presentación de PowerPoint</vt:lpstr>
      <vt:lpstr>Conflict of interest</vt:lpstr>
      <vt:lpstr>Systemic lupus erythematosus (SLE)  </vt:lpstr>
      <vt:lpstr>Monocytes and lupus  </vt:lpstr>
      <vt:lpstr>Slan+ Monocytes </vt:lpstr>
      <vt:lpstr>Slan Monocytes and SLE </vt:lpstr>
      <vt:lpstr>Presentación de PowerPoint</vt:lpstr>
      <vt:lpstr>Nanoparticles </vt:lpstr>
      <vt:lpstr>Objetive </vt:lpstr>
      <vt:lpstr>Results</vt:lpstr>
      <vt:lpstr>Presentación de PowerPoint</vt:lpstr>
      <vt:lpstr>Presentación de PowerPoint</vt:lpstr>
      <vt:lpstr>Isolation and stimulation of SlanMo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Conclusions</vt:lpstr>
    </vt:vector>
  </TitlesOfParts>
  <Company>Kenes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Karen</cp:lastModifiedBy>
  <cp:revision>120</cp:revision>
  <dcterms:created xsi:type="dcterms:W3CDTF">2014-11-13T11:48:20Z</dcterms:created>
  <dcterms:modified xsi:type="dcterms:W3CDTF">2022-06-11T04:17:06Z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