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6" r:id="rId4"/>
    <p:sldId id="267" r:id="rId5"/>
    <p:sldId id="280" r:id="rId6"/>
    <p:sldId id="278" r:id="rId7"/>
    <p:sldId id="275" r:id="rId8"/>
    <p:sldId id="270" r:id="rId9"/>
    <p:sldId id="271" r:id="rId10"/>
    <p:sldId id="272" r:id="rId11"/>
    <p:sldId id="276" r:id="rId12"/>
    <p:sldId id="273" r:id="rId13"/>
    <p:sldId id="282" r:id="rId14"/>
    <p:sldId id="274" r:id="rId15"/>
    <p:sldId id="283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D2D7E0"/>
    <a:srgbClr val="21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C96E3-7D18-E1D3-A905-CA216B4F8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FBFBD8-78F1-9C47-649A-787B2CD96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4E3929-07A9-3343-86D4-1F08F299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F8B5E0-1B84-1056-29D5-4372084A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7C5A38-1FDA-FAA3-8C27-B5085DE0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02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3E326-B5D5-F9D9-ECE8-6689F85C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A3C47-A0C2-195E-D294-0B0B250C2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CAAD04-92CF-17D4-60CC-0A03F991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553824-191E-F96B-B47D-C853A2DE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39AD0-FDC2-84F1-0B6E-CB7D279A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48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BA47B7-767E-7157-B934-EE6527469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60367A-5D6D-3092-E1D2-8BDEA76A7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BAA78B-F6AC-A739-6B03-A8D0697F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CD819A-8385-87F1-2C75-2A01A91D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EAB7E-8965-3129-3E55-17E98240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920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240A-63BF-88AD-4BB5-7016161E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269D0-C081-7CA5-822E-442AE4EA7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68009B-CECB-2E80-2804-CFF82248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F7173-E030-5A44-73F1-3C16FA6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B5024-35D2-51A5-954A-782DCA49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284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89BB4-6CFF-7987-0EBB-D1F3483A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341751-87D9-B250-4C93-1E1BD953C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E26FD1-AFE2-2728-7110-0057D98E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8A3F28-C5C4-D304-F4BF-B91E2E92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E9CC9-D0A6-183F-EF2E-CBE1C267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31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E4D6F-79AA-52E9-EBAC-31C17B81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DFF097-5340-E47C-6F4B-2FF82B3CC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D939A5-5EA2-1456-195E-FB7AA657F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9F2872-A461-804E-EA2B-2524D1A1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442109-71F6-E8B7-910D-EA40B617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7ED245-DA00-00F9-2A70-830BEE1C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926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27928-3F53-34AB-BF15-DEF7A4FE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EBD551-BAA1-E017-D459-3BCCFE341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51835-6E78-C744-4535-8F4FBC4A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7832BA-644B-C532-20C5-3A6626884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F0E81C-46DE-8916-6658-327FDD9B1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968713-CDA2-3D19-FBA7-FBC16C48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1425EA-F30A-6749-F047-8963F9D2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18DBA7-A059-232C-7D50-C495CC49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646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0273D-122C-9431-8E3D-7EE2E8F4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9B5FEA-E4B7-972A-09A2-C3AF61CF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8A537C-816E-F13B-5B3D-6847DD37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627753-7A62-2CAD-5815-1637AC69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264EAE-1937-9C6F-97E9-5CC7FDD1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984AA0-76CF-D1E0-5174-16D40D83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BA4163-095D-A621-49DB-BB1D92E2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401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D886C-227F-E031-655D-9EABF4F7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18015-BD4D-66C7-9029-A8F8D081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834EDD-BA25-6BFB-2A61-1A474AECA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3C0579-0F91-EF36-A0C4-76A547FF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B162DC-416E-A00F-C7C5-5862898E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702D3E-0387-B7A3-6F2A-5CF3B89C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76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70ED1-C5CB-B46D-3682-F7537114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03BD68-FB1C-406E-61B7-1C570E909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F9D0A1-66FA-6CA5-0692-5A23D158D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5BDCF4-5694-38A5-B358-7B630ECF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FE54F-1626-79FF-D8C6-DAD2E9EC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C26392-DF54-B937-61FE-4A6CF95D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23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635B59-FED9-9AAD-213A-5D71F329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1BCAC1-B0CF-206C-8CA7-AE04CEFFA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E4FC32-2008-13ED-61DD-F6FE3A5DC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1232-7CF0-4A32-B8DF-A194ED71EC90}" type="datetimeFigureOut">
              <a:rPr lang="es-CO" smtClean="0"/>
              <a:t>23/12/2022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F85C52-26DD-8862-ED52-1AC03DBF0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AB95FC-53E0-ACD7-ED83-01FCC1818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2226-8280-4F79-B6BD-4BA6C7FF63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93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5.jpg"/><Relationship Id="rId12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1.png"/><Relationship Id="rId10" Type="http://schemas.openxmlformats.org/officeDocument/2006/relationships/image" Target="../media/image6.jpg"/><Relationship Id="rId4" Type="http://schemas.openxmlformats.org/officeDocument/2006/relationships/image" Target="../media/image20.jpg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.jpeg"/><Relationship Id="rId12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6.jpg"/><Relationship Id="rId5" Type="http://schemas.openxmlformats.org/officeDocument/2006/relationships/image" Target="../media/image24.png"/><Relationship Id="rId10" Type="http://schemas.openxmlformats.org/officeDocument/2006/relationships/image" Target="../media/image5.jpg"/><Relationship Id="rId4" Type="http://schemas.openxmlformats.org/officeDocument/2006/relationships/image" Target="../media/image23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8.png"/><Relationship Id="rId7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55297E9-0B54-8238-0AF0-6CF453415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0867"/>
            <a:ext cx="9144000" cy="2079096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Aislamiento de un nuevo subtipo de </a:t>
            </a:r>
            <a:r>
              <a:rPr lang="es-MX" b="1" i="1" dirty="0" err="1"/>
              <a:t>Blastocystis</a:t>
            </a:r>
            <a:r>
              <a:rPr lang="es-MX" b="1" dirty="0"/>
              <a:t> </a:t>
            </a:r>
            <a:r>
              <a:rPr lang="es-MX" b="1" dirty="0" err="1"/>
              <a:t>sp</a:t>
            </a:r>
            <a:r>
              <a:rPr lang="es-MX" b="1" dirty="0"/>
              <a:t>. en paciente humano</a:t>
            </a:r>
            <a:endParaRPr lang="es-CO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BA1CED-B326-2E53-4C12-93B7FA30A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b="1" u="sng" dirty="0"/>
              <a:t>Carolina Hernández-Castro</a:t>
            </a:r>
            <a:r>
              <a:rPr lang="es-CO" b="1" u="sng" baseline="30000" dirty="0"/>
              <a:t>1,2</a:t>
            </a:r>
            <a:r>
              <a:rPr lang="es-CO" sz="2000" dirty="0"/>
              <a:t>, Miguel A. Toro-Londoño</a:t>
            </a:r>
            <a:r>
              <a:rPr lang="es-CO" sz="2000" baseline="30000" dirty="0"/>
              <a:t>1</a:t>
            </a:r>
            <a:r>
              <a:rPr lang="es-CO" sz="2000" dirty="0"/>
              <a:t>, </a:t>
            </a:r>
            <a:r>
              <a:rPr lang="es-MX" sz="2000" dirty="0"/>
              <a:t>Sonia del Pilar Agudelo López</a:t>
            </a:r>
            <a:r>
              <a:rPr lang="es-CO" sz="2000" baseline="30000" dirty="0"/>
              <a:t>1</a:t>
            </a:r>
            <a:r>
              <a:rPr lang="es-MX" sz="2000" dirty="0"/>
              <a:t>, Jorge Humberto Botero Garcés</a:t>
            </a:r>
            <a:r>
              <a:rPr lang="es-CO" sz="2000" baseline="30000" dirty="0"/>
              <a:t>1</a:t>
            </a:r>
            <a:r>
              <a:rPr lang="es-MX" sz="2000" dirty="0"/>
              <a:t>, </a:t>
            </a:r>
            <a:r>
              <a:rPr lang="es-MX" sz="2000" dirty="0" err="1"/>
              <a:t>Maria</a:t>
            </a:r>
            <a:r>
              <a:rPr lang="es-MX" sz="2000" dirty="0"/>
              <a:t> Cenelia Orozco Peláez</a:t>
            </a:r>
            <a:r>
              <a:rPr lang="es-CO" sz="2000" baseline="30000" dirty="0"/>
              <a:t>1</a:t>
            </a:r>
            <a:r>
              <a:rPr lang="es-MX" sz="2000" dirty="0"/>
              <a:t>, Yulieth Catherine Quintero </a:t>
            </a:r>
            <a:r>
              <a:rPr lang="es-MX" sz="2000" dirty="0" err="1"/>
              <a:t>Quinchia</a:t>
            </a:r>
            <a:r>
              <a:rPr lang="es-CO" sz="2000" baseline="30000" dirty="0"/>
              <a:t>1</a:t>
            </a:r>
            <a:r>
              <a:rPr lang="es-MX" sz="2000" dirty="0"/>
              <a:t>, Juan Camilo Correa Cote</a:t>
            </a:r>
            <a:r>
              <a:rPr lang="es-CO" sz="2000" baseline="30000" dirty="0"/>
              <a:t>3</a:t>
            </a:r>
            <a:r>
              <a:rPr lang="es-MX" sz="2000" dirty="0"/>
              <a:t>, Alejandro Múnera Duque</a:t>
            </a:r>
            <a:r>
              <a:rPr lang="es-CO" sz="2000" baseline="30000" dirty="0"/>
              <a:t>3,4</a:t>
            </a:r>
            <a:r>
              <a:rPr lang="es-MX" sz="2000" dirty="0"/>
              <a:t>, Jenny G. Maloney</a:t>
            </a:r>
            <a:r>
              <a:rPr lang="es-CO" sz="2000" baseline="30000" dirty="0"/>
              <a:t>5</a:t>
            </a:r>
            <a:r>
              <a:rPr lang="es-MX" sz="2000" dirty="0"/>
              <a:t>, Mónica Santín</a:t>
            </a:r>
            <a:r>
              <a:rPr lang="es-CO" sz="2000" baseline="30000" dirty="0"/>
              <a:t>5</a:t>
            </a:r>
            <a:r>
              <a:rPr lang="es-MX" sz="2000" dirty="0"/>
              <a:t>, David Carmena Jiménez</a:t>
            </a:r>
            <a:r>
              <a:rPr lang="es-CO" sz="2000" baseline="30000" dirty="0"/>
              <a:t>2</a:t>
            </a:r>
            <a:r>
              <a:rPr lang="es-MX" sz="2000" dirty="0"/>
              <a:t>.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A36CD25D-6B0D-4F1A-8A64-A123AB4DAE90}"/>
              </a:ext>
            </a:extLst>
          </p:cNvPr>
          <p:cNvSpPr txBox="1">
            <a:spLocks noChangeAspect="1"/>
          </p:cNvSpPr>
          <p:nvPr/>
        </p:nvSpPr>
        <p:spPr>
          <a:xfrm>
            <a:off x="1338471" y="4929807"/>
            <a:ext cx="9554816" cy="12589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l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s-MX" sz="1200" dirty="0"/>
              <a:t>Grupo de Parasitología. Facultad de Medicina. Corporación Académica para el Estudios de las Patologías Tropicales. Universidad de Antioquia. Medellín, Colombia.</a:t>
            </a:r>
          </a:p>
          <a:p>
            <a:pPr marL="180000" indent="-180000" algn="l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s-MX" sz="1200" dirty="0"/>
              <a:t>Laboratorio de Referencia e Investigación en Parasitología. Centro Nacional de Microbiología. Instituto de Salud Carlos III. Majadahonda, Madrid, España.</a:t>
            </a:r>
          </a:p>
          <a:p>
            <a:pPr marL="180000" indent="-180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s-MX" sz="1200" dirty="0"/>
              <a:t>Clínica Medellín de Occidente. Medellín, Colombia.</a:t>
            </a:r>
          </a:p>
          <a:p>
            <a:pPr marL="180000" indent="-180000" algn="l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s-MX" sz="1200" dirty="0"/>
              <a:t>Institución Prestadora de Servicios de Salud “Hospital Alma Mater de Antioquia”. Medellín, Colombia.</a:t>
            </a:r>
          </a:p>
          <a:p>
            <a:pPr marL="180000" indent="-180000" algn="l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200" dirty="0"/>
              <a:t>Environmental Microbial and Food Safety Laboratory, Agricultural Research Service, United States Department of Agriculture, Beltsville, Maryland, USA</a:t>
            </a:r>
            <a:endParaRPr lang="es-MX" sz="12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1693C9-0C74-44D2-ADBD-6A16D14F0A67}"/>
              </a:ext>
            </a:extLst>
          </p:cNvPr>
          <p:cNvGrpSpPr/>
          <p:nvPr/>
        </p:nvGrpSpPr>
        <p:grpSpPr>
          <a:xfrm>
            <a:off x="4155308" y="11786"/>
            <a:ext cx="8012413" cy="1309252"/>
            <a:chOff x="4155308" y="11786"/>
            <a:chExt cx="8012413" cy="1309252"/>
          </a:xfrm>
        </p:grpSpPr>
        <p:pic>
          <p:nvPicPr>
            <p:cNvPr id="9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91613F1F-5571-4EAA-B236-4BE68445B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" name="Imagen 2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65B5B742-C021-41D7-BCB7-FE6B77692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1026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29AF793D-A66A-4C7A-B76E-B35F561EA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5AF84490-C1E7-4FEA-9D80-D7EDE08A8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9" name="Imagen 1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EEC2009A-EB53-4CA8-AB66-67A697EF9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34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RESULTADOS</a:t>
            </a:r>
            <a:endParaRPr lang="es-CO" b="1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0F15053-FF27-841B-6BD0-DC9BFCC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3619"/>
            <a:ext cx="11487149" cy="4466113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Secuenciación Sanger</a:t>
            </a:r>
            <a:endParaRPr lang="es-CO" b="1" dirty="0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10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7B9B12C-88A5-4D00-8F5F-22686AC4A206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6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2F7E61FB-881D-482B-83D1-BB49A70AE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n 6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40F2D16A-8DDA-481F-8434-44B692E29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8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CF63A96C-7D80-4863-8A10-CD0EE1D7F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F12D221-A633-4241-9EA0-12B06890A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0" name="Imagen 9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E66D56F-7699-4022-BE62-B57B72850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B23CE332-FD73-497A-A078-60CB82852D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81" t="15828" r="11196" b="13809"/>
          <a:stretch/>
        </p:blipFill>
        <p:spPr>
          <a:xfrm>
            <a:off x="4303646" y="1969070"/>
            <a:ext cx="7555346" cy="3600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589C4EF-C494-4E9A-9416-FF29C3A4C4BA}"/>
              </a:ext>
            </a:extLst>
          </p:cNvPr>
          <p:cNvSpPr/>
          <p:nvPr/>
        </p:nvSpPr>
        <p:spPr>
          <a:xfrm>
            <a:off x="5378072" y="4863548"/>
            <a:ext cx="288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71CF0D7A-102D-4ACC-8FB6-84DE2F3FA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88" y="1216790"/>
            <a:ext cx="2476500" cy="714375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082DC3A2-B8F7-40EF-B4B1-6A3D9418DBF8}"/>
              </a:ext>
            </a:extLst>
          </p:cNvPr>
          <p:cNvGrpSpPr/>
          <p:nvPr/>
        </p:nvGrpSpPr>
        <p:grpSpPr>
          <a:xfrm>
            <a:off x="313957" y="1931165"/>
            <a:ext cx="3396652" cy="901564"/>
            <a:chOff x="313957" y="1931165"/>
            <a:chExt cx="3396652" cy="901564"/>
          </a:xfrm>
        </p:grpSpPr>
        <p:pic>
          <p:nvPicPr>
            <p:cNvPr id="20" name="Imagen 19" descr="Patrón de fondo&#10;&#10;Descripción generada automáticamente">
              <a:extLst>
                <a:ext uri="{FF2B5EF4-FFF2-40B4-BE49-F238E27FC236}">
                  <a16:creationId xmlns:a16="http://schemas.microsoft.com/office/drawing/2014/main" id="{B1BA986C-3017-41BD-AD7F-96AC926BC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51" y="1969070"/>
              <a:ext cx="3240000" cy="863659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B68165A-3950-4577-A729-DFF4994318D9}"/>
                </a:ext>
              </a:extLst>
            </p:cNvPr>
            <p:cNvSpPr txBox="1"/>
            <p:nvPr/>
          </p:nvSpPr>
          <p:spPr>
            <a:xfrm flipH="1">
              <a:off x="313957" y="1931165"/>
              <a:ext cx="33966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chemeClr val="bg1"/>
                  </a:solidFill>
                </a:rPr>
                <a:t>MP           </a:t>
              </a:r>
              <a:r>
                <a:rPr lang="es-MX" sz="1600" b="1" dirty="0" err="1">
                  <a:solidFill>
                    <a:schemeClr val="bg1"/>
                  </a:solidFill>
                </a:rPr>
                <a:t>Pte</a:t>
              </a:r>
              <a:r>
                <a:rPr lang="es-MX" sz="1600" b="1" dirty="0">
                  <a:solidFill>
                    <a:schemeClr val="bg1"/>
                  </a:solidFill>
                </a:rPr>
                <a:t>		C+ C-      </a:t>
              </a:r>
              <a:endParaRPr lang="es-CO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849AA69-E003-4410-A10F-79EDDB7A35B0}"/>
              </a:ext>
            </a:extLst>
          </p:cNvPr>
          <p:cNvSpPr txBox="1"/>
          <p:nvPr/>
        </p:nvSpPr>
        <p:spPr>
          <a:xfrm flipH="1">
            <a:off x="3565205" y="2345048"/>
            <a:ext cx="90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600pb</a:t>
            </a:r>
            <a:endParaRPr lang="es-CO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65DCA1-9A6B-474E-9DC7-AE33E7C7DF12}"/>
              </a:ext>
            </a:extLst>
          </p:cNvPr>
          <p:cNvSpPr txBox="1"/>
          <p:nvPr/>
        </p:nvSpPr>
        <p:spPr>
          <a:xfrm>
            <a:off x="5844209" y="12720"/>
            <a:ext cx="6345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i="0" dirty="0">
                <a:solidFill>
                  <a:srgbClr val="FF0000"/>
                </a:solidFill>
                <a:effectLst/>
                <a:latin typeface="playfair display" panose="00000500000000000000" pitchFamily="2" charset="0"/>
              </a:rPr>
              <a:t>"DATOS NO PUBLICADOS - NO COPIAR NI DISTRIBUIR"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D0B7C0-2824-4862-98C2-EF713D5ECB7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087" t="46237" r="67844" b="48374"/>
          <a:stretch/>
        </p:blipFill>
        <p:spPr>
          <a:xfrm>
            <a:off x="1933850" y="4422307"/>
            <a:ext cx="1959008" cy="3693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F4ABC7A-450C-48F2-B53F-E95AEC0E859E}"/>
              </a:ext>
            </a:extLst>
          </p:cNvPr>
          <p:cNvCxnSpPr>
            <a:cxnSpLocks/>
          </p:cNvCxnSpPr>
          <p:nvPr/>
        </p:nvCxnSpPr>
        <p:spPr>
          <a:xfrm>
            <a:off x="3891387" y="4391025"/>
            <a:ext cx="1468943" cy="4725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A43ED4E-1FA6-4898-89A9-2C4010B2C868}"/>
              </a:ext>
            </a:extLst>
          </p:cNvPr>
          <p:cNvCxnSpPr>
            <a:cxnSpLocks/>
          </p:cNvCxnSpPr>
          <p:nvPr/>
        </p:nvCxnSpPr>
        <p:spPr>
          <a:xfrm>
            <a:off x="3920330" y="4821717"/>
            <a:ext cx="1457742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RESULTADOS</a:t>
            </a:r>
            <a:endParaRPr lang="es-CO" b="1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0F15053-FF27-841B-6BD0-DC9BFCC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3619"/>
            <a:ext cx="11487149" cy="4466113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Secuenciación masiva</a:t>
            </a:r>
            <a:endParaRPr lang="es-CO" b="1" dirty="0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11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7B9B12C-88A5-4D00-8F5F-22686AC4A206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6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2F7E61FB-881D-482B-83D1-BB49A70AE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n 6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40F2D16A-8DDA-481F-8434-44B692E29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8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CF63A96C-7D80-4863-8A10-CD0EE1D7F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F12D221-A633-4241-9EA0-12B06890A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0" name="Imagen 9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E66D56F-7699-4022-BE62-B57B72850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E625F732-AB56-4C06-8FE1-8EE794F7A5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972" r="40972"/>
          <a:stretch/>
        </p:blipFill>
        <p:spPr>
          <a:xfrm>
            <a:off x="3892858" y="1225583"/>
            <a:ext cx="1387379" cy="4320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2403902-96CD-4077-B793-46BF42B44846}"/>
              </a:ext>
            </a:extLst>
          </p:cNvPr>
          <p:cNvSpPr/>
          <p:nvPr/>
        </p:nvSpPr>
        <p:spPr>
          <a:xfrm>
            <a:off x="3892858" y="4956312"/>
            <a:ext cx="1102448" cy="4580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258D6C7A-14F7-48AB-AE72-34C2E9E8AC65}"/>
              </a:ext>
            </a:extLst>
          </p:cNvPr>
          <p:cNvSpPr/>
          <p:nvPr/>
        </p:nvSpPr>
        <p:spPr>
          <a:xfrm>
            <a:off x="7075271" y="4249849"/>
            <a:ext cx="3389557" cy="10215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es-MX" b="1" dirty="0"/>
              <a:t>La secuencia hace </a:t>
            </a:r>
            <a:r>
              <a:rPr lang="es-MX" b="1" dirty="0" err="1"/>
              <a:t>cluster</a:t>
            </a:r>
            <a:r>
              <a:rPr lang="es-MX" b="1" dirty="0"/>
              <a:t> solo con ST17 y el porcentaje de similitud es de 98.5%.</a:t>
            </a:r>
          </a:p>
        </p:txBody>
      </p:sp>
      <p:pic>
        <p:nvPicPr>
          <p:cNvPr id="1026" name="Picture 2" descr="Oxford Nanopore’s MinION Device Enables Real-time COVID-19 Genome Sequencing">
            <a:extLst>
              <a:ext uri="{FF2B5EF4-FFF2-40B4-BE49-F238E27FC236}">
                <a16:creationId xmlns:a16="http://schemas.microsoft.com/office/drawing/2014/main" id="{8C0C5C82-47B7-4B9E-9C97-483970FA0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9" y="2485583"/>
            <a:ext cx="319436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A130A1-8DC8-4BA0-A728-681E9AAFD0E4}"/>
              </a:ext>
            </a:extLst>
          </p:cNvPr>
          <p:cNvSpPr txBox="1"/>
          <p:nvPr/>
        </p:nvSpPr>
        <p:spPr>
          <a:xfrm>
            <a:off x="5844209" y="12720"/>
            <a:ext cx="6345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i="0" dirty="0">
                <a:solidFill>
                  <a:srgbClr val="FF0000"/>
                </a:solidFill>
                <a:effectLst/>
                <a:latin typeface="playfair display" panose="00000500000000000000" pitchFamily="2" charset="0"/>
              </a:rPr>
              <a:t>"DATOS NO PUBLICADOS - NO COPIAR NI DISTRIBUIR"</a:t>
            </a: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12" name="Imagen 1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4E2EB0C-3B40-4128-A288-9E0E4FF6A4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49" y="1259133"/>
            <a:ext cx="6120000" cy="27978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99040CF-65E6-4593-AD31-72C580A0DB58}"/>
              </a:ext>
            </a:extLst>
          </p:cNvPr>
          <p:cNvSpPr txBox="1"/>
          <p:nvPr/>
        </p:nvSpPr>
        <p:spPr>
          <a:xfrm>
            <a:off x="1530919" y="427696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minION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84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CONCLUSIONES</a:t>
            </a:r>
            <a:endParaRPr lang="es-CO" b="1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0F15053-FF27-841B-6BD0-DC9BFCC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3619"/>
            <a:ext cx="11487149" cy="44661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Los resultados preliminares de este hallazgo permitieron identificar el aislado como ST17 de </a:t>
            </a:r>
            <a:r>
              <a:rPr lang="es-MX" i="1" dirty="0" err="1"/>
              <a:t>Blastocystis</a:t>
            </a:r>
            <a:r>
              <a:rPr lang="es-MX" dirty="0"/>
              <a:t> </a:t>
            </a:r>
            <a:r>
              <a:rPr lang="es-MX" dirty="0" err="1"/>
              <a:t>sp</a:t>
            </a:r>
            <a:r>
              <a:rPr lang="es-MX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dirty="0"/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ST nuevo: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800" dirty="0"/>
              <a:t>Toda la región gen </a:t>
            </a:r>
            <a:r>
              <a:rPr lang="es-MX" sz="2800" i="1" dirty="0"/>
              <a:t>SSU</a:t>
            </a:r>
            <a:r>
              <a:rPr lang="es-MX" sz="2800" dirty="0"/>
              <a:t> </a:t>
            </a:r>
            <a:r>
              <a:rPr lang="es-MX" sz="2800" dirty="0" err="1"/>
              <a:t>rRNA</a:t>
            </a:r>
            <a:endParaRPr lang="es-MX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800" dirty="0"/>
              <a:t>Diferencia con los otros ST &gt;4%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800" dirty="0"/>
              <a:t>Quimeras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800" dirty="0"/>
              <a:t>Árbol filogenético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12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C6013E7-AFD7-426E-B4DB-3D2C8C582523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6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E1E393D2-8AC7-43A0-8D21-0BE42CCB9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n 6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8798B803-57CD-47EE-80B8-13D4BCA23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8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15CD3638-C3EA-4133-8EBB-FC42760FB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24CF88C5-10D6-4763-B869-E9F38DB50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0" name="Imagen 9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39293D5C-A271-4783-900C-86B8BD099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02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CONCLUSIONES</a:t>
            </a:r>
            <a:endParaRPr lang="es-CO" b="1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0F15053-FF27-841B-6BD0-DC9BFCC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3619"/>
            <a:ext cx="11487149" cy="4466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Es el </a:t>
            </a:r>
            <a:r>
              <a:rPr lang="es-MX" b="1" dirty="0"/>
              <a:t>primer caso </a:t>
            </a:r>
            <a:r>
              <a:rPr lang="es-MX" dirty="0"/>
              <a:t>reportado en </a:t>
            </a:r>
            <a:r>
              <a:rPr lang="es-MX" b="1" dirty="0"/>
              <a:t>humanos</a:t>
            </a:r>
            <a:r>
              <a:rPr lang="es-MX" dirty="0"/>
              <a:t> y sería el tercer hospedador para ST17 descrito previamente en </a:t>
            </a:r>
            <a:r>
              <a:rPr lang="es-MX" dirty="0" err="1"/>
              <a:t>gundi</a:t>
            </a:r>
            <a:r>
              <a:rPr lang="es-MX" dirty="0"/>
              <a:t> y en vacuno.</a:t>
            </a:r>
          </a:p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13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C6013E7-AFD7-426E-B4DB-3D2C8C582523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6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E1E393D2-8AC7-43A0-8D21-0BE42CCB9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n 6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8798B803-57CD-47EE-80B8-13D4BCA23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8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15CD3638-C3EA-4133-8EBB-FC42760FB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24CF88C5-10D6-4763-B869-E9F38DB50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0" name="Imagen 9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39293D5C-A271-4783-900C-86B8BD099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BE6379-1C1E-40DC-856A-C30E9B42C904}"/>
              </a:ext>
            </a:extLst>
          </p:cNvPr>
          <p:cNvSpPr txBox="1"/>
          <p:nvPr/>
        </p:nvSpPr>
        <p:spPr>
          <a:xfrm>
            <a:off x="1219199" y="5641915"/>
            <a:ext cx="10610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By Oona </a:t>
            </a:r>
            <a:r>
              <a:rPr lang="en-US" sz="900" dirty="0" err="1">
                <a:solidFill>
                  <a:schemeClr val="bg1"/>
                </a:solidFill>
              </a:rPr>
              <a:t>Räisänen</a:t>
            </a:r>
            <a:r>
              <a:rPr lang="en-US" sz="900" dirty="0">
                <a:solidFill>
                  <a:schemeClr val="bg1"/>
                </a:solidFill>
              </a:rPr>
              <a:t> - Own work, CC BY-SA 3.0, https://commons.wikimedia.org/w/index.php?curid=27775385.</a:t>
            </a:r>
            <a:endParaRPr lang="es-CO" sz="900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A1E8757-E9CC-4C22-9EC6-ED34BFA11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48" y="2737549"/>
            <a:ext cx="2984000" cy="216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0F348D4-3ACA-43D6-98CD-7E9BAA01E2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09" r="12409" b="9355"/>
          <a:stretch/>
        </p:blipFill>
        <p:spPr>
          <a:xfrm>
            <a:off x="6867107" y="2737549"/>
            <a:ext cx="116224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AGRADECIMIENTOS</a:t>
            </a:r>
            <a:endParaRPr lang="es-CO" b="1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0F15053-FF27-841B-6BD0-DC9BFCC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3619"/>
            <a:ext cx="11487149" cy="4466113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FINANCIACIÓN:</a:t>
            </a:r>
          </a:p>
          <a:p>
            <a:r>
              <a:rPr lang="es-MX" dirty="0"/>
              <a:t>Beca Fundación Carolina y Universidad de Antioquia (Doctorados 2020).</a:t>
            </a:r>
          </a:p>
          <a:p>
            <a:r>
              <a:rPr lang="es-MX" dirty="0"/>
              <a:t>Instituto de Salud Carlos III (PI19CIII/00029).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14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D6AF297-B5E2-4FA2-A92E-DCF648EC2715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6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90C65C80-3C87-434C-842F-54FC657CF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n 6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30B65B66-A433-462C-83DD-657DBD6F1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8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8781139C-E880-4008-BBEC-78C924A98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CB8BC122-D125-4FA6-9183-2AE48B923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0" name="Imagen 9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D54201D2-54AC-4209-BC68-67900E8CD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76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11AF39-3E12-44CD-BF09-2AE5E3C4F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74" y="1392130"/>
            <a:ext cx="9120252" cy="422174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4ED46DD-41C1-417E-97D2-43FAEE831E45}"/>
              </a:ext>
            </a:extLst>
          </p:cNvPr>
          <p:cNvSpPr txBox="1"/>
          <p:nvPr/>
        </p:nvSpPr>
        <p:spPr>
          <a:xfrm>
            <a:off x="7006856" y="5666025"/>
            <a:ext cx="49352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 et al. </a:t>
            </a:r>
            <a:r>
              <a:rPr lang="fr-FR" sz="1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Genomics</a:t>
            </a:r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Proteomics</a:t>
            </a:r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2016;14:265-279.</a:t>
            </a:r>
          </a:p>
        </p:txBody>
      </p:sp>
    </p:spTree>
    <p:extLst>
      <p:ext uri="{BB962C8B-B14F-4D97-AF65-F5344CB8AC3E}">
        <p14:creationId xmlns:p14="http://schemas.microsoft.com/office/powerpoint/2010/main" val="414646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428181"/>
            <a:ext cx="7909719" cy="903533"/>
          </a:xfrm>
        </p:spPr>
        <p:txBody>
          <a:bodyPr/>
          <a:lstStyle/>
          <a:p>
            <a:pPr algn="ctr"/>
            <a:r>
              <a:rPr lang="es-CO" dirty="0"/>
              <a:t>Conflictos de Interés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C5056D0-C257-DDF9-FFE0-AD5B4311D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240568"/>
              </p:ext>
            </p:extLst>
          </p:nvPr>
        </p:nvGraphicFramePr>
        <p:xfrm>
          <a:off x="838200" y="1998257"/>
          <a:ext cx="10515600" cy="3114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69740296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1452609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7778822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929689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4233825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86752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Compañía/ Nombre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Honorarios/gastos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Consultoría / Asesoría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Investigación financiada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Derechos de autor / Patente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Otros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93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3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01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38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70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710431"/>
                  </a:ext>
                </a:extLst>
              </a:tr>
            </a:tbl>
          </a:graphicData>
        </a:graphic>
      </p:graphicFrame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2 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D5BB895-3C87-7CF0-B9C5-7985FBE1E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77991"/>
              </p:ext>
            </p:extLst>
          </p:nvPr>
        </p:nvGraphicFramePr>
        <p:xfrm>
          <a:off x="5280990" y="1293507"/>
          <a:ext cx="5387009" cy="3708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491409">
                  <a:extLst>
                    <a:ext uri="{9D8B030D-6E8A-4147-A177-3AD203B41FA5}">
                      <a16:colId xmlns:a16="http://schemas.microsoft.com/office/drawing/2014/main" val="1816111699"/>
                    </a:ext>
                  </a:extLst>
                </a:gridCol>
                <a:gridCol w="496957">
                  <a:extLst>
                    <a:ext uri="{9D8B030D-6E8A-4147-A177-3AD203B41FA5}">
                      <a16:colId xmlns:a16="http://schemas.microsoft.com/office/drawing/2014/main" val="1971310950"/>
                    </a:ext>
                  </a:extLst>
                </a:gridCol>
                <a:gridCol w="1881808">
                  <a:extLst>
                    <a:ext uri="{9D8B030D-6E8A-4147-A177-3AD203B41FA5}">
                      <a16:colId xmlns:a16="http://schemas.microsoft.com/office/drawing/2014/main" val="2807116847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3071127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>
                          <a:solidFill>
                            <a:schemeClr val="tx1"/>
                          </a:solidFill>
                        </a:rPr>
                        <a:t>No, nada que divulgar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7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solidFill>
                            <a:schemeClr val="tx1"/>
                          </a:solidFill>
                        </a:rPr>
                        <a:t>Si, especificar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D7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2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489797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24C04A62-B37E-4233-B55F-8C4968FEEBC1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8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D369AD5D-984E-4514-86E4-58EEB5060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n 9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1E901E3B-8AE9-430A-99AB-025EB448B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11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D9658E22-5A03-4612-808A-F0C327DBB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A114E0A0-B9E7-4356-B357-EDAC6C48E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3" name="Imagen 1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D54D3A3C-8838-4E7C-B022-0941FCB58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46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INTRODUCCIÓN</a:t>
            </a:r>
            <a:endParaRPr lang="es-CO" b="1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0F15053-FF27-841B-6BD0-DC9BFCC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113" y="1443619"/>
            <a:ext cx="5044936" cy="4466113"/>
          </a:xfrm>
        </p:spPr>
        <p:txBody>
          <a:bodyPr/>
          <a:lstStyle/>
          <a:p>
            <a:pPr marL="0" indent="0">
              <a:buNone/>
            </a:pPr>
            <a:r>
              <a:rPr lang="es-MX" b="1" i="1" dirty="0" err="1"/>
              <a:t>Blastocystis</a:t>
            </a:r>
            <a:r>
              <a:rPr lang="es-MX" b="1" dirty="0"/>
              <a:t> </a:t>
            </a:r>
            <a:r>
              <a:rPr lang="es-MX" b="1" dirty="0" err="1"/>
              <a:t>sp</a:t>
            </a:r>
            <a:r>
              <a:rPr lang="es-MX" b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Protista zoonótico frecuente. Amplia variabilidad de hospedadores.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A la fecha 29 diferentes subtipos (ST).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Presencia asociada a síntomas pero también en asintomáticos.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dirty="0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3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D0182D2-9E80-48C3-8D9C-F7326A34A4DA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9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97A131BD-3AAE-4190-9C89-770894C2F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n 9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27A9F059-2985-432E-AC10-B1CD27DD4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11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8FC76D7E-783C-4EB8-9158-56A2FCB7D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93F34510-6A09-4FF0-A03B-D21B3A73B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3" name="Imagen 1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90F0AE8A-36C1-461F-B55D-8750B3FBD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  <p:pic>
        <p:nvPicPr>
          <p:cNvPr id="6" name="Imagen 5" descr="Gráfico, Diagrama&#10;&#10;Descripción generada automáticamente">
            <a:extLst>
              <a:ext uri="{FF2B5EF4-FFF2-40B4-BE49-F238E27FC236}">
                <a16:creationId xmlns:a16="http://schemas.microsoft.com/office/drawing/2014/main" id="{CB8936A9-8A31-4CA1-A9DC-547F3D095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876675"/>
            <a:ext cx="6266954" cy="3600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DB0E861-E699-4CA9-A13B-6BB60419DD9C}"/>
              </a:ext>
            </a:extLst>
          </p:cNvPr>
          <p:cNvSpPr txBox="1"/>
          <p:nvPr/>
        </p:nvSpPr>
        <p:spPr>
          <a:xfrm>
            <a:off x="331305" y="5216460"/>
            <a:ext cx="271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Quimeras: ST18, 19, 20, 22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8058314-9C69-40E0-97A5-43093947F978}"/>
              </a:ext>
            </a:extLst>
          </p:cNvPr>
          <p:cNvSpPr>
            <a:spLocks noChangeAspect="1"/>
          </p:cNvSpPr>
          <p:nvPr/>
        </p:nvSpPr>
        <p:spPr>
          <a:xfrm>
            <a:off x="361952" y="1505090"/>
            <a:ext cx="2301736" cy="4086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es-CO" sz="1800" b="1" dirty="0"/>
              <a:t>Diversidad molecular</a:t>
            </a:r>
          </a:p>
        </p:txBody>
      </p:sp>
    </p:spTree>
    <p:extLst>
      <p:ext uri="{BB962C8B-B14F-4D97-AF65-F5344CB8AC3E}">
        <p14:creationId xmlns:p14="http://schemas.microsoft.com/office/powerpoint/2010/main" val="82498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INTRODUCCIÓN</a:t>
            </a:r>
            <a:endParaRPr lang="es-CO" b="1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0F15053-FF27-841B-6BD0-DC9BFCC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198" y="3637316"/>
            <a:ext cx="3829050" cy="183623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América:</a:t>
            </a:r>
            <a:r>
              <a:rPr lang="en-US" dirty="0"/>
              <a:t> ST1, 2, 3</a:t>
            </a:r>
          </a:p>
          <a:p>
            <a:r>
              <a:rPr lang="en-US" b="1" dirty="0"/>
              <a:t>Europa: </a:t>
            </a:r>
            <a:r>
              <a:rPr lang="en-US" dirty="0"/>
              <a:t>ST1, 2, 3, 4, 5, 6, 7, 8</a:t>
            </a:r>
          </a:p>
          <a:p>
            <a:r>
              <a:rPr lang="en-US" b="1" dirty="0"/>
              <a:t>Africa: </a:t>
            </a:r>
            <a:r>
              <a:rPr lang="en-US" dirty="0"/>
              <a:t>ST1, 2, 3, 4, 6, 7</a:t>
            </a:r>
          </a:p>
          <a:p>
            <a:r>
              <a:rPr lang="en-US" b="1" dirty="0"/>
              <a:t>Asia: </a:t>
            </a:r>
            <a:r>
              <a:rPr lang="en-US" dirty="0"/>
              <a:t>ST1, 2, 3, 4, 5, 6, 7, 8</a:t>
            </a:r>
          </a:p>
          <a:p>
            <a:r>
              <a:rPr lang="en-US" b="1" dirty="0"/>
              <a:t>Oceania: </a:t>
            </a:r>
            <a:r>
              <a:rPr lang="en-US" dirty="0"/>
              <a:t>ST1, 2, 3, 4, 6, 7, 8</a:t>
            </a:r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4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A158268-2D99-4029-959B-8EAD308EFBF6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6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49B1F604-A0ED-4333-AEB8-976380443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n 6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2C1445E8-89BC-450B-8CB6-912531664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8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D69B2C40-9F78-4BD1-9506-3D1B44427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7B3BC24A-C755-48C2-AE90-FE6C71203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0" name="Imagen 9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B643093-D921-4888-BC11-D02B681A9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A17704-4842-4386-88E4-1CA8C63A5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" b="11118"/>
          <a:stretch/>
        </p:blipFill>
        <p:spPr bwMode="auto">
          <a:xfrm>
            <a:off x="490332" y="1443619"/>
            <a:ext cx="3829050" cy="21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3D32B25-86DB-4AF4-A7D4-4AD6C2A2E120}"/>
              </a:ext>
            </a:extLst>
          </p:cNvPr>
          <p:cNvSpPr txBox="1"/>
          <p:nvPr/>
        </p:nvSpPr>
        <p:spPr>
          <a:xfrm>
            <a:off x="1457739" y="5612735"/>
            <a:ext cx="10389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1"/>
                </a:solidFill>
              </a:rPr>
              <a:t>1) del Coco, V.F.; Molina, N.B.; Basualdo, J.A.; Córdoba, M.A. </a:t>
            </a:r>
            <a:r>
              <a:rPr lang="es-CO" sz="800" dirty="0" err="1">
                <a:solidFill>
                  <a:schemeClr val="bg1"/>
                </a:solidFill>
              </a:rPr>
              <a:t>Blastocystis</a:t>
            </a:r>
            <a:r>
              <a:rPr lang="es-CO" sz="800" dirty="0">
                <a:solidFill>
                  <a:schemeClr val="bg1"/>
                </a:solidFill>
              </a:rPr>
              <a:t> </a:t>
            </a:r>
            <a:r>
              <a:rPr lang="es-CO" sz="800" dirty="0" err="1">
                <a:solidFill>
                  <a:schemeClr val="bg1"/>
                </a:solidFill>
              </a:rPr>
              <a:t>spp</a:t>
            </a:r>
            <a:r>
              <a:rPr lang="es-CO" sz="800" dirty="0">
                <a:solidFill>
                  <a:schemeClr val="bg1"/>
                </a:solidFill>
              </a:rPr>
              <a:t>.: Avances, controversias y desafíos futuros. Rev. Argent. </a:t>
            </a:r>
            <a:r>
              <a:rPr lang="es-CO" sz="800" dirty="0" err="1">
                <a:solidFill>
                  <a:schemeClr val="bg1"/>
                </a:solidFill>
              </a:rPr>
              <a:t>Microbiol</a:t>
            </a:r>
            <a:r>
              <a:rPr lang="es-CO" sz="800" dirty="0">
                <a:solidFill>
                  <a:schemeClr val="bg1"/>
                </a:solidFill>
              </a:rPr>
              <a:t>. 2017, 49, 110–118.</a:t>
            </a:r>
          </a:p>
          <a:p>
            <a:r>
              <a:rPr lang="es-CO" sz="800" dirty="0">
                <a:solidFill>
                  <a:schemeClr val="bg1"/>
                </a:solidFill>
              </a:rPr>
              <a:t>2) Higuera A, Villamizar X, Herrera G, Giraldo JC, </a:t>
            </a:r>
            <a:r>
              <a:rPr lang="es-CO" sz="800" dirty="0" err="1">
                <a:solidFill>
                  <a:schemeClr val="bg1"/>
                </a:solidFill>
              </a:rPr>
              <a:t>Vasquez</a:t>
            </a:r>
            <a:r>
              <a:rPr lang="es-CO" sz="800" dirty="0">
                <a:solidFill>
                  <a:schemeClr val="bg1"/>
                </a:solidFill>
              </a:rPr>
              <a:t>-A LR, Urbano P, Villalobos O, Tovar C, Ramírez JD. Molecular </a:t>
            </a:r>
            <a:r>
              <a:rPr lang="es-CO" sz="800" dirty="0" err="1">
                <a:solidFill>
                  <a:schemeClr val="bg1"/>
                </a:solidFill>
              </a:rPr>
              <a:t>detection</a:t>
            </a:r>
            <a:r>
              <a:rPr lang="es-CO" sz="800" dirty="0">
                <a:solidFill>
                  <a:schemeClr val="bg1"/>
                </a:solidFill>
              </a:rPr>
              <a:t> and </a:t>
            </a:r>
            <a:r>
              <a:rPr lang="es-CO" sz="800" dirty="0" err="1">
                <a:solidFill>
                  <a:schemeClr val="bg1"/>
                </a:solidFill>
              </a:rPr>
              <a:t>genotyping</a:t>
            </a:r>
            <a:r>
              <a:rPr lang="es-CO" sz="800" dirty="0">
                <a:solidFill>
                  <a:schemeClr val="bg1"/>
                </a:solidFill>
              </a:rPr>
              <a:t> </a:t>
            </a:r>
            <a:r>
              <a:rPr lang="es-CO" sz="800" dirty="0" err="1">
                <a:solidFill>
                  <a:schemeClr val="bg1"/>
                </a:solidFill>
              </a:rPr>
              <a:t>of</a:t>
            </a:r>
            <a:r>
              <a:rPr lang="es-CO" sz="800" dirty="0">
                <a:solidFill>
                  <a:schemeClr val="bg1"/>
                </a:solidFill>
              </a:rPr>
              <a:t> intestinal </a:t>
            </a:r>
            <a:r>
              <a:rPr lang="es-CO" sz="800" dirty="0" err="1">
                <a:solidFill>
                  <a:schemeClr val="bg1"/>
                </a:solidFill>
              </a:rPr>
              <a:t>protozoa</a:t>
            </a:r>
            <a:r>
              <a:rPr lang="es-CO" sz="800" dirty="0">
                <a:solidFill>
                  <a:schemeClr val="bg1"/>
                </a:solidFill>
              </a:rPr>
              <a:t> </a:t>
            </a:r>
            <a:r>
              <a:rPr lang="es-CO" sz="800" dirty="0" err="1">
                <a:solidFill>
                  <a:schemeClr val="bg1"/>
                </a:solidFill>
              </a:rPr>
              <a:t>from</a:t>
            </a:r>
            <a:r>
              <a:rPr lang="es-CO" sz="800" dirty="0">
                <a:solidFill>
                  <a:schemeClr val="bg1"/>
                </a:solidFill>
              </a:rPr>
              <a:t> </a:t>
            </a:r>
            <a:r>
              <a:rPr lang="es-CO" sz="800" dirty="0" err="1">
                <a:solidFill>
                  <a:schemeClr val="bg1"/>
                </a:solidFill>
              </a:rPr>
              <a:t>different</a:t>
            </a:r>
            <a:r>
              <a:rPr lang="es-CO" sz="800" dirty="0">
                <a:solidFill>
                  <a:schemeClr val="bg1"/>
                </a:solidFill>
              </a:rPr>
              <a:t> </a:t>
            </a:r>
            <a:r>
              <a:rPr lang="es-CO" sz="800" dirty="0" err="1">
                <a:solidFill>
                  <a:schemeClr val="bg1"/>
                </a:solidFill>
              </a:rPr>
              <a:t>biogeographical</a:t>
            </a:r>
            <a:r>
              <a:rPr lang="es-CO" sz="800" dirty="0">
                <a:solidFill>
                  <a:schemeClr val="bg1"/>
                </a:solidFill>
              </a:rPr>
              <a:t> </a:t>
            </a:r>
            <a:r>
              <a:rPr lang="es-CO" sz="800" dirty="0" err="1">
                <a:solidFill>
                  <a:schemeClr val="bg1"/>
                </a:solidFill>
              </a:rPr>
              <a:t>regions</a:t>
            </a:r>
            <a:r>
              <a:rPr lang="es-CO" sz="800" dirty="0">
                <a:solidFill>
                  <a:schemeClr val="bg1"/>
                </a:solidFill>
              </a:rPr>
              <a:t> </a:t>
            </a:r>
            <a:r>
              <a:rPr lang="es-CO" sz="800" dirty="0" err="1">
                <a:solidFill>
                  <a:schemeClr val="bg1"/>
                </a:solidFill>
              </a:rPr>
              <a:t>of</a:t>
            </a:r>
            <a:r>
              <a:rPr lang="es-CO" sz="800" dirty="0">
                <a:solidFill>
                  <a:schemeClr val="bg1"/>
                </a:solidFill>
              </a:rPr>
              <a:t> Colombia. </a:t>
            </a:r>
            <a:r>
              <a:rPr lang="es-CO" sz="800" dirty="0" err="1">
                <a:solidFill>
                  <a:schemeClr val="bg1"/>
                </a:solidFill>
              </a:rPr>
              <a:t>PeerJ</a:t>
            </a:r>
            <a:r>
              <a:rPr lang="es-CO" sz="800" dirty="0">
                <a:solidFill>
                  <a:schemeClr val="bg1"/>
                </a:solidFill>
              </a:rPr>
              <a:t>. 2020 Mar 9;8:e8554.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21514CB-ED18-404F-BF81-A478606667EE}"/>
              </a:ext>
            </a:extLst>
          </p:cNvPr>
          <p:cNvSpPr/>
          <p:nvPr/>
        </p:nvSpPr>
        <p:spPr>
          <a:xfrm>
            <a:off x="490332" y="3536450"/>
            <a:ext cx="510778" cy="20379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wrap="square" rtlCol="0" anchor="ctr">
            <a:spAutoFit/>
          </a:bodyPr>
          <a:lstStyle/>
          <a:p>
            <a:pPr lvl="0" algn="ctr"/>
            <a:r>
              <a:rPr lang="es-CO" sz="1800" b="1" dirty="0"/>
              <a:t>Ámbito mundial (1)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1190192-0CE4-4FBF-A004-2E13A849ABE3}"/>
              </a:ext>
            </a:extLst>
          </p:cNvPr>
          <p:cNvSpPr/>
          <p:nvPr/>
        </p:nvSpPr>
        <p:spPr>
          <a:xfrm>
            <a:off x="5566263" y="2410017"/>
            <a:ext cx="510778" cy="20379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wrap="square" rtlCol="0" anchor="ctr">
            <a:spAutoFit/>
          </a:bodyPr>
          <a:lstStyle/>
          <a:p>
            <a:pPr lvl="0" algn="ctr"/>
            <a:r>
              <a:rPr lang="es-CO" sz="1800" b="1" dirty="0"/>
              <a:t>Ámbito nacional (2)</a:t>
            </a:r>
          </a:p>
        </p:txBody>
      </p:sp>
      <p:pic>
        <p:nvPicPr>
          <p:cNvPr id="12" name="Imagen 11" descr="Mapa&#10;&#10;Descripción generada automáticamente">
            <a:extLst>
              <a:ext uri="{FF2B5EF4-FFF2-40B4-BE49-F238E27FC236}">
                <a16:creationId xmlns:a16="http://schemas.microsoft.com/office/drawing/2014/main" id="{E28BEF86-E0D7-4FE1-9A44-27CDB8A71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94" y="1269000"/>
            <a:ext cx="3606639" cy="4320000"/>
          </a:xfrm>
          <a:prstGeom prst="rect">
            <a:avLst/>
          </a:prstGeom>
        </p:spPr>
      </p:pic>
      <p:sp>
        <p:nvSpPr>
          <p:cNvPr id="18" name="Marcador de contenido 13">
            <a:extLst>
              <a:ext uri="{FF2B5EF4-FFF2-40B4-BE49-F238E27FC236}">
                <a16:creationId xmlns:a16="http://schemas.microsoft.com/office/drawing/2014/main" id="{EE56C9D7-9029-4695-99D0-37E9210D0D4F}"/>
              </a:ext>
            </a:extLst>
          </p:cNvPr>
          <p:cNvSpPr txBox="1">
            <a:spLocks/>
          </p:cNvSpPr>
          <p:nvPr/>
        </p:nvSpPr>
        <p:spPr>
          <a:xfrm>
            <a:off x="9896610" y="2132734"/>
            <a:ext cx="1933439" cy="2592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/>
              <a:t>ST1:</a:t>
            </a:r>
            <a:r>
              <a:rPr lang="pt-BR" sz="2200" dirty="0"/>
              <a:t> 41.4%</a:t>
            </a:r>
          </a:p>
          <a:p>
            <a:pPr marL="0" indent="0">
              <a:buNone/>
            </a:pPr>
            <a:r>
              <a:rPr lang="pt-BR" sz="2200" b="1" dirty="0"/>
              <a:t>ST3: </a:t>
            </a:r>
            <a:r>
              <a:rPr lang="pt-BR" sz="2200" dirty="0"/>
              <a:t>36.2%</a:t>
            </a:r>
          </a:p>
          <a:p>
            <a:pPr marL="0" indent="0">
              <a:buNone/>
            </a:pPr>
            <a:r>
              <a:rPr lang="pt-BR" sz="2200" b="1" dirty="0"/>
              <a:t>ST2:</a:t>
            </a:r>
            <a:r>
              <a:rPr lang="pt-BR" sz="2200" dirty="0"/>
              <a:t> 18.1%</a:t>
            </a:r>
          </a:p>
          <a:p>
            <a:pPr marL="0" indent="0">
              <a:buNone/>
            </a:pPr>
            <a:r>
              <a:rPr lang="pt-BR" sz="2200" b="1" dirty="0"/>
              <a:t>ST4:</a:t>
            </a:r>
            <a:r>
              <a:rPr lang="pt-BR" sz="2200" dirty="0"/>
              <a:t> 2.6%</a:t>
            </a:r>
          </a:p>
          <a:p>
            <a:pPr marL="0" indent="0">
              <a:buNone/>
            </a:pPr>
            <a:r>
              <a:rPr lang="pt-BR" sz="2200" b="1" dirty="0"/>
              <a:t>ST8:</a:t>
            </a:r>
            <a:r>
              <a:rPr lang="pt-BR" sz="2200" dirty="0"/>
              <a:t> 0.9%</a:t>
            </a:r>
          </a:p>
          <a:p>
            <a:pPr marL="0" indent="0">
              <a:buNone/>
            </a:pPr>
            <a:r>
              <a:rPr lang="pt-BR" sz="2200" b="1" dirty="0"/>
              <a:t>ST9:</a:t>
            </a:r>
            <a:r>
              <a:rPr lang="pt-BR" sz="2200" dirty="0"/>
              <a:t> 0.9%</a:t>
            </a:r>
          </a:p>
        </p:txBody>
      </p:sp>
    </p:spTree>
    <p:extLst>
      <p:ext uri="{BB962C8B-B14F-4D97-AF65-F5344CB8AC3E}">
        <p14:creationId xmlns:p14="http://schemas.microsoft.com/office/powerpoint/2010/main" val="232249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INTRODUCCIÓN</a:t>
            </a:r>
            <a:endParaRPr lang="es-CO" b="1" dirty="0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5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0EEF75-F84C-4832-9F8B-89553B4B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9307"/>
          </a:xfrm>
        </p:spPr>
        <p:txBody>
          <a:bodyPr/>
          <a:lstStyle/>
          <a:p>
            <a:pPr marL="0" indent="0">
              <a:buNone/>
            </a:pPr>
            <a:r>
              <a:rPr lang="es-MX" sz="2800" b="1" dirty="0"/>
              <a:t>Caracterización molecular de los </a:t>
            </a:r>
            <a:r>
              <a:rPr lang="es-MX" sz="2800" b="1" dirty="0" err="1"/>
              <a:t>ST’s</a:t>
            </a:r>
            <a:endParaRPr lang="es-MX" sz="2800" b="1" dirty="0"/>
          </a:p>
          <a:p>
            <a:pPr marL="0" indent="0">
              <a:buNone/>
            </a:pPr>
            <a:endParaRPr lang="es-MX" sz="28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AD8FC6F-3E6C-4B58-AD19-49F547C78EF4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10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1B464C9C-EE4F-4602-8453-61CF8E927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n 10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761F6DC8-C368-46F8-ACCB-9DF068FF1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12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0A8B4B27-E24F-4FDE-A563-BD40F978A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12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8A78FFC0-E55B-4985-9711-CFAFC0CC9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ED027E7F-B24E-4DC1-8399-5C9EFE7EF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07A57DE-EBD8-44D9-83BC-BEA93E874F57}"/>
              </a:ext>
            </a:extLst>
          </p:cNvPr>
          <p:cNvSpPr txBox="1"/>
          <p:nvPr/>
        </p:nvSpPr>
        <p:spPr>
          <a:xfrm>
            <a:off x="1219199" y="5593407"/>
            <a:ext cx="1061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Maloney JG, </a:t>
            </a:r>
            <a:r>
              <a:rPr lang="en-US" sz="900" dirty="0" err="1">
                <a:solidFill>
                  <a:schemeClr val="bg1"/>
                </a:solidFill>
              </a:rPr>
              <a:t>Santin</a:t>
            </a:r>
            <a:r>
              <a:rPr lang="en-US" sz="900" dirty="0">
                <a:solidFill>
                  <a:schemeClr val="bg1"/>
                </a:solidFill>
              </a:rPr>
              <a:t> M. Mind the Gap: New Full-Length Sequences of Blastocystis Subtypes Generated via Oxford Nanopore Minion Sequencing Allow for Comparisons between Full-Length and Partial Sequences of the Small Subunit of the Ribosomal RNA Gene. Microorganisms. 2021 May 5;9(5):997.</a:t>
            </a:r>
            <a:endParaRPr lang="es-CO" sz="9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80B534-379E-4FB3-9BDA-7FE4539350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00" t="16796" r="11848" b="6646"/>
          <a:stretch/>
        </p:blipFill>
        <p:spPr>
          <a:xfrm>
            <a:off x="3164363" y="2300399"/>
            <a:ext cx="588272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5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C986D15B-5C34-45AE-83F9-955D78F56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4" b="9832"/>
          <a:stretch/>
        </p:blipFill>
        <p:spPr>
          <a:xfrm>
            <a:off x="6604531" y="2610781"/>
            <a:ext cx="5512710" cy="2916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INTRODUCCIÓN</a:t>
            </a:r>
            <a:endParaRPr lang="es-CO" b="1" dirty="0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6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0EEF75-F84C-4832-9F8B-89553B4B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9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/>
              <a:t>Estudio:</a:t>
            </a:r>
            <a:r>
              <a:rPr lang="es-MX" sz="2400" dirty="0"/>
              <a:t> “Caracterización de </a:t>
            </a:r>
            <a:r>
              <a:rPr lang="es-MX" sz="2400" i="1" dirty="0" err="1"/>
              <a:t>Blastocystis</a:t>
            </a:r>
            <a:r>
              <a:rPr lang="es-MX" sz="2400" dirty="0"/>
              <a:t> </a:t>
            </a:r>
            <a:r>
              <a:rPr lang="es-MX" sz="2400" dirty="0" err="1"/>
              <a:t>sp</a:t>
            </a:r>
            <a:r>
              <a:rPr lang="es-MX" sz="2400" dirty="0"/>
              <a:t>. y su asociación con factores genéticos de susceptibilidad relacionados con el desarrollo de cáncer colorrectal”</a:t>
            </a:r>
            <a:endParaRPr lang="es-CO" sz="2400" dirty="0"/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65A621F1-77CA-49C7-AE6E-DD30A8E58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26" y="3269875"/>
            <a:ext cx="2874375" cy="1800000"/>
          </a:xfrm>
          <a:prstGeom prst="rect">
            <a:avLst/>
          </a:prstGeom>
        </p:spPr>
      </p:pic>
      <p:sp>
        <p:nvSpPr>
          <p:cNvPr id="26" name="Flecha: a la derecha con muesca 25">
            <a:extLst>
              <a:ext uri="{FF2B5EF4-FFF2-40B4-BE49-F238E27FC236}">
                <a16:creationId xmlns:a16="http://schemas.microsoft.com/office/drawing/2014/main" id="{F52EE8B4-9C79-42F9-8575-ECA5FECA613E}"/>
              </a:ext>
            </a:extLst>
          </p:cNvPr>
          <p:cNvSpPr/>
          <p:nvPr/>
        </p:nvSpPr>
        <p:spPr>
          <a:xfrm>
            <a:off x="6117781" y="3935875"/>
            <a:ext cx="720000" cy="46800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AD8FC6F-3E6C-4B58-AD19-49F547C78EF4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10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1B464C9C-EE4F-4602-8453-61CF8E927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n 10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761F6DC8-C368-46F8-ACCB-9DF068FF1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12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0A8B4B27-E24F-4FDE-A563-BD40F978A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12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8A78FFC0-E55B-4985-9711-CFAFC0CC9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ED027E7F-B24E-4DC1-8399-5C9EFE7EF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0A26C59-ABDA-4E07-B3F4-B56D7FD02820}"/>
              </a:ext>
            </a:extLst>
          </p:cNvPr>
          <p:cNvGrpSpPr>
            <a:grpSpLocks noChangeAspect="1"/>
          </p:cNvGrpSpPr>
          <p:nvPr/>
        </p:nvGrpSpPr>
        <p:grpSpPr>
          <a:xfrm>
            <a:off x="119268" y="2729875"/>
            <a:ext cx="2880000" cy="2880000"/>
            <a:chOff x="326855" y="1400263"/>
            <a:chExt cx="3600000" cy="3600000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9E0079CD-9247-4224-95A3-9CAAF1BC3778}"/>
                </a:ext>
              </a:extLst>
            </p:cNvPr>
            <p:cNvSpPr/>
            <p:nvPr/>
          </p:nvSpPr>
          <p:spPr>
            <a:xfrm>
              <a:off x="326855" y="1400263"/>
              <a:ext cx="3600000" cy="3600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 dirty="0"/>
            </a:p>
          </p:txBody>
        </p:sp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502E1C43-FA92-4179-A4C1-B781BFC1B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56894" y="1653939"/>
              <a:ext cx="1139921" cy="915585"/>
            </a:xfrm>
            <a:prstGeom prst="rect">
              <a:avLst/>
            </a:prstGeom>
          </p:spPr>
        </p:pic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A6B1C284-4AF7-47AD-8186-CA66A1A92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4455" y="2708962"/>
              <a:ext cx="1526443" cy="595563"/>
            </a:xfrm>
            <a:prstGeom prst="rect">
              <a:avLst/>
            </a:prstGeom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E4C9B83-4E0F-4A72-8A6B-F56C6CCCF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451" y="3570541"/>
              <a:ext cx="1352895" cy="792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8CE5205E-9D94-4293-83DB-92BA53EB5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57126" y="2625212"/>
              <a:ext cx="1167038" cy="763063"/>
            </a:xfrm>
            <a:prstGeom prst="rect">
              <a:avLst/>
            </a:prstGeom>
          </p:spPr>
        </p:pic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id="{AC14D001-1EC4-4ECA-9A6A-55E272E29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506026" y="3648909"/>
              <a:ext cx="953965" cy="635977"/>
            </a:xfrm>
            <a:prstGeom prst="rect">
              <a:avLst/>
            </a:prstGeom>
          </p:spPr>
        </p:pic>
      </p:grpSp>
      <p:sp>
        <p:nvSpPr>
          <p:cNvPr id="31" name="Flecha: a la derecha con muesca 30">
            <a:extLst>
              <a:ext uri="{FF2B5EF4-FFF2-40B4-BE49-F238E27FC236}">
                <a16:creationId xmlns:a16="http://schemas.microsoft.com/office/drawing/2014/main" id="{12F619CB-FF85-4B44-828F-29FC5880FBBB}"/>
              </a:ext>
            </a:extLst>
          </p:cNvPr>
          <p:cNvSpPr/>
          <p:nvPr/>
        </p:nvSpPr>
        <p:spPr>
          <a:xfrm>
            <a:off x="2840647" y="3935875"/>
            <a:ext cx="720000" cy="46800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97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METODOLOGÍA</a:t>
            </a:r>
            <a:endParaRPr lang="es-CO" b="1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0F15053-FF27-841B-6BD0-DC9BFCC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3619"/>
            <a:ext cx="11487149" cy="4466113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Diagnóstico convencional</a:t>
            </a:r>
            <a:endParaRPr lang="es-CO" b="1" dirty="0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7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145577A-7747-4E58-B4DC-2FCF5E185772}"/>
              </a:ext>
            </a:extLst>
          </p:cNvPr>
          <p:cNvGrpSpPr/>
          <p:nvPr/>
        </p:nvGrpSpPr>
        <p:grpSpPr>
          <a:xfrm>
            <a:off x="2224619" y="2310294"/>
            <a:ext cx="1726704" cy="1813348"/>
            <a:chOff x="2224619" y="2099762"/>
            <a:chExt cx="1726704" cy="1813348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40F19F5-5D92-4BB1-A921-0F656786E5E5}"/>
                </a:ext>
              </a:extLst>
            </p:cNvPr>
            <p:cNvSpPr/>
            <p:nvPr/>
          </p:nvSpPr>
          <p:spPr>
            <a:xfrm>
              <a:off x="2224619" y="3198021"/>
              <a:ext cx="1726704" cy="71508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lvl="0" algn="ctr"/>
              <a:r>
                <a:rPr lang="es-CO" sz="1800" b="1" dirty="0"/>
                <a:t>Recolección de materia fecal</a:t>
              </a:r>
            </a:p>
          </p:txBody>
        </p:sp>
        <p:pic>
          <p:nvPicPr>
            <p:cNvPr id="6" name="Imagen 5" descr="Imagen que contiene interior, oscuro, tabla, iluminado&#10;&#10;Descripción generada automáticamente">
              <a:extLst>
                <a:ext uri="{FF2B5EF4-FFF2-40B4-BE49-F238E27FC236}">
                  <a16:creationId xmlns:a16="http://schemas.microsoft.com/office/drawing/2014/main" id="{3B90D1B8-F288-4D9A-8962-11374AB3E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099" y="2099762"/>
              <a:ext cx="1342135" cy="1080000"/>
            </a:xfrm>
            <a:prstGeom prst="rect">
              <a:avLst/>
            </a:prstGeom>
          </p:spPr>
        </p:pic>
      </p:grp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3F785DDE-7AEB-46DF-BD48-8366F248BA0B}"/>
              </a:ext>
            </a:extLst>
          </p:cNvPr>
          <p:cNvSpPr/>
          <p:nvPr/>
        </p:nvSpPr>
        <p:spPr>
          <a:xfrm>
            <a:off x="1428008" y="2982968"/>
            <a:ext cx="720000" cy="46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2D2F0090-F763-4F7C-9C7D-BA5D2CEF0602}"/>
              </a:ext>
            </a:extLst>
          </p:cNvPr>
          <p:cNvSpPr/>
          <p:nvPr/>
        </p:nvSpPr>
        <p:spPr>
          <a:xfrm>
            <a:off x="3999300" y="2982968"/>
            <a:ext cx="720000" cy="46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56A5A34-2E71-496C-B716-F99DB7A4522D}"/>
              </a:ext>
            </a:extLst>
          </p:cNvPr>
          <p:cNvSpPr/>
          <p:nvPr/>
        </p:nvSpPr>
        <p:spPr>
          <a:xfrm>
            <a:off x="6437148" y="1323736"/>
            <a:ext cx="720000" cy="46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2D29720-AC45-494A-9D3F-95DC520E522D}"/>
              </a:ext>
            </a:extLst>
          </p:cNvPr>
          <p:cNvSpPr/>
          <p:nvPr/>
        </p:nvSpPr>
        <p:spPr>
          <a:xfrm>
            <a:off x="9248964" y="1356131"/>
            <a:ext cx="2340000" cy="4086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0" algn="ctr"/>
            <a:r>
              <a:rPr lang="es-MX" sz="1800" b="1" dirty="0"/>
              <a:t>Coprológico directo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7E6963B-2B26-4813-BAED-F92072F1D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09" r="12409" b="9355"/>
          <a:stretch/>
        </p:blipFill>
        <p:spPr>
          <a:xfrm>
            <a:off x="346627" y="2406968"/>
            <a:ext cx="871682" cy="1620000"/>
          </a:xfrm>
          <a:prstGeom prst="rect">
            <a:avLst/>
          </a:prstGeom>
        </p:spPr>
      </p:pic>
      <p:pic>
        <p:nvPicPr>
          <p:cNvPr id="12" name="Imagen 11" descr="Imagen que contiene aparato, objeto, tabla, cuarto&#10;&#10;Descripción generada automáticamente">
            <a:extLst>
              <a:ext uri="{FF2B5EF4-FFF2-40B4-BE49-F238E27FC236}">
                <a16:creationId xmlns:a16="http://schemas.microsoft.com/office/drawing/2014/main" id="{C8BEC057-115A-42A9-9F25-091CC99CC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15" y="2136968"/>
            <a:ext cx="1429464" cy="2160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B61F375-8B69-4FFA-BE6E-1CD8CCD489DE}"/>
              </a:ext>
            </a:extLst>
          </p:cNvPr>
          <p:cNvGrpSpPr>
            <a:grpSpLocks noChangeAspect="1"/>
          </p:cNvGrpSpPr>
          <p:nvPr/>
        </p:nvGrpSpPr>
        <p:grpSpPr>
          <a:xfrm>
            <a:off x="7218468" y="1274924"/>
            <a:ext cx="1800000" cy="571036"/>
            <a:chOff x="3948113" y="3368675"/>
            <a:chExt cx="2927350" cy="928688"/>
          </a:xfrm>
        </p:grpSpPr>
        <p:sp>
          <p:nvSpPr>
            <p:cNvPr id="15" name="64 Rectángulo">
              <a:extLst>
                <a:ext uri="{FF2B5EF4-FFF2-40B4-BE49-F238E27FC236}">
                  <a16:creationId xmlns:a16="http://schemas.microsoft.com/office/drawing/2014/main" id="{D687B385-DB32-4105-A3DA-543D3D8EA69C}"/>
                </a:ext>
              </a:extLst>
            </p:cNvPr>
            <p:cNvSpPr/>
            <p:nvPr/>
          </p:nvSpPr>
          <p:spPr>
            <a:xfrm>
              <a:off x="3948113" y="3368675"/>
              <a:ext cx="2927350" cy="92868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6" name="65 Elipse">
              <a:extLst>
                <a:ext uri="{FF2B5EF4-FFF2-40B4-BE49-F238E27FC236}">
                  <a16:creationId xmlns:a16="http://schemas.microsoft.com/office/drawing/2014/main" id="{5398DE3D-C362-4D2A-9E8D-B442376D8469}"/>
                </a:ext>
              </a:extLst>
            </p:cNvPr>
            <p:cNvSpPr/>
            <p:nvPr/>
          </p:nvSpPr>
          <p:spPr>
            <a:xfrm>
              <a:off x="4376738" y="3511550"/>
              <a:ext cx="641350" cy="642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7" name="66 Elipse">
              <a:extLst>
                <a:ext uri="{FF2B5EF4-FFF2-40B4-BE49-F238E27FC236}">
                  <a16:creationId xmlns:a16="http://schemas.microsoft.com/office/drawing/2014/main" id="{247C7079-0760-4038-A491-7077B864F474}"/>
                </a:ext>
              </a:extLst>
            </p:cNvPr>
            <p:cNvSpPr/>
            <p:nvPr/>
          </p:nvSpPr>
          <p:spPr>
            <a:xfrm>
              <a:off x="5805488" y="3511550"/>
              <a:ext cx="641350" cy="642938"/>
            </a:xfrm>
            <a:prstGeom prst="ellips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</p:grp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EDF0A946-6FA6-4308-BB5C-C8016D5417CC}"/>
              </a:ext>
            </a:extLst>
          </p:cNvPr>
          <p:cNvSpPr/>
          <p:nvPr/>
        </p:nvSpPr>
        <p:spPr>
          <a:xfrm>
            <a:off x="6437148" y="2426376"/>
            <a:ext cx="720000" cy="46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 descr="Imagen que contiene tabla, interior, taza, sostener&#10;&#10;Descripción generada automáticamente">
            <a:extLst>
              <a:ext uri="{FF2B5EF4-FFF2-40B4-BE49-F238E27FC236}">
                <a16:creationId xmlns:a16="http://schemas.microsoft.com/office/drawing/2014/main" id="{DA5F87A0-E6AE-46E2-9FA1-5418CBD7A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8" y="1940376"/>
            <a:ext cx="1920000" cy="1440000"/>
          </a:xfrm>
          <a:prstGeom prst="rect">
            <a:avLst/>
          </a:prstGeom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FE92BFE8-5E44-44CF-BEE8-C494A130B42D}"/>
              </a:ext>
            </a:extLst>
          </p:cNvPr>
          <p:cNvSpPr/>
          <p:nvPr/>
        </p:nvSpPr>
        <p:spPr>
          <a:xfrm>
            <a:off x="6437148" y="4615688"/>
            <a:ext cx="720000" cy="46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93CE506-35CB-49A0-AC88-B095607D19F5}"/>
              </a:ext>
            </a:extLst>
          </p:cNvPr>
          <p:cNvGrpSpPr/>
          <p:nvPr/>
        </p:nvGrpSpPr>
        <p:grpSpPr>
          <a:xfrm>
            <a:off x="7218468" y="4114708"/>
            <a:ext cx="415200" cy="1464557"/>
            <a:chOff x="7948495" y="3066853"/>
            <a:chExt cx="415200" cy="1464557"/>
          </a:xfrm>
        </p:grpSpPr>
        <p:grpSp>
          <p:nvGrpSpPr>
            <p:cNvPr id="22" name="Google Shape;707;p49">
              <a:extLst>
                <a:ext uri="{FF2B5EF4-FFF2-40B4-BE49-F238E27FC236}">
                  <a16:creationId xmlns:a16="http://schemas.microsoft.com/office/drawing/2014/main" id="{D939D919-021E-4D12-8414-8AE5C63DA0F2}"/>
                </a:ext>
              </a:extLst>
            </p:cNvPr>
            <p:cNvGrpSpPr/>
            <p:nvPr/>
          </p:nvGrpSpPr>
          <p:grpSpPr>
            <a:xfrm>
              <a:off x="7948495" y="3066853"/>
              <a:ext cx="415200" cy="1464557"/>
              <a:chOff x="6248550" y="2691800"/>
              <a:chExt cx="415200" cy="1464557"/>
            </a:xfrm>
          </p:grpSpPr>
          <p:sp>
            <p:nvSpPr>
              <p:cNvPr id="24" name="Google Shape;708;p49">
                <a:extLst>
                  <a:ext uri="{FF2B5EF4-FFF2-40B4-BE49-F238E27FC236}">
                    <a16:creationId xmlns:a16="http://schemas.microsoft.com/office/drawing/2014/main" id="{E81DE371-2664-4F60-9857-7E411F444CCC}"/>
                  </a:ext>
                </a:extLst>
              </p:cNvPr>
              <p:cNvSpPr/>
              <p:nvPr/>
            </p:nvSpPr>
            <p:spPr>
              <a:xfrm rot="5400000">
                <a:off x="5742726" y="3312007"/>
                <a:ext cx="1418400" cy="270300"/>
              </a:xfrm>
              <a:prstGeom prst="flowChartDelay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09;p49">
                <a:extLst>
                  <a:ext uri="{FF2B5EF4-FFF2-40B4-BE49-F238E27FC236}">
                    <a16:creationId xmlns:a16="http://schemas.microsoft.com/office/drawing/2014/main" id="{A739A79C-C2FD-450F-8EB2-D07A0448CD3B}"/>
                  </a:ext>
                </a:extLst>
              </p:cNvPr>
              <p:cNvSpPr/>
              <p:nvPr/>
            </p:nvSpPr>
            <p:spPr>
              <a:xfrm>
                <a:off x="6248550" y="2691800"/>
                <a:ext cx="415200" cy="189900"/>
              </a:xfrm>
              <a:prstGeom prst="roundRect">
                <a:avLst>
                  <a:gd name="adj" fmla="val 16667"/>
                </a:avLst>
              </a:pr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" name="Google Shape;710;p49">
              <a:extLst>
                <a:ext uri="{FF2B5EF4-FFF2-40B4-BE49-F238E27FC236}">
                  <a16:creationId xmlns:a16="http://schemas.microsoft.com/office/drawing/2014/main" id="{9D7F253C-58B9-456B-A4C7-2F8EF6A68200}"/>
                </a:ext>
              </a:extLst>
            </p:cNvPr>
            <p:cNvSpPr/>
            <p:nvPr/>
          </p:nvSpPr>
          <p:spPr>
            <a:xfrm rot="5400000">
              <a:off x="7730375" y="3972700"/>
              <a:ext cx="841800" cy="252300"/>
            </a:xfrm>
            <a:prstGeom prst="flowChartDelay">
              <a:avLst/>
            </a:prstGeom>
            <a:solidFill>
              <a:srgbClr val="FFD966"/>
            </a:solidFill>
            <a:ln w="9525" cap="flat" cmpd="sng">
              <a:solidFill>
                <a:srgbClr val="4454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43281D27-86D1-4B28-9709-2A44E64D7B3D}"/>
              </a:ext>
            </a:extLst>
          </p:cNvPr>
          <p:cNvSpPr/>
          <p:nvPr/>
        </p:nvSpPr>
        <p:spPr>
          <a:xfrm>
            <a:off x="9115429" y="2302832"/>
            <a:ext cx="2340000" cy="71508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0" algn="ctr"/>
            <a:r>
              <a:rPr lang="es-MX" sz="1800" b="1" dirty="0"/>
              <a:t>Coprológico por concentración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685B0E34-1D33-4880-8846-142DD321F232}"/>
              </a:ext>
            </a:extLst>
          </p:cNvPr>
          <p:cNvSpPr/>
          <p:nvPr/>
        </p:nvSpPr>
        <p:spPr>
          <a:xfrm>
            <a:off x="7794847" y="4642675"/>
            <a:ext cx="2731981" cy="4086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es-MX" sz="1800" b="1" dirty="0"/>
              <a:t>Cultivo en medio Jones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C30F663-29DD-45C4-846B-5F738188C098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29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CF16333A-2E08-4544-89F7-A83B3C29A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0" name="Imagen 29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29CA53D5-98B2-46EC-841C-1CE889841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31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AC34CCF0-683D-4CB5-8D3A-5E6C9B534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n 31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BFDB3CA5-0C73-4D43-9903-59361CFEB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33" name="Imagen 3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B8A0C74D-A3B4-4210-A928-CD52F1C07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ED11E4CC-CA16-4B47-A994-5B705E49B3DA}"/>
              </a:ext>
            </a:extLst>
          </p:cNvPr>
          <p:cNvSpPr/>
          <p:nvPr/>
        </p:nvSpPr>
        <p:spPr>
          <a:xfrm>
            <a:off x="6437148" y="3490471"/>
            <a:ext cx="720000" cy="46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B56D176A-FC85-4466-81BC-FEC1473F396E}"/>
              </a:ext>
            </a:extLst>
          </p:cNvPr>
          <p:cNvSpPr/>
          <p:nvPr/>
        </p:nvSpPr>
        <p:spPr>
          <a:xfrm>
            <a:off x="9248964" y="3369633"/>
            <a:ext cx="2340000" cy="71508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0" algn="ctr"/>
            <a:r>
              <a:rPr lang="es-MX" sz="1800" b="1" dirty="0"/>
              <a:t>Coloración </a:t>
            </a:r>
            <a:r>
              <a:rPr lang="es-MX" sz="1800" b="1" dirty="0" err="1"/>
              <a:t>Ziehl</a:t>
            </a:r>
            <a:r>
              <a:rPr lang="es-MX" sz="1800" b="1" dirty="0"/>
              <a:t> </a:t>
            </a:r>
            <a:r>
              <a:rPr lang="es-MX" sz="1800" b="1" dirty="0" err="1"/>
              <a:t>Neelsen</a:t>
            </a:r>
            <a:r>
              <a:rPr lang="es-MX" sz="1800" b="1" dirty="0"/>
              <a:t> modificado</a:t>
            </a:r>
          </a:p>
        </p:txBody>
      </p:sp>
      <p:sp>
        <p:nvSpPr>
          <p:cNvPr id="38" name="64 Rectángulo">
            <a:extLst>
              <a:ext uri="{FF2B5EF4-FFF2-40B4-BE49-F238E27FC236}">
                <a16:creationId xmlns:a16="http://schemas.microsoft.com/office/drawing/2014/main" id="{FF3B933C-2CF2-493B-B958-29FCD2AE9AEB}"/>
              </a:ext>
            </a:extLst>
          </p:cNvPr>
          <p:cNvSpPr/>
          <p:nvPr/>
        </p:nvSpPr>
        <p:spPr>
          <a:xfrm>
            <a:off x="7218468" y="3441659"/>
            <a:ext cx="1800000" cy="571036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9" name="65 Elipse">
            <a:extLst>
              <a:ext uri="{FF2B5EF4-FFF2-40B4-BE49-F238E27FC236}">
                <a16:creationId xmlns:a16="http://schemas.microsoft.com/office/drawing/2014/main" id="{5365DB99-9D74-45AF-8D83-B14EB7F6B929}"/>
              </a:ext>
            </a:extLst>
          </p:cNvPr>
          <p:cNvSpPr/>
          <p:nvPr/>
        </p:nvSpPr>
        <p:spPr>
          <a:xfrm>
            <a:off x="7919349" y="3529511"/>
            <a:ext cx="394360" cy="395333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198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METODOLOGÍA</a:t>
            </a:r>
            <a:endParaRPr lang="es-CO" b="1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0F15053-FF27-841B-6BD0-DC9BFCC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3619"/>
            <a:ext cx="11487149" cy="4466113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Diagnóstico molecular</a:t>
            </a:r>
            <a:endParaRPr lang="es-CO" b="1" dirty="0"/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8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0CAE052-A1AB-4B61-B3D8-3FF5D8D9C63B}"/>
              </a:ext>
            </a:extLst>
          </p:cNvPr>
          <p:cNvSpPr/>
          <p:nvPr/>
        </p:nvSpPr>
        <p:spPr>
          <a:xfrm>
            <a:off x="157279" y="2919729"/>
            <a:ext cx="1726704" cy="71508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es-CO" sz="1800" b="1" dirty="0"/>
              <a:t>Recolección de materia fecal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534E5E9-E0DF-4EFD-A21D-FC97EDAA2657}"/>
              </a:ext>
            </a:extLst>
          </p:cNvPr>
          <p:cNvSpPr/>
          <p:nvPr/>
        </p:nvSpPr>
        <p:spPr>
          <a:xfrm>
            <a:off x="2726972" y="2943766"/>
            <a:ext cx="2983407" cy="64698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es-MX" sz="1600" b="1" dirty="0"/>
              <a:t>Extracción ADN empleando </a:t>
            </a:r>
            <a:r>
              <a:rPr lang="es-MX" sz="1600" b="1" dirty="0" err="1"/>
              <a:t>QIAamp</a:t>
            </a:r>
            <a:r>
              <a:rPr lang="es-MX" sz="1600" b="1" dirty="0"/>
              <a:t> </a:t>
            </a:r>
            <a:r>
              <a:rPr lang="es-MX" sz="1600" b="1" dirty="0" err="1"/>
              <a:t>Fast</a:t>
            </a:r>
            <a:r>
              <a:rPr lang="es-MX" sz="1600" b="1" dirty="0"/>
              <a:t> DNA </a:t>
            </a:r>
            <a:r>
              <a:rPr lang="es-MX" sz="1600" b="1" dirty="0" err="1"/>
              <a:t>Stool</a:t>
            </a:r>
            <a:r>
              <a:rPr lang="es-MX" sz="1600" b="1" dirty="0"/>
              <a:t> Mini Kit</a:t>
            </a:r>
            <a:endParaRPr lang="es-CO" sz="1600" b="1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A3CBA56-F758-43BE-AC10-4CD2CD4B1A5B}"/>
              </a:ext>
            </a:extLst>
          </p:cNvPr>
          <p:cNvSpPr/>
          <p:nvPr/>
        </p:nvSpPr>
        <p:spPr>
          <a:xfrm>
            <a:off x="6553368" y="2911945"/>
            <a:ext cx="2340000" cy="71508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es-MX" sz="1800" b="1" dirty="0"/>
              <a:t>Amplificación genómica (</a:t>
            </a:r>
            <a:r>
              <a:rPr lang="es-MX" sz="1800" b="1" i="1" dirty="0"/>
              <a:t>SSU</a:t>
            </a:r>
            <a:r>
              <a:rPr lang="es-MX" sz="1800" b="1" dirty="0"/>
              <a:t> </a:t>
            </a:r>
            <a:r>
              <a:rPr lang="es-MX" sz="1800" b="1" dirty="0" err="1"/>
              <a:t>rRNA</a:t>
            </a:r>
            <a:r>
              <a:rPr lang="es-MX" sz="1800" b="1" dirty="0"/>
              <a:t>)</a:t>
            </a:r>
          </a:p>
        </p:txBody>
      </p:sp>
      <p:pic>
        <p:nvPicPr>
          <p:cNvPr id="8" name="Imagen 7" descr="Imagen que contiene monitor, medidor, reloj&#10;&#10;Descripción generada automáticamente">
            <a:extLst>
              <a:ext uri="{FF2B5EF4-FFF2-40B4-BE49-F238E27FC236}">
                <a16:creationId xmlns:a16="http://schemas.microsoft.com/office/drawing/2014/main" id="{7E2790D7-2713-40C9-B571-5DADC384C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81" y="1289061"/>
            <a:ext cx="1489658" cy="1440000"/>
          </a:xfrm>
          <a:prstGeom prst="rect">
            <a:avLst/>
          </a:prstGeom>
        </p:spPr>
      </p:pic>
      <p:pic>
        <p:nvPicPr>
          <p:cNvPr id="9" name="Imagen 8" descr="Imagen que contiene interior, oscuro, tabla, iluminado&#10;&#10;Descripción generada automáticamente">
            <a:extLst>
              <a:ext uri="{FF2B5EF4-FFF2-40B4-BE49-F238E27FC236}">
                <a16:creationId xmlns:a16="http://schemas.microsoft.com/office/drawing/2014/main" id="{10145334-5395-405F-A6B7-BFCC3F7605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9" y="1821470"/>
            <a:ext cx="1342135" cy="10800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14E90886-024B-4AD8-9B90-26ECA809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086" y="1487990"/>
            <a:ext cx="750908" cy="126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E18F0AE1-2937-46A1-95C7-B91E7EE358F7}"/>
              </a:ext>
            </a:extLst>
          </p:cNvPr>
          <p:cNvSpPr/>
          <p:nvPr/>
        </p:nvSpPr>
        <p:spPr>
          <a:xfrm>
            <a:off x="1931960" y="2515463"/>
            <a:ext cx="720000" cy="46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9E7EE17E-540A-4FC4-B8D1-AEFFC91DDCC6}"/>
              </a:ext>
            </a:extLst>
          </p:cNvPr>
          <p:cNvSpPr/>
          <p:nvPr/>
        </p:nvSpPr>
        <p:spPr>
          <a:xfrm>
            <a:off x="5793208" y="2485273"/>
            <a:ext cx="720000" cy="46800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5C008C0-9430-4EDC-AD0E-3ECF59BC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123103" y="1533153"/>
            <a:ext cx="1440000" cy="1440000"/>
          </a:xfrm>
          <a:prstGeom prst="rect">
            <a:avLst/>
          </a:prstGeom>
        </p:spPr>
      </p:pic>
      <p:pic>
        <p:nvPicPr>
          <p:cNvPr id="16" name="Imagen 15" descr="Imagen que contiene lápiz, tabla, grupo, fila&#10;&#10;Descripción generada automáticamente">
            <a:extLst>
              <a:ext uri="{FF2B5EF4-FFF2-40B4-BE49-F238E27FC236}">
                <a16:creationId xmlns:a16="http://schemas.microsoft.com/office/drawing/2014/main" id="{720F5155-1206-4AFB-B0AB-D80E1DAEC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87" y="3632142"/>
            <a:ext cx="2218277" cy="1440000"/>
          </a:xfrm>
          <a:prstGeom prst="rect">
            <a:avLst/>
          </a:prstGeom>
        </p:spPr>
      </p:pic>
      <p:sp>
        <p:nvSpPr>
          <p:cNvPr id="17" name="Flecha: doblada 16">
            <a:extLst>
              <a:ext uri="{FF2B5EF4-FFF2-40B4-BE49-F238E27FC236}">
                <a16:creationId xmlns:a16="http://schemas.microsoft.com/office/drawing/2014/main" id="{63A99417-BB46-4AA4-88CE-E7DAB4D63ABE}"/>
              </a:ext>
            </a:extLst>
          </p:cNvPr>
          <p:cNvSpPr/>
          <p:nvPr/>
        </p:nvSpPr>
        <p:spPr>
          <a:xfrm rot="10800000">
            <a:off x="10319237" y="3790908"/>
            <a:ext cx="813816" cy="1108865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2B37761-7723-4005-81B8-AEE2F4E04BF7}"/>
              </a:ext>
            </a:extLst>
          </p:cNvPr>
          <p:cNvSpPr/>
          <p:nvPr/>
        </p:nvSpPr>
        <p:spPr>
          <a:xfrm>
            <a:off x="9670013" y="2921261"/>
            <a:ext cx="2340000" cy="71508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0" algn="ctr"/>
            <a:r>
              <a:rPr lang="es-MX" sz="1800" b="1" dirty="0"/>
              <a:t>Producto amplificado (Positivo)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59539979-83AC-4156-9AA4-CA5B72C8AF6D}"/>
              </a:ext>
            </a:extLst>
          </p:cNvPr>
          <p:cNvSpPr/>
          <p:nvPr/>
        </p:nvSpPr>
        <p:spPr>
          <a:xfrm>
            <a:off x="8084038" y="5172674"/>
            <a:ext cx="2340000" cy="4086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0" algn="ctr"/>
            <a:r>
              <a:rPr lang="es-MX" sz="1800" b="1" dirty="0"/>
              <a:t>Secuenciación Sanger</a:t>
            </a:r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D5EBC52F-4900-4A6A-9631-4E74C03C6313}"/>
              </a:ext>
            </a:extLst>
          </p:cNvPr>
          <p:cNvSpPr/>
          <p:nvPr/>
        </p:nvSpPr>
        <p:spPr>
          <a:xfrm>
            <a:off x="9033367" y="2505153"/>
            <a:ext cx="720000" cy="46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Cruz 28">
            <a:extLst>
              <a:ext uri="{FF2B5EF4-FFF2-40B4-BE49-F238E27FC236}">
                <a16:creationId xmlns:a16="http://schemas.microsoft.com/office/drawing/2014/main" id="{94C02FE1-4AB1-480B-9C23-26EA48DBDDB8}"/>
              </a:ext>
            </a:extLst>
          </p:cNvPr>
          <p:cNvSpPr/>
          <p:nvPr/>
        </p:nvSpPr>
        <p:spPr>
          <a:xfrm>
            <a:off x="5710497" y="4107576"/>
            <a:ext cx="914400" cy="914400"/>
          </a:xfrm>
          <a:prstGeom prst="plus">
            <a:avLst>
              <a:gd name="adj" fmla="val 35145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47FFC7C-00CF-40D7-8946-8BBBEFC77875}"/>
              </a:ext>
            </a:extLst>
          </p:cNvPr>
          <p:cNvSpPr/>
          <p:nvPr/>
        </p:nvSpPr>
        <p:spPr>
          <a:xfrm>
            <a:off x="2746857" y="4866208"/>
            <a:ext cx="2963522" cy="71508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es-MX" sz="1800" b="1" dirty="0"/>
              <a:t>Secuenciación masiva</a:t>
            </a:r>
          </a:p>
          <a:p>
            <a:pPr lvl="0" algn="ctr"/>
            <a:r>
              <a:rPr lang="es-MX" sz="1800" b="1" dirty="0"/>
              <a:t>Oxford </a:t>
            </a:r>
            <a:r>
              <a:rPr lang="es-MX" sz="1800" b="1" dirty="0" err="1"/>
              <a:t>Nanopore</a:t>
            </a:r>
            <a:r>
              <a:rPr lang="es-MX" sz="1800" b="1" dirty="0"/>
              <a:t> </a:t>
            </a:r>
            <a:r>
              <a:rPr lang="es-MX" sz="1800" b="1" dirty="0" err="1"/>
              <a:t>MinION</a:t>
            </a:r>
            <a:endParaRPr lang="es-MX" sz="1800" b="1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EC52EF9-4F3F-46DF-868D-D1C502D8D593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23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5A386419-51FD-453C-80C4-D134E6E43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n 23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677DF9D2-0E78-4B4C-971A-3FC4F63D0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25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987DE154-B923-4CB8-8717-39CD9258B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n 25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92B007AB-82D4-4DA6-A26E-695107586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27" name="Imagen 2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87FC04E3-6027-4DCC-9F75-32F28D688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  <p:pic>
        <p:nvPicPr>
          <p:cNvPr id="11" name="Imagen 10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DC25EAE7-8D0E-46F9-B40B-D7DA8D2143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38" y="4383241"/>
            <a:ext cx="1248000" cy="360000"/>
          </a:xfrm>
          <a:prstGeom prst="rect">
            <a:avLst/>
          </a:prstGeom>
        </p:spPr>
      </p:pic>
      <p:pic>
        <p:nvPicPr>
          <p:cNvPr id="1026" name="Picture 2" descr="Oxford Nanopore, the disruptive unicorn gunning for Illumina | Evaluate">
            <a:extLst>
              <a:ext uri="{FF2B5EF4-FFF2-40B4-BE49-F238E27FC236}">
                <a16:creationId xmlns:a16="http://schemas.microsoft.com/office/drawing/2014/main" id="{C9DAE1FA-DBAF-46AD-8F0F-8E82D32B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65" y="3745310"/>
            <a:ext cx="162295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2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0568AAB-093D-4014-D197-7DC14D3B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330" y="355600"/>
            <a:ext cx="7909719" cy="903533"/>
          </a:xfrm>
        </p:spPr>
        <p:txBody>
          <a:bodyPr/>
          <a:lstStyle/>
          <a:p>
            <a:r>
              <a:rPr lang="es-MX" b="1" dirty="0"/>
              <a:t>RESULTADOS</a:t>
            </a:r>
            <a:endParaRPr lang="es-CO" b="1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0F15053-FF27-841B-6BD0-DC9BFCC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39" y="1443619"/>
            <a:ext cx="10067510" cy="4466113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Paciente masculino de 69 años</a:t>
            </a:r>
          </a:p>
          <a:p>
            <a:pPr marL="0" indent="0">
              <a:buNone/>
            </a:pPr>
            <a:r>
              <a:rPr lang="es-MX" dirty="0"/>
              <a:t>Antecedentes de sangre en heces </a:t>
            </a:r>
            <a:r>
              <a:rPr lang="es-MX" dirty="0">
                <a:sym typeface="Wingdings" panose="05000000000000000000" pitchFamily="2" charset="2"/>
              </a:rPr>
              <a:t> Proctitis por radiación</a:t>
            </a:r>
          </a:p>
          <a:p>
            <a:pPr marL="0" indent="0">
              <a:buNone/>
            </a:pPr>
            <a:r>
              <a:rPr lang="es-CO" b="1" dirty="0"/>
              <a:t>Métodos convencionales: </a:t>
            </a:r>
            <a:r>
              <a:rPr lang="es-CO" dirty="0"/>
              <a:t>Solo presencia de </a:t>
            </a:r>
            <a:r>
              <a:rPr lang="es-CO" i="1" dirty="0" err="1"/>
              <a:t>Blastocystis</a:t>
            </a:r>
            <a:r>
              <a:rPr lang="es-CO" dirty="0"/>
              <a:t> </a:t>
            </a:r>
            <a:r>
              <a:rPr lang="es-CO" dirty="0" err="1"/>
              <a:t>sp</a:t>
            </a:r>
            <a:r>
              <a:rPr lang="es-CO" dirty="0"/>
              <a:t>.</a:t>
            </a:r>
          </a:p>
        </p:txBody>
      </p:sp>
      <p:sp>
        <p:nvSpPr>
          <p:cNvPr id="2" name="Diagrama de flujo: proceso 1">
            <a:extLst>
              <a:ext uri="{FF2B5EF4-FFF2-40B4-BE49-F238E27FC236}">
                <a16:creationId xmlns:a16="http://schemas.microsoft.com/office/drawing/2014/main" id="{FBA44717-DD6D-1547-AA8C-0FA5437291DC}"/>
              </a:ext>
            </a:extLst>
          </p:cNvPr>
          <p:cNvSpPr/>
          <p:nvPr/>
        </p:nvSpPr>
        <p:spPr>
          <a:xfrm>
            <a:off x="342900" y="5604932"/>
            <a:ext cx="11487149" cy="304799"/>
          </a:xfrm>
          <a:prstGeom prst="flowChartProcess">
            <a:avLst/>
          </a:prstGeom>
          <a:solidFill>
            <a:srgbClr val="21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/>
              <a:t>Pág. 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327861-9654-458A-BE9F-66BBBF8A0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09" r="12409" b="9355"/>
          <a:stretch/>
        </p:blipFill>
        <p:spPr>
          <a:xfrm>
            <a:off x="361951" y="2619000"/>
            <a:ext cx="871682" cy="1620000"/>
          </a:xfrm>
          <a:prstGeom prst="rect">
            <a:avLst/>
          </a:prstGeom>
        </p:spPr>
      </p:pic>
      <p:pic>
        <p:nvPicPr>
          <p:cNvPr id="7" name="Google Shape;104;p14">
            <a:extLst>
              <a:ext uri="{FF2B5EF4-FFF2-40B4-BE49-F238E27FC236}">
                <a16:creationId xmlns:a16="http://schemas.microsoft.com/office/drawing/2014/main" id="{C025EAE0-383A-4DC2-B0AA-B83CAECA0F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748" t="47218" r="52057" b="36979"/>
          <a:stretch/>
        </p:blipFill>
        <p:spPr>
          <a:xfrm>
            <a:off x="6462899" y="3116266"/>
            <a:ext cx="2009400" cy="18057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EE11796-58E6-437F-95C5-7647C36CE3C6}"/>
              </a:ext>
            </a:extLst>
          </p:cNvPr>
          <p:cNvGrpSpPr>
            <a:grpSpLocks noChangeAspect="1"/>
          </p:cNvGrpSpPr>
          <p:nvPr/>
        </p:nvGrpSpPr>
        <p:grpSpPr>
          <a:xfrm>
            <a:off x="3892858" y="6042366"/>
            <a:ext cx="4406285" cy="720000"/>
            <a:chOff x="4155308" y="11786"/>
            <a:chExt cx="8012413" cy="1309252"/>
          </a:xfrm>
        </p:grpSpPr>
        <p:pic>
          <p:nvPicPr>
            <p:cNvPr id="9" name="Picture 3" descr="C:\Users\Rafael Calero\Desktop\Propuesta I. Fuentes (IS CIII)\Logo ISCiii.jpg">
              <a:extLst>
                <a:ext uri="{FF2B5EF4-FFF2-40B4-BE49-F238E27FC236}">
                  <a16:creationId xmlns:a16="http://schemas.microsoft.com/office/drawing/2014/main" id="{A584568A-532C-45D7-B55B-4C4FB80EB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7767" y="11786"/>
              <a:ext cx="942238" cy="129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n 9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50228336-A89E-4767-A7B6-02C6DB3D4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308" y="11786"/>
              <a:ext cx="989152" cy="1296000"/>
            </a:xfrm>
            <a:prstGeom prst="rect">
              <a:avLst/>
            </a:prstGeom>
          </p:spPr>
        </p:pic>
        <p:pic>
          <p:nvPicPr>
            <p:cNvPr id="11" name="Picture 2" descr="Departamento de Agricultura de los Estados Unidos - Wikipedia, la  enciclopedia libre">
              <a:extLst>
                <a:ext uri="{FF2B5EF4-FFF2-40B4-BE49-F238E27FC236}">
                  <a16:creationId xmlns:a16="http://schemas.microsoft.com/office/drawing/2014/main" id="{921D7D3B-866D-4793-9CD8-D9F9CBA7A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466" y="11786"/>
              <a:ext cx="188825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83912242-4D79-4DD7-8F46-15098A935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17211" r="10743" b="17209"/>
            <a:stretch/>
          </p:blipFill>
          <p:spPr>
            <a:xfrm>
              <a:off x="8683321" y="25038"/>
              <a:ext cx="1522838" cy="1296000"/>
            </a:xfrm>
            <a:prstGeom prst="rect">
              <a:avLst/>
            </a:prstGeom>
          </p:spPr>
        </p:pic>
        <p:pic>
          <p:nvPicPr>
            <p:cNvPr id="13" name="Imagen 1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E2F4E099-FBA3-484A-B319-5B0EB1CBF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8" t="26761" r="29287" b="30243"/>
            <a:stretch/>
          </p:blipFill>
          <p:spPr>
            <a:xfrm>
              <a:off x="6233312" y="11786"/>
              <a:ext cx="2376702" cy="1296000"/>
            </a:xfrm>
            <a:prstGeom prst="rect">
              <a:avLst/>
            </a:prstGeom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9D3B80B-16E3-4D47-8D9E-F79945003091}"/>
              </a:ext>
            </a:extLst>
          </p:cNvPr>
          <p:cNvSpPr txBox="1"/>
          <p:nvPr/>
        </p:nvSpPr>
        <p:spPr>
          <a:xfrm>
            <a:off x="5844209" y="12720"/>
            <a:ext cx="6345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i="0" dirty="0">
                <a:solidFill>
                  <a:srgbClr val="FF0000"/>
                </a:solidFill>
                <a:effectLst/>
                <a:latin typeface="playfair display" panose="00000500000000000000" pitchFamily="2" charset="0"/>
              </a:rPr>
              <a:t>"DATOS NO PUBLICADOS - NO COPIAR NI DISTRIBUIR"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415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1F3864"/>
      </a:dk1>
      <a:lt1>
        <a:srgbClr val="FFFFFF"/>
      </a:lt1>
      <a:dk2>
        <a:srgbClr val="1F3864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greso ACPM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826</Words>
  <Application>Microsoft Office PowerPoint</Application>
  <PresentationFormat>Panorámica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playfair display</vt:lpstr>
      <vt:lpstr>Wingdings</vt:lpstr>
      <vt:lpstr>Tema de Office</vt:lpstr>
      <vt:lpstr>Aislamiento de un nuevo subtipo de Blastocystis sp. en paciente humano</vt:lpstr>
      <vt:lpstr>Conflictos de Interés</vt:lpstr>
      <vt:lpstr>INTRODUCCIÓN</vt:lpstr>
      <vt:lpstr>INTRODUCCIÓN</vt:lpstr>
      <vt:lpstr>INTRODUCCIÓN</vt:lpstr>
      <vt:lpstr>INTRODUCCIÓN</vt:lpstr>
      <vt:lpstr>METODOLOGÍA</vt:lpstr>
      <vt:lpstr>METODOLOGÍA</vt:lpstr>
      <vt:lpstr>RESULTADOS</vt:lpstr>
      <vt:lpstr>RESULTADOS</vt:lpstr>
      <vt:lpstr>RESULTADOS</vt:lpstr>
      <vt:lpstr>CONCLUSIONES</vt:lpstr>
      <vt:lpstr>CONCLUSIONES</vt:lpstr>
      <vt:lpstr>AGRADECIMIENTOS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Andrea Jimenez Jimenez</dc:creator>
  <cp:lastModifiedBy>Weimar Cardona</cp:lastModifiedBy>
  <cp:revision>37</cp:revision>
  <dcterms:created xsi:type="dcterms:W3CDTF">2022-07-22T20:36:07Z</dcterms:created>
  <dcterms:modified xsi:type="dcterms:W3CDTF">2022-12-23T18:40:15Z</dcterms:modified>
</cp:coreProperties>
</file>