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87"/>
  </p:notesMasterIdLst>
  <p:sldIdLst>
    <p:sldId id="314" r:id="rId2"/>
    <p:sldId id="315" r:id="rId3"/>
    <p:sldId id="257" r:id="rId4"/>
    <p:sldId id="339" r:id="rId5"/>
    <p:sldId id="264" r:id="rId6"/>
    <p:sldId id="265" r:id="rId7"/>
    <p:sldId id="283" r:id="rId8"/>
    <p:sldId id="284" r:id="rId9"/>
    <p:sldId id="353" r:id="rId10"/>
    <p:sldId id="258" r:id="rId11"/>
    <p:sldId id="279" r:id="rId12"/>
    <p:sldId id="298" r:id="rId13"/>
    <p:sldId id="277" r:id="rId14"/>
    <p:sldId id="280" r:id="rId15"/>
    <p:sldId id="259" r:id="rId16"/>
    <p:sldId id="299" r:id="rId17"/>
    <p:sldId id="261" r:id="rId18"/>
    <p:sldId id="354" r:id="rId19"/>
    <p:sldId id="316" r:id="rId20"/>
    <p:sldId id="355" r:id="rId21"/>
    <p:sldId id="317" r:id="rId22"/>
    <p:sldId id="323" r:id="rId23"/>
    <p:sldId id="290" r:id="rId24"/>
    <p:sldId id="340" r:id="rId25"/>
    <p:sldId id="341" r:id="rId26"/>
    <p:sldId id="342" r:id="rId27"/>
    <p:sldId id="344" r:id="rId28"/>
    <p:sldId id="345" r:id="rId29"/>
    <p:sldId id="346" r:id="rId30"/>
    <p:sldId id="348" r:id="rId31"/>
    <p:sldId id="349" r:id="rId32"/>
    <p:sldId id="350" r:id="rId33"/>
    <p:sldId id="347" r:id="rId34"/>
    <p:sldId id="351" r:id="rId35"/>
    <p:sldId id="343" r:id="rId36"/>
    <p:sldId id="352" r:id="rId37"/>
    <p:sldId id="274" r:id="rId38"/>
    <p:sldId id="282" r:id="rId39"/>
    <p:sldId id="300" r:id="rId40"/>
    <p:sldId id="301" r:id="rId41"/>
    <p:sldId id="320" r:id="rId42"/>
    <p:sldId id="333" r:id="rId43"/>
    <p:sldId id="337" r:id="rId44"/>
    <p:sldId id="335" r:id="rId45"/>
    <p:sldId id="338" r:id="rId46"/>
    <p:sldId id="334" r:id="rId47"/>
    <p:sldId id="263" r:id="rId48"/>
    <p:sldId id="322" r:id="rId49"/>
    <p:sldId id="266" r:id="rId50"/>
    <p:sldId id="286" r:id="rId51"/>
    <p:sldId id="356" r:id="rId52"/>
    <p:sldId id="321" r:id="rId53"/>
    <p:sldId id="272" r:id="rId54"/>
    <p:sldId id="268" r:id="rId55"/>
    <p:sldId id="285" r:id="rId56"/>
    <p:sldId id="287" r:id="rId57"/>
    <p:sldId id="357" r:id="rId58"/>
    <p:sldId id="275" r:id="rId59"/>
    <p:sldId id="269" r:id="rId60"/>
    <p:sldId id="288" r:id="rId61"/>
    <p:sldId id="358" r:id="rId62"/>
    <p:sldId id="292" r:id="rId63"/>
    <p:sldId id="294" r:id="rId64"/>
    <p:sldId id="295" r:id="rId65"/>
    <p:sldId id="318" r:id="rId66"/>
    <p:sldId id="302" r:id="rId67"/>
    <p:sldId id="324" r:id="rId68"/>
    <p:sldId id="325" r:id="rId69"/>
    <p:sldId id="303" r:id="rId70"/>
    <p:sldId id="293" r:id="rId71"/>
    <p:sldId id="319" r:id="rId72"/>
    <p:sldId id="326" r:id="rId73"/>
    <p:sldId id="328" r:id="rId74"/>
    <p:sldId id="329" r:id="rId75"/>
    <p:sldId id="330" r:id="rId76"/>
    <p:sldId id="331" r:id="rId77"/>
    <p:sldId id="332" r:id="rId78"/>
    <p:sldId id="327" r:id="rId79"/>
    <p:sldId id="296" r:id="rId80"/>
    <p:sldId id="297" r:id="rId81"/>
    <p:sldId id="291" r:id="rId82"/>
    <p:sldId id="289" r:id="rId83"/>
    <p:sldId id="310" r:id="rId84"/>
    <p:sldId id="312" r:id="rId85"/>
    <p:sldId id="311" r:id="rId86"/>
  </p:sldIdLst>
  <p:sldSz cx="9144000" cy="5143500" type="screen16x9"/>
  <p:notesSz cx="6858000" cy="9144000"/>
  <p:embeddedFontLst>
    <p:embeddedFont>
      <p:font typeface="Impact Label Reversed" panose="020B0604020202020204" charset="0"/>
      <p:regular r:id="rId88"/>
    </p:embeddedFont>
    <p:embeddedFont>
      <p:font typeface="Century Gothic" panose="020B050202020202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xiaz"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42" d="100"/>
          <a:sy n="142" d="100"/>
        </p:scale>
        <p:origin x="2058" y="119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0556016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6f80d1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6f80d1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6f80d1f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6f80d1f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15300d4e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015300d4e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15300d4e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015300d4e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015300d4e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15300d4e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015300d4e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015300d4e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5300d4e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015300d4e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6f80d1f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c6f80d1f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6f80d1f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c6f80d1f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015300d4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015300d4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015300d4e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015300d4e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6f80d1f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6f80d1f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6f80d1f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c6f80d1f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c6f80d1f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c6f80d1f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015300d4e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015300d4e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513159" y="514349"/>
            <a:ext cx="6000900" cy="22290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lt1"/>
              </a:buClr>
              <a:buSzPts val="3600"/>
              <a:buFont typeface="Century Gothic"/>
              <a:buNone/>
              <a:defRPr sz="36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2"/>
          <p:cNvSpPr txBox="1">
            <a:spLocks noGrp="1"/>
          </p:cNvSpPr>
          <p:nvPr>
            <p:ph type="subTitle" idx="1"/>
          </p:nvPr>
        </p:nvSpPr>
        <p:spPr>
          <a:xfrm>
            <a:off x="513159" y="2882900"/>
            <a:ext cx="4800600" cy="1460400"/>
          </a:xfrm>
          <a:prstGeom prst="rect">
            <a:avLst/>
          </a:prstGeom>
          <a:noFill/>
          <a:ln>
            <a:noFill/>
          </a:ln>
        </p:spPr>
        <p:txBody>
          <a:bodyPr spcFirstLastPara="1" wrap="square" lIns="68575" tIns="34275" rIns="68575" bIns="34275" anchor="t" anchorCtr="0">
            <a:normAutofit/>
          </a:bodyPr>
          <a:lstStyle>
            <a:lvl1pPr lvl="0" algn="l">
              <a:spcBef>
                <a:spcPts val="300"/>
              </a:spcBef>
              <a:spcAft>
                <a:spcPts val="0"/>
              </a:spcAft>
              <a:buSzPts val="1300"/>
              <a:buNone/>
              <a:defRPr sz="1600">
                <a:solidFill>
                  <a:srgbClr val="0F486F"/>
                </a:solidFill>
              </a:defRPr>
            </a:lvl1pPr>
            <a:lvl2pPr lvl="1" algn="ctr">
              <a:spcBef>
                <a:spcPts val="500"/>
              </a:spcBef>
              <a:spcAft>
                <a:spcPts val="0"/>
              </a:spcAft>
              <a:buSzPts val="1100"/>
              <a:buNone/>
              <a:defRPr>
                <a:solidFill>
                  <a:schemeClr val="lt1"/>
                </a:solidFill>
              </a:defRPr>
            </a:lvl2pPr>
            <a:lvl3pPr lvl="2" algn="ctr">
              <a:spcBef>
                <a:spcPts val="500"/>
              </a:spcBef>
              <a:spcAft>
                <a:spcPts val="0"/>
              </a:spcAft>
              <a:buSzPts val="1000"/>
              <a:buNone/>
              <a:defRPr>
                <a:solidFill>
                  <a:schemeClr val="lt1"/>
                </a:solidFill>
              </a:defRPr>
            </a:lvl3pPr>
            <a:lvl4pPr lvl="3" algn="ctr">
              <a:spcBef>
                <a:spcPts val="500"/>
              </a:spcBef>
              <a:spcAft>
                <a:spcPts val="0"/>
              </a:spcAft>
              <a:buSzPts val="800"/>
              <a:buNone/>
              <a:defRPr>
                <a:solidFill>
                  <a:schemeClr val="lt1"/>
                </a:solidFill>
              </a:defRPr>
            </a:lvl4pPr>
            <a:lvl5pPr lvl="4" algn="ctr">
              <a:spcBef>
                <a:spcPts val="500"/>
              </a:spcBef>
              <a:spcAft>
                <a:spcPts val="0"/>
              </a:spcAft>
              <a:buSzPts val="800"/>
              <a:buNone/>
              <a:defRPr>
                <a:solidFill>
                  <a:schemeClr val="lt1"/>
                </a:solidFill>
              </a:defRPr>
            </a:lvl5pPr>
            <a:lvl6pPr lvl="5" algn="ctr">
              <a:spcBef>
                <a:spcPts val="500"/>
              </a:spcBef>
              <a:spcAft>
                <a:spcPts val="0"/>
              </a:spcAft>
              <a:buSzPts val="800"/>
              <a:buNone/>
              <a:defRPr>
                <a:solidFill>
                  <a:schemeClr val="lt1"/>
                </a:solidFill>
              </a:defRPr>
            </a:lvl6pPr>
            <a:lvl7pPr lvl="6" algn="ctr">
              <a:spcBef>
                <a:spcPts val="500"/>
              </a:spcBef>
              <a:spcAft>
                <a:spcPts val="0"/>
              </a:spcAft>
              <a:buSzPts val="800"/>
              <a:buNone/>
              <a:defRPr>
                <a:solidFill>
                  <a:schemeClr val="lt1"/>
                </a:solidFill>
              </a:defRPr>
            </a:lvl7pPr>
            <a:lvl8pPr lvl="7" algn="ctr">
              <a:spcBef>
                <a:spcPts val="500"/>
              </a:spcBef>
              <a:spcAft>
                <a:spcPts val="0"/>
              </a:spcAft>
              <a:buSzPts val="800"/>
              <a:buNone/>
              <a:defRPr>
                <a:solidFill>
                  <a:schemeClr val="lt1"/>
                </a:solidFill>
              </a:defRPr>
            </a:lvl8pPr>
            <a:lvl9pPr lvl="8" algn="ctr">
              <a:spcBef>
                <a:spcPts val="500"/>
              </a:spcBef>
              <a:spcAft>
                <a:spcPts val="500"/>
              </a:spcAft>
              <a:buSzPts val="800"/>
              <a:buNone/>
              <a:defRPr>
                <a:solidFill>
                  <a:schemeClr val="lt1"/>
                </a:solidFill>
              </a:defRPr>
            </a:lvl9pPr>
          </a:lstStyle>
          <a:p>
            <a:endParaRPr/>
          </a:p>
        </p:txBody>
      </p:sp>
      <p:sp>
        <p:nvSpPr>
          <p:cNvPr id="20" name="Google Shape;20;p2"/>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2"/>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Google Shape;22;p2"/>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cxnSp>
        <p:nvCxnSpPr>
          <p:cNvPr id="23" name="Google Shape;23;p2"/>
          <p:cNvCxnSpPr/>
          <p:nvPr/>
        </p:nvCxnSpPr>
        <p:spPr>
          <a:xfrm flipH="1">
            <a:off x="6171009" y="6350"/>
            <a:ext cx="2857500" cy="2857500"/>
          </a:xfrm>
          <a:prstGeom prst="straightConnector1">
            <a:avLst/>
          </a:prstGeom>
          <a:noFill/>
          <a:ln w="12700" cap="flat" cmpd="sng">
            <a:solidFill>
              <a:schemeClr val="lt1"/>
            </a:solidFill>
            <a:prstDash val="solid"/>
            <a:round/>
            <a:headEnd type="none" w="sm" len="sm"/>
            <a:tailEnd type="none" w="sm" len="sm"/>
          </a:ln>
        </p:spPr>
      </p:cxnSp>
      <p:cxnSp>
        <p:nvCxnSpPr>
          <p:cNvPr id="24" name="Google Shape;24;p2"/>
          <p:cNvCxnSpPr/>
          <p:nvPr/>
        </p:nvCxnSpPr>
        <p:spPr>
          <a:xfrm flipH="1">
            <a:off x="4581019" y="68659"/>
            <a:ext cx="4560600" cy="4560600"/>
          </a:xfrm>
          <a:prstGeom prst="straightConnector1">
            <a:avLst/>
          </a:prstGeom>
          <a:noFill/>
          <a:ln w="12700" cap="flat" cmpd="sng">
            <a:solidFill>
              <a:schemeClr val="lt1"/>
            </a:solidFill>
            <a:prstDash val="solid"/>
            <a:round/>
            <a:headEnd type="none" w="sm" len="sm"/>
            <a:tailEnd type="none" w="sm" len="sm"/>
          </a:ln>
        </p:spPr>
      </p:cxnSp>
      <p:cxnSp>
        <p:nvCxnSpPr>
          <p:cNvPr id="25" name="Google Shape;25;p2"/>
          <p:cNvCxnSpPr/>
          <p:nvPr/>
        </p:nvCxnSpPr>
        <p:spPr>
          <a:xfrm flipH="1">
            <a:off x="5426719" y="171450"/>
            <a:ext cx="3714900" cy="3714900"/>
          </a:xfrm>
          <a:prstGeom prst="straightConnector1">
            <a:avLst/>
          </a:prstGeom>
          <a:noFill/>
          <a:ln w="12700" cap="flat" cmpd="sng">
            <a:solidFill>
              <a:schemeClr val="lt1"/>
            </a:solidFill>
            <a:prstDash val="solid"/>
            <a:round/>
            <a:headEnd type="none" w="sm" len="sm"/>
            <a:tailEnd type="none" w="sm" len="sm"/>
          </a:ln>
        </p:spPr>
      </p:cxnSp>
      <p:cxnSp>
        <p:nvCxnSpPr>
          <p:cNvPr id="26" name="Google Shape;26;p2"/>
          <p:cNvCxnSpPr/>
          <p:nvPr/>
        </p:nvCxnSpPr>
        <p:spPr>
          <a:xfrm flipH="1">
            <a:off x="5502019" y="24208"/>
            <a:ext cx="3639600" cy="3639600"/>
          </a:xfrm>
          <a:prstGeom prst="straightConnector1">
            <a:avLst/>
          </a:prstGeom>
          <a:noFill/>
          <a:ln w="31750" cap="flat" cmpd="sng">
            <a:solidFill>
              <a:schemeClr val="lt1"/>
            </a:solidFill>
            <a:prstDash val="solid"/>
            <a:round/>
            <a:headEnd type="none" w="sm" len="sm"/>
            <a:tailEnd type="none" w="sm" len="sm"/>
          </a:ln>
        </p:spPr>
      </p:cxnSp>
      <p:cxnSp>
        <p:nvCxnSpPr>
          <p:cNvPr id="27" name="Google Shape;27;p2"/>
          <p:cNvCxnSpPr/>
          <p:nvPr/>
        </p:nvCxnSpPr>
        <p:spPr>
          <a:xfrm flipH="1">
            <a:off x="5884219" y="457201"/>
            <a:ext cx="3257400" cy="3257400"/>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Imagen panorámica con descripción">
  <p:cSld name="Imagen panorámica con descripción">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a:spLocks noGrp="1"/>
          </p:cNvSpPr>
          <p:nvPr>
            <p:ph type="pic" idx="2"/>
          </p:nvPr>
        </p:nvSpPr>
        <p:spPr>
          <a:xfrm>
            <a:off x="514350" y="400050"/>
            <a:ext cx="8114100" cy="2343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68575" tIns="34275" rIns="68575" bIns="34275" anchor="t" anchorCtr="0">
            <a:noAutofit/>
          </a:bodyPr>
          <a:lstStyle>
            <a:lvl1pPr marR="0" lvl="0" algn="ctr" rtl="0">
              <a:spcBef>
                <a:spcPts val="2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1pPr>
            <a:lvl2pPr marR="0" lvl="1"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2pPr>
            <a:lvl3pPr marR="0" lvl="2"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R="0" lvl="3"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4pPr>
            <a:lvl5pPr marR="0" lvl="4"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5pPr>
            <a:lvl6pPr marR="0" lvl="5"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500"/>
              </a:spcBef>
              <a:spcAft>
                <a:spcPts val="50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82" name="Google Shape;82;p11"/>
          <p:cNvSpPr txBox="1">
            <a:spLocks noGrp="1"/>
          </p:cNvSpPr>
          <p:nvPr>
            <p:ph type="body" idx="1"/>
          </p:nvPr>
        </p:nvSpPr>
        <p:spPr>
          <a:xfrm>
            <a:off x="685801" y="2882900"/>
            <a:ext cx="6228300" cy="342900"/>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SzPts val="1000"/>
              <a:buFont typeface="Century Gothic"/>
              <a:buNone/>
              <a:defRPr sz="1200"/>
            </a:lvl1pPr>
            <a:lvl2pPr marL="914400" lvl="1" indent="-228600" algn="l">
              <a:spcBef>
                <a:spcPts val="500"/>
              </a:spcBef>
              <a:spcAft>
                <a:spcPts val="0"/>
              </a:spcAft>
              <a:buSzPts val="1100"/>
              <a:buFont typeface="Century Gothic"/>
              <a:buNone/>
              <a:defRPr/>
            </a:lvl2pPr>
            <a:lvl3pPr marL="1371600" lvl="2" indent="-228600" algn="l">
              <a:spcBef>
                <a:spcPts val="500"/>
              </a:spcBef>
              <a:spcAft>
                <a:spcPts val="0"/>
              </a:spcAft>
              <a:buSzPts val="1000"/>
              <a:buFont typeface="Century Gothic"/>
              <a:buNone/>
              <a:defRPr/>
            </a:lvl3pPr>
            <a:lvl4pPr marL="1828800" lvl="3" indent="-228600" algn="l">
              <a:spcBef>
                <a:spcPts val="500"/>
              </a:spcBef>
              <a:spcAft>
                <a:spcPts val="0"/>
              </a:spcAft>
              <a:buSzPts val="800"/>
              <a:buFont typeface="Century Gothic"/>
              <a:buNone/>
              <a:defRPr/>
            </a:lvl4pPr>
            <a:lvl5pPr marL="2286000" lvl="4" indent="-228600" algn="l">
              <a:spcBef>
                <a:spcPts val="500"/>
              </a:spcBef>
              <a:spcAft>
                <a:spcPts val="0"/>
              </a:spcAft>
              <a:buSzPts val="800"/>
              <a:buFont typeface="Century Gothic"/>
              <a:buNone/>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83" name="Google Shape;83;p11"/>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1"/>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1"/>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ítulo y descripción">
  <p:cSld name="Título y descripción">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513160" y="514350"/>
            <a:ext cx="7543800" cy="2057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2400"/>
              <a:buFont typeface="Century Gothic"/>
              <a:buNone/>
              <a:defRPr sz="24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2"/>
          <p:cNvSpPr txBox="1">
            <a:spLocks noGrp="1"/>
          </p:cNvSpPr>
          <p:nvPr>
            <p:ph type="body" idx="1"/>
          </p:nvPr>
        </p:nvSpPr>
        <p:spPr>
          <a:xfrm>
            <a:off x="513159" y="3086100"/>
            <a:ext cx="6402000" cy="1409700"/>
          </a:xfrm>
          <a:prstGeom prst="rect">
            <a:avLst/>
          </a:prstGeom>
          <a:noFill/>
          <a:ln>
            <a:noFill/>
          </a:ln>
        </p:spPr>
        <p:txBody>
          <a:bodyPr spcFirstLastPara="1" wrap="square" lIns="68575" tIns="34275" rIns="68575" bIns="34275" anchor="ctr" anchorCtr="0">
            <a:norm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89" name="Google Shape;89;p12"/>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2"/>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ita con descripción">
  <p:cSld name="Cita con descripción">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856058" y="514350"/>
            <a:ext cx="6858000" cy="2057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2400"/>
              <a:buFont typeface="Century Gothic"/>
              <a:buNone/>
              <a:defRPr sz="2400" b="0" cap="none">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3"/>
          <p:cNvSpPr txBox="1">
            <a:spLocks noGrp="1"/>
          </p:cNvSpPr>
          <p:nvPr>
            <p:ph type="body" idx="1"/>
          </p:nvPr>
        </p:nvSpPr>
        <p:spPr>
          <a:xfrm>
            <a:off x="1084659" y="2571750"/>
            <a:ext cx="6400800" cy="285900"/>
          </a:xfrm>
          <a:prstGeom prst="rect">
            <a:avLst/>
          </a:prstGeom>
          <a:noFill/>
          <a:ln>
            <a:noFill/>
          </a:ln>
        </p:spPr>
        <p:txBody>
          <a:bodyPr spcFirstLastPara="1" wrap="square" lIns="68575" tIns="34275" rIns="68575" bIns="34275" anchor="ctr" anchorCtr="0">
            <a:normAutofit/>
          </a:bodyPr>
          <a:lstStyle>
            <a:lvl1pPr marL="457200" lvl="0" indent="-228600" algn="l">
              <a:spcBef>
                <a:spcPts val="300"/>
              </a:spcBef>
              <a:spcAft>
                <a:spcPts val="0"/>
              </a:spcAft>
              <a:buSzPts val="1200"/>
              <a:buFont typeface="Century Gothic"/>
              <a:buNone/>
              <a:defRPr/>
            </a:lvl1pPr>
            <a:lvl2pPr marL="914400" lvl="1" indent="-228600" algn="l">
              <a:spcBef>
                <a:spcPts val="500"/>
              </a:spcBef>
              <a:spcAft>
                <a:spcPts val="0"/>
              </a:spcAft>
              <a:buSzPts val="1100"/>
              <a:buFont typeface="Century Gothic"/>
              <a:buNone/>
              <a:defRPr/>
            </a:lvl2pPr>
            <a:lvl3pPr marL="1371600" lvl="2" indent="-228600" algn="l">
              <a:spcBef>
                <a:spcPts val="500"/>
              </a:spcBef>
              <a:spcAft>
                <a:spcPts val="0"/>
              </a:spcAft>
              <a:buSzPts val="1000"/>
              <a:buFont typeface="Century Gothic"/>
              <a:buNone/>
              <a:defRPr/>
            </a:lvl3pPr>
            <a:lvl4pPr marL="1828800" lvl="3" indent="-228600" algn="l">
              <a:spcBef>
                <a:spcPts val="500"/>
              </a:spcBef>
              <a:spcAft>
                <a:spcPts val="0"/>
              </a:spcAft>
              <a:buSzPts val="800"/>
              <a:buFont typeface="Century Gothic"/>
              <a:buNone/>
              <a:defRPr/>
            </a:lvl4pPr>
            <a:lvl5pPr marL="2286000" lvl="4" indent="-228600" algn="l">
              <a:spcBef>
                <a:spcPts val="500"/>
              </a:spcBef>
              <a:spcAft>
                <a:spcPts val="0"/>
              </a:spcAft>
              <a:buSzPts val="800"/>
              <a:buFont typeface="Century Gothic"/>
              <a:buNone/>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95" name="Google Shape;95;p13"/>
          <p:cNvSpPr txBox="1">
            <a:spLocks noGrp="1"/>
          </p:cNvSpPr>
          <p:nvPr>
            <p:ph type="body" idx="2"/>
          </p:nvPr>
        </p:nvSpPr>
        <p:spPr>
          <a:xfrm>
            <a:off x="513160" y="3225800"/>
            <a:ext cx="6400800" cy="1263600"/>
          </a:xfrm>
          <a:prstGeom prst="rect">
            <a:avLst/>
          </a:prstGeom>
          <a:noFill/>
          <a:ln>
            <a:noFill/>
          </a:ln>
        </p:spPr>
        <p:txBody>
          <a:bodyPr spcFirstLastPara="1" wrap="square" lIns="68575" tIns="34275" rIns="68575" bIns="34275" anchor="ctr" anchorCtr="0">
            <a:norm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96" name="Google Shape;96;p13"/>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3"/>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13"/>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
        <p:nvSpPr>
          <p:cNvPr id="99" name="Google Shape;99;p13"/>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s" sz="6000" b="0" i="0" u="none" strike="noStrike" cap="none">
                <a:solidFill>
                  <a:schemeClr val="lt1"/>
                </a:solidFill>
                <a:latin typeface="Century Gothic"/>
                <a:ea typeface="Century Gothic"/>
                <a:cs typeface="Century Gothic"/>
                <a:sym typeface="Century Gothic"/>
              </a:rPr>
              <a:t>“</a:t>
            </a:r>
            <a:endParaRPr sz="1100"/>
          </a:p>
        </p:txBody>
      </p:sp>
      <p:sp>
        <p:nvSpPr>
          <p:cNvPr id="100" name="Google Shape;100;p13"/>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s" sz="6000" b="0" i="0" u="none" strike="noStrike"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arjeta de nombre">
  <p:cSld name="Tarjeta de nombre">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513159" y="2571750"/>
            <a:ext cx="6400800" cy="12732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lt1"/>
              </a:buClr>
              <a:buSzPts val="2400"/>
              <a:buFont typeface="Century Gothic"/>
              <a:buNone/>
              <a:defRPr sz="24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body" idx="1"/>
          </p:nvPr>
        </p:nvSpPr>
        <p:spPr>
          <a:xfrm>
            <a:off x="513158" y="3849736"/>
            <a:ext cx="6402000" cy="6453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04" name="Google Shape;104;p14"/>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14"/>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14"/>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itar la tarjeta de nombre">
  <p:cSld name="Citar la tarjeta de nombre">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856060" y="514350"/>
            <a:ext cx="6858000" cy="2057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2400"/>
              <a:buFont typeface="Century Gothic"/>
              <a:buNone/>
              <a:defRPr sz="2400" b="0" cap="none">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15"/>
          <p:cNvSpPr txBox="1">
            <a:spLocks noGrp="1"/>
          </p:cNvSpPr>
          <p:nvPr>
            <p:ph type="body" idx="1"/>
          </p:nvPr>
        </p:nvSpPr>
        <p:spPr>
          <a:xfrm>
            <a:off x="513159" y="2946400"/>
            <a:ext cx="6400800" cy="787500"/>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SzPts val="1400"/>
              <a:buNone/>
              <a:defRPr sz="1800" b="0" cap="none">
                <a:solidFill>
                  <a:schemeClr val="lt1"/>
                </a:solidFill>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10" name="Google Shape;110;p15"/>
          <p:cNvSpPr txBox="1">
            <a:spLocks noGrp="1"/>
          </p:cNvSpPr>
          <p:nvPr>
            <p:ph type="body" idx="2"/>
          </p:nvPr>
        </p:nvSpPr>
        <p:spPr>
          <a:xfrm>
            <a:off x="513158" y="3733800"/>
            <a:ext cx="6400800" cy="7620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11" name="Google Shape;111;p15"/>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15"/>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15"/>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
        <p:nvSpPr>
          <p:cNvPr id="114" name="Google Shape;114;p15"/>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s" sz="6000" b="0" i="0" u="none" strike="noStrike" cap="none">
                <a:solidFill>
                  <a:schemeClr val="lt1"/>
                </a:solidFill>
                <a:latin typeface="Century Gothic"/>
                <a:ea typeface="Century Gothic"/>
                <a:cs typeface="Century Gothic"/>
                <a:sym typeface="Century Gothic"/>
              </a:rPr>
              <a:t>“</a:t>
            </a:r>
            <a:endParaRPr sz="1100"/>
          </a:p>
        </p:txBody>
      </p:sp>
      <p:sp>
        <p:nvSpPr>
          <p:cNvPr id="115" name="Google Shape;115;p15"/>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s" sz="6000" b="0" i="0" u="none" strike="noStrike"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Verdadero o falso">
  <p:cSld name="Verdadero o falso">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513160" y="514350"/>
            <a:ext cx="7543800" cy="2057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2700"/>
              <a:buFont typeface="Century Gothic"/>
              <a:buNone/>
              <a:defRPr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16"/>
          <p:cNvSpPr txBox="1">
            <a:spLocks noGrp="1"/>
          </p:cNvSpPr>
          <p:nvPr>
            <p:ph type="body" idx="1"/>
          </p:nvPr>
        </p:nvSpPr>
        <p:spPr>
          <a:xfrm>
            <a:off x="513159" y="2946400"/>
            <a:ext cx="6400800" cy="628500"/>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SzPts val="1400"/>
              <a:buNone/>
              <a:defRPr sz="1800" b="0" cap="none">
                <a:solidFill>
                  <a:schemeClr val="lt1"/>
                </a:solidFill>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19" name="Google Shape;119;p16"/>
          <p:cNvSpPr txBox="1">
            <a:spLocks noGrp="1"/>
          </p:cNvSpPr>
          <p:nvPr>
            <p:ph type="body" idx="2"/>
          </p:nvPr>
        </p:nvSpPr>
        <p:spPr>
          <a:xfrm>
            <a:off x="513158" y="3575049"/>
            <a:ext cx="6400800" cy="9207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20" name="Google Shape;120;p16"/>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16"/>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16"/>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ítulo y texto vertical" type="vertTx">
  <p:cSld name="VERTICAL_TEXT">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27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17"/>
          <p:cNvSpPr txBox="1">
            <a:spLocks noGrp="1"/>
          </p:cNvSpPr>
          <p:nvPr>
            <p:ph type="body" idx="1"/>
          </p:nvPr>
        </p:nvSpPr>
        <p:spPr>
          <a:xfrm rot="5400000">
            <a:off x="2357859" y="-1330350"/>
            <a:ext cx="2711400" cy="6400800"/>
          </a:xfrm>
          <a:prstGeom prst="rect">
            <a:avLst/>
          </a:prstGeom>
          <a:noFill/>
          <a:ln>
            <a:noFill/>
          </a:ln>
        </p:spPr>
        <p:txBody>
          <a:bodyPr spcFirstLastPara="1" wrap="square" lIns="68575" tIns="34275" rIns="68575" bIns="34275" anchor="t"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26" name="Google Shape;126;p17"/>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17"/>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17"/>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VERTICAL_TITLE_AND_VERTICAL_TEXT">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rot="5400000">
            <a:off x="5570859" y="1457250"/>
            <a:ext cx="3429000" cy="15432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18"/>
          <p:cNvSpPr txBox="1">
            <a:spLocks noGrp="1"/>
          </p:cNvSpPr>
          <p:nvPr>
            <p:ph type="body" idx="1"/>
          </p:nvPr>
        </p:nvSpPr>
        <p:spPr>
          <a:xfrm rot="5400000">
            <a:off x="1457400" y="-428700"/>
            <a:ext cx="3981300" cy="5867400"/>
          </a:xfrm>
          <a:prstGeom prst="rect">
            <a:avLst/>
          </a:prstGeom>
          <a:noFill/>
          <a:ln>
            <a:noFill/>
          </a:ln>
        </p:spPr>
        <p:txBody>
          <a:bodyPr spcFirstLastPara="1" wrap="square" lIns="68575" tIns="34275" rIns="68575" bIns="34275" anchor="t"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32" name="Google Shape;132;p18"/>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18"/>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18"/>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35"/>
        <p:cNvGrpSpPr/>
        <p:nvPr/>
      </p:nvGrpSpPr>
      <p:grpSpPr>
        <a:xfrm>
          <a:off x="0" y="0"/>
          <a:ext cx="0" cy="0"/>
          <a:chOff x="0" y="0"/>
          <a:chExt cx="0" cy="0"/>
        </a:xfrm>
      </p:grpSpPr>
      <p:cxnSp>
        <p:nvCxnSpPr>
          <p:cNvPr id="136" name="Google Shape;136;p1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37" name="Google Shape;137;p19"/>
          <p:cNvSpPr txBox="1">
            <a:spLocks noGrp="1"/>
          </p:cNvSpPr>
          <p:nvPr>
            <p:ph type="title"/>
          </p:nvPr>
        </p:nvSpPr>
        <p:spPr>
          <a:xfrm>
            <a:off x="311700" y="372500"/>
            <a:ext cx="8520600" cy="733500"/>
          </a:xfrm>
          <a:prstGeom prst="rect">
            <a:avLst/>
          </a:prstGeom>
        </p:spPr>
        <p:txBody>
          <a:bodyPr spcFirstLastPara="1" wrap="square" lIns="68575" tIns="34275" rIns="68575" bIns="34275" anchor="ctr" anchorCtr="0">
            <a:norm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8" name="Google Shape;138;p19"/>
          <p:cNvSpPr txBox="1">
            <a:spLocks noGrp="1"/>
          </p:cNvSpPr>
          <p:nvPr>
            <p:ph type="body" idx="1"/>
          </p:nvPr>
        </p:nvSpPr>
        <p:spPr>
          <a:xfrm>
            <a:off x="311700" y="1468825"/>
            <a:ext cx="8520600" cy="3099900"/>
          </a:xfrm>
          <a:prstGeom prst="rect">
            <a:avLst/>
          </a:prstGeom>
        </p:spPr>
        <p:txBody>
          <a:bodyPr spcFirstLastPara="1" wrap="square" lIns="68575" tIns="34275" rIns="68575" bIns="34275" anchor="ctr" anchorCtr="0">
            <a:normAutofit/>
          </a:bodyPr>
          <a:lstStyle>
            <a:lvl1pPr marL="457200" lvl="0" indent="-304800" rtl="0">
              <a:spcBef>
                <a:spcPts val="300"/>
              </a:spcBef>
              <a:spcAft>
                <a:spcPts val="0"/>
              </a:spcAft>
              <a:buSzPts val="1200"/>
              <a:buChar char="▶"/>
              <a:defRPr/>
            </a:lvl1pPr>
            <a:lvl2pPr marL="914400" lvl="1" indent="-298450" rtl="0">
              <a:spcBef>
                <a:spcPts val="500"/>
              </a:spcBef>
              <a:spcAft>
                <a:spcPts val="0"/>
              </a:spcAft>
              <a:buSzPts val="1100"/>
              <a:buChar char="▶"/>
              <a:defRPr/>
            </a:lvl2pPr>
            <a:lvl3pPr marL="1371600" lvl="2" indent="-292100" rtl="0">
              <a:spcBef>
                <a:spcPts val="500"/>
              </a:spcBef>
              <a:spcAft>
                <a:spcPts val="0"/>
              </a:spcAft>
              <a:buSzPts val="1000"/>
              <a:buChar char="▶"/>
              <a:defRPr/>
            </a:lvl3pPr>
            <a:lvl4pPr marL="1828800" lvl="3" indent="-279400" rtl="0">
              <a:spcBef>
                <a:spcPts val="500"/>
              </a:spcBef>
              <a:spcAft>
                <a:spcPts val="0"/>
              </a:spcAft>
              <a:buSzPts val="800"/>
              <a:buChar char="▶"/>
              <a:defRPr/>
            </a:lvl4pPr>
            <a:lvl5pPr marL="2286000" lvl="4" indent="-279400" rtl="0">
              <a:spcBef>
                <a:spcPts val="500"/>
              </a:spcBef>
              <a:spcAft>
                <a:spcPts val="0"/>
              </a:spcAft>
              <a:buSzPts val="800"/>
              <a:buChar char="▶"/>
              <a:defRPr/>
            </a:lvl5pPr>
            <a:lvl6pPr marL="2743200" lvl="5" indent="-279400" rtl="0">
              <a:spcBef>
                <a:spcPts val="500"/>
              </a:spcBef>
              <a:spcAft>
                <a:spcPts val="0"/>
              </a:spcAft>
              <a:buSzPts val="800"/>
              <a:buChar char="▶"/>
              <a:defRPr/>
            </a:lvl6pPr>
            <a:lvl7pPr marL="3200400" lvl="6" indent="-279400" rtl="0">
              <a:spcBef>
                <a:spcPts val="500"/>
              </a:spcBef>
              <a:spcAft>
                <a:spcPts val="0"/>
              </a:spcAft>
              <a:buSzPts val="800"/>
              <a:buChar char="▶"/>
              <a:defRPr/>
            </a:lvl7pPr>
            <a:lvl8pPr marL="3657600" lvl="7" indent="-279400" rtl="0">
              <a:spcBef>
                <a:spcPts val="500"/>
              </a:spcBef>
              <a:spcAft>
                <a:spcPts val="0"/>
              </a:spcAft>
              <a:buSzPts val="800"/>
              <a:buChar char="▶"/>
              <a:defRPr/>
            </a:lvl8pPr>
            <a:lvl9pPr marL="4114800" lvl="8" indent="-279400" rtl="0">
              <a:spcBef>
                <a:spcPts val="500"/>
              </a:spcBef>
              <a:spcAft>
                <a:spcPts val="500"/>
              </a:spcAft>
              <a:buSzPts val="800"/>
              <a:buChar char="▶"/>
              <a:defRPr/>
            </a:lvl9pPr>
          </a:lstStyle>
          <a:p>
            <a:endParaRPr/>
          </a:p>
        </p:txBody>
      </p:sp>
      <p:sp>
        <p:nvSpPr>
          <p:cNvPr id="139" name="Google Shape;139;p1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Encabezado de sección 1">
  <p:cSld name="SECTION_HEADER_1">
    <p:spTree>
      <p:nvGrpSpPr>
        <p:cNvPr id="1" name="Shape 140"/>
        <p:cNvGrpSpPr/>
        <p:nvPr/>
      </p:nvGrpSpPr>
      <p:grpSpPr>
        <a:xfrm>
          <a:off x="0" y="0"/>
          <a:ext cx="0" cy="0"/>
          <a:chOff x="0" y="0"/>
          <a:chExt cx="0" cy="0"/>
        </a:xfrm>
      </p:grpSpPr>
      <p:sp>
        <p:nvSpPr>
          <p:cNvPr id="141" name="Google Shape;141;p20"/>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txBox="1">
            <a:spLocks noGrp="1"/>
          </p:cNvSpPr>
          <p:nvPr>
            <p:ph type="title"/>
          </p:nvPr>
        </p:nvSpPr>
        <p:spPr>
          <a:xfrm>
            <a:off x="430800" y="1889700"/>
            <a:ext cx="8282400" cy="1516500"/>
          </a:xfrm>
          <a:prstGeom prst="rect">
            <a:avLst/>
          </a:prstGeom>
        </p:spPr>
        <p:txBody>
          <a:bodyPr spcFirstLastPara="1" wrap="square" lIns="68575" tIns="34275" rIns="68575" bIns="3427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43" name="Google Shape;143;p2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ítulo y objetos"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3"/>
          <p:cNvSpPr txBox="1">
            <a:spLocks noGrp="1"/>
          </p:cNvSpPr>
          <p:nvPr>
            <p:ph type="body" idx="1"/>
          </p:nvPr>
        </p:nvSpPr>
        <p:spPr>
          <a:xfrm>
            <a:off x="513159" y="514350"/>
            <a:ext cx="6400800" cy="2711400"/>
          </a:xfrm>
          <a:prstGeom prst="rect">
            <a:avLst/>
          </a:prstGeom>
          <a:noFill/>
          <a:ln>
            <a:noFill/>
          </a:ln>
        </p:spPr>
        <p:txBody>
          <a:bodyPr spcFirstLastPara="1" wrap="square" lIns="68575" tIns="34275" rIns="68575" bIns="34275" anchor="ctr"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31" name="Google Shape;31;p3"/>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 name="Google Shape;32;p3"/>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3"/>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144"/>
        <p:cNvGrpSpPr/>
        <p:nvPr/>
      </p:nvGrpSpPr>
      <p:grpSpPr>
        <a:xfrm>
          <a:off x="0" y="0"/>
          <a:ext cx="0" cy="0"/>
          <a:chOff x="0" y="0"/>
          <a:chExt cx="0" cy="0"/>
        </a:xfrm>
      </p:grpSpPr>
      <p:cxnSp>
        <p:nvCxnSpPr>
          <p:cNvPr id="145" name="Google Shape;145;p21"/>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146" name="Google Shape;146;p21"/>
          <p:cNvSpPr txBox="1">
            <a:spLocks noGrp="1"/>
          </p:cNvSpPr>
          <p:nvPr>
            <p:ph type="title"/>
          </p:nvPr>
        </p:nvSpPr>
        <p:spPr>
          <a:xfrm>
            <a:off x="311700" y="631800"/>
            <a:ext cx="2808000" cy="755700"/>
          </a:xfrm>
          <a:prstGeom prst="rect">
            <a:avLst/>
          </a:prstGeom>
        </p:spPr>
        <p:txBody>
          <a:bodyPr spcFirstLastPara="1" wrap="square" lIns="68575" tIns="34275" rIns="68575" bIns="34275" anchor="ctr"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7" name="Google Shape;147;p21"/>
          <p:cNvSpPr txBox="1">
            <a:spLocks noGrp="1"/>
          </p:cNvSpPr>
          <p:nvPr>
            <p:ph type="body" idx="1"/>
          </p:nvPr>
        </p:nvSpPr>
        <p:spPr>
          <a:xfrm>
            <a:off x="311700" y="1618204"/>
            <a:ext cx="2808000" cy="2950800"/>
          </a:xfrm>
          <a:prstGeom prst="rect">
            <a:avLst/>
          </a:prstGeom>
        </p:spPr>
        <p:txBody>
          <a:bodyPr spcFirstLastPara="1" wrap="square" lIns="68575" tIns="34275" rIns="68575" bIns="34275" anchor="ctr" anchorCtr="0">
            <a:normAutofit/>
          </a:bodyPr>
          <a:lstStyle>
            <a:lvl1pPr marL="457200" lvl="0" indent="-304800" rtl="0">
              <a:spcBef>
                <a:spcPts val="300"/>
              </a:spcBef>
              <a:spcAft>
                <a:spcPts val="0"/>
              </a:spcAft>
              <a:buSzPts val="1200"/>
              <a:buChar char="▶"/>
              <a:defRPr sz="1200"/>
            </a:lvl1pPr>
            <a:lvl2pPr marL="914400" lvl="1" indent="-304800" rtl="0">
              <a:spcBef>
                <a:spcPts val="500"/>
              </a:spcBef>
              <a:spcAft>
                <a:spcPts val="0"/>
              </a:spcAft>
              <a:buSzPts val="1200"/>
              <a:buChar char="▶"/>
              <a:defRPr sz="1200"/>
            </a:lvl2pPr>
            <a:lvl3pPr marL="1371600" lvl="2" indent="-304800" rtl="0">
              <a:spcBef>
                <a:spcPts val="500"/>
              </a:spcBef>
              <a:spcAft>
                <a:spcPts val="0"/>
              </a:spcAft>
              <a:buSzPts val="1200"/>
              <a:buChar char="▶"/>
              <a:defRPr sz="1200"/>
            </a:lvl3pPr>
            <a:lvl4pPr marL="1828800" lvl="3" indent="-304800" rtl="0">
              <a:spcBef>
                <a:spcPts val="500"/>
              </a:spcBef>
              <a:spcAft>
                <a:spcPts val="0"/>
              </a:spcAft>
              <a:buSzPts val="1200"/>
              <a:buChar char="▶"/>
              <a:defRPr sz="1200"/>
            </a:lvl4pPr>
            <a:lvl5pPr marL="2286000" lvl="4" indent="-304800" rtl="0">
              <a:spcBef>
                <a:spcPts val="500"/>
              </a:spcBef>
              <a:spcAft>
                <a:spcPts val="0"/>
              </a:spcAft>
              <a:buSzPts val="1200"/>
              <a:buChar char="▶"/>
              <a:defRPr sz="1200"/>
            </a:lvl5pPr>
            <a:lvl6pPr marL="2743200" lvl="5" indent="-304800" rtl="0">
              <a:spcBef>
                <a:spcPts val="5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500"/>
              </a:spcAft>
              <a:buSzPts val="1200"/>
              <a:buChar char="▶"/>
              <a:defRPr sz="1200"/>
            </a:lvl9pPr>
          </a:lstStyle>
          <a:p>
            <a:endParaRPr/>
          </a:p>
        </p:txBody>
      </p:sp>
      <p:sp>
        <p:nvSpPr>
          <p:cNvPr id="148" name="Google Shape;148;p2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90250" y="528900"/>
            <a:ext cx="5678100" cy="4085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
        <p:nvSpPr>
          <p:cNvPr id="158" name="Google Shape;158;p2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b"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154701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513158" y="1504950"/>
            <a:ext cx="6400800" cy="17112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lt1"/>
              </a:buClr>
              <a:buSzPts val="2700"/>
              <a:buFont typeface="Century Gothic"/>
              <a:buNone/>
              <a:defRPr sz="27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 name="Google Shape;36;p4"/>
          <p:cNvSpPr txBox="1">
            <a:spLocks noGrp="1"/>
          </p:cNvSpPr>
          <p:nvPr>
            <p:ph type="body" idx="1"/>
          </p:nvPr>
        </p:nvSpPr>
        <p:spPr>
          <a:xfrm>
            <a:off x="513160" y="3371850"/>
            <a:ext cx="6400800" cy="11238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37" name="Google Shape;37;p4"/>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4"/>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 name="Google Shape;39;p4"/>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os objetos" type="twoObj">
  <p:cSld name="TWO_OBJECT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2" name="Google Shape;42;p5"/>
          <p:cNvSpPr txBox="1">
            <a:spLocks noGrp="1"/>
          </p:cNvSpPr>
          <p:nvPr>
            <p:ph type="body" idx="1"/>
          </p:nvPr>
        </p:nvSpPr>
        <p:spPr>
          <a:xfrm>
            <a:off x="513158" y="514350"/>
            <a:ext cx="3703200" cy="2711400"/>
          </a:xfrm>
          <a:prstGeom prst="rect">
            <a:avLst/>
          </a:prstGeom>
          <a:noFill/>
          <a:ln>
            <a:noFill/>
          </a:ln>
        </p:spPr>
        <p:txBody>
          <a:bodyPr spcFirstLastPara="1" wrap="square" lIns="68575" tIns="34275" rIns="68575" bIns="34275" anchor="ctr"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43" name="Google Shape;43;p5"/>
          <p:cNvSpPr txBox="1">
            <a:spLocks noGrp="1"/>
          </p:cNvSpPr>
          <p:nvPr>
            <p:ph type="body" idx="2"/>
          </p:nvPr>
        </p:nvSpPr>
        <p:spPr>
          <a:xfrm>
            <a:off x="4356100" y="514351"/>
            <a:ext cx="3700800" cy="2711400"/>
          </a:xfrm>
          <a:prstGeom prst="rect">
            <a:avLst/>
          </a:prstGeom>
          <a:noFill/>
          <a:ln>
            <a:noFill/>
          </a:ln>
        </p:spPr>
        <p:txBody>
          <a:bodyPr spcFirstLastPara="1" wrap="square" lIns="68575" tIns="34275" rIns="68575" bIns="34275" anchor="ctr"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44" name="Google Shape;44;p5"/>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5"/>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 name="Google Shape;46;p5"/>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ación" type="twoTxTwoObj">
  <p:cSld name="TWO_OBJECTS_WITH_TEXT">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27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6"/>
          <p:cNvSpPr txBox="1">
            <a:spLocks noGrp="1"/>
          </p:cNvSpPr>
          <p:nvPr>
            <p:ph type="body" idx="1"/>
          </p:nvPr>
        </p:nvSpPr>
        <p:spPr>
          <a:xfrm>
            <a:off x="729060" y="514350"/>
            <a:ext cx="3487200" cy="4323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700"/>
              <a:buNone/>
              <a:defRPr sz="2100" b="0">
                <a:solidFill>
                  <a:schemeClr val="lt1"/>
                </a:solidFill>
              </a:defRPr>
            </a:lvl1pPr>
            <a:lvl2pPr marL="914400" lvl="1" indent="-228600" algn="l">
              <a:spcBef>
                <a:spcPts val="500"/>
              </a:spcBef>
              <a:spcAft>
                <a:spcPts val="0"/>
              </a:spcAft>
              <a:buSzPts val="1200"/>
              <a:buNone/>
              <a:defRPr sz="1500" b="1"/>
            </a:lvl2pPr>
            <a:lvl3pPr marL="1371600" lvl="2" indent="-228600" algn="l">
              <a:spcBef>
                <a:spcPts val="500"/>
              </a:spcBef>
              <a:spcAft>
                <a:spcPts val="0"/>
              </a:spcAft>
              <a:buSzPts val="1100"/>
              <a:buNone/>
              <a:defRPr sz="1400" b="1"/>
            </a:lvl3pPr>
            <a:lvl4pPr marL="1828800" lvl="3" indent="-228600" algn="l">
              <a:spcBef>
                <a:spcPts val="500"/>
              </a:spcBef>
              <a:spcAft>
                <a:spcPts val="0"/>
              </a:spcAft>
              <a:buSzPts val="1000"/>
              <a:buNone/>
              <a:defRPr sz="1200" b="1"/>
            </a:lvl4pPr>
            <a:lvl5pPr marL="2286000" lvl="4" indent="-228600" algn="l">
              <a:spcBef>
                <a:spcPts val="500"/>
              </a:spcBef>
              <a:spcAft>
                <a:spcPts val="0"/>
              </a:spcAft>
              <a:buSzPts val="1000"/>
              <a:buNone/>
              <a:defRPr sz="1200" b="1"/>
            </a:lvl5pPr>
            <a:lvl6pPr marL="2743200" lvl="5" indent="-228600" algn="l">
              <a:spcBef>
                <a:spcPts val="500"/>
              </a:spcBef>
              <a:spcAft>
                <a:spcPts val="0"/>
              </a:spcAft>
              <a:buSzPts val="1000"/>
              <a:buNone/>
              <a:defRPr sz="1200" b="1"/>
            </a:lvl6pPr>
            <a:lvl7pPr marL="3200400" lvl="6" indent="-228600" algn="l">
              <a:spcBef>
                <a:spcPts val="500"/>
              </a:spcBef>
              <a:spcAft>
                <a:spcPts val="0"/>
              </a:spcAft>
              <a:buSzPts val="1000"/>
              <a:buNone/>
              <a:defRPr sz="1200" b="1"/>
            </a:lvl7pPr>
            <a:lvl8pPr marL="3657600" lvl="7" indent="-228600" algn="l">
              <a:spcBef>
                <a:spcPts val="500"/>
              </a:spcBef>
              <a:spcAft>
                <a:spcPts val="0"/>
              </a:spcAft>
              <a:buSzPts val="1000"/>
              <a:buNone/>
              <a:defRPr sz="1200" b="1"/>
            </a:lvl8pPr>
            <a:lvl9pPr marL="4114800" lvl="8" indent="-228600" algn="l">
              <a:spcBef>
                <a:spcPts val="500"/>
              </a:spcBef>
              <a:spcAft>
                <a:spcPts val="500"/>
              </a:spcAft>
              <a:buSzPts val="1000"/>
              <a:buNone/>
              <a:defRPr sz="1200" b="1"/>
            </a:lvl9pPr>
          </a:lstStyle>
          <a:p>
            <a:endParaRPr/>
          </a:p>
        </p:txBody>
      </p:sp>
      <p:sp>
        <p:nvSpPr>
          <p:cNvPr id="50" name="Google Shape;50;p6"/>
          <p:cNvSpPr txBox="1">
            <a:spLocks noGrp="1"/>
          </p:cNvSpPr>
          <p:nvPr>
            <p:ph type="body" idx="2"/>
          </p:nvPr>
        </p:nvSpPr>
        <p:spPr>
          <a:xfrm>
            <a:off x="513158" y="952897"/>
            <a:ext cx="3703200" cy="2272800"/>
          </a:xfrm>
          <a:prstGeom prst="rect">
            <a:avLst/>
          </a:prstGeom>
          <a:noFill/>
          <a:ln>
            <a:noFill/>
          </a:ln>
        </p:spPr>
        <p:txBody>
          <a:bodyPr spcFirstLastPara="1" wrap="square" lIns="68575" tIns="34275" rIns="68575" bIns="34275" anchor="t"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51" name="Google Shape;51;p6"/>
          <p:cNvSpPr txBox="1">
            <a:spLocks noGrp="1"/>
          </p:cNvSpPr>
          <p:nvPr>
            <p:ph type="body" idx="3"/>
          </p:nvPr>
        </p:nvSpPr>
        <p:spPr>
          <a:xfrm>
            <a:off x="4559300" y="514350"/>
            <a:ext cx="3498900" cy="4323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700"/>
              <a:buNone/>
              <a:defRPr sz="2100" b="0">
                <a:solidFill>
                  <a:schemeClr val="lt1"/>
                </a:solidFill>
              </a:defRPr>
            </a:lvl1pPr>
            <a:lvl2pPr marL="914400" lvl="1" indent="-228600" algn="l">
              <a:spcBef>
                <a:spcPts val="500"/>
              </a:spcBef>
              <a:spcAft>
                <a:spcPts val="0"/>
              </a:spcAft>
              <a:buSzPts val="1200"/>
              <a:buNone/>
              <a:defRPr sz="1500" b="1"/>
            </a:lvl2pPr>
            <a:lvl3pPr marL="1371600" lvl="2" indent="-228600" algn="l">
              <a:spcBef>
                <a:spcPts val="500"/>
              </a:spcBef>
              <a:spcAft>
                <a:spcPts val="0"/>
              </a:spcAft>
              <a:buSzPts val="1100"/>
              <a:buNone/>
              <a:defRPr sz="1400" b="1"/>
            </a:lvl3pPr>
            <a:lvl4pPr marL="1828800" lvl="3" indent="-228600" algn="l">
              <a:spcBef>
                <a:spcPts val="500"/>
              </a:spcBef>
              <a:spcAft>
                <a:spcPts val="0"/>
              </a:spcAft>
              <a:buSzPts val="1000"/>
              <a:buNone/>
              <a:defRPr sz="1200" b="1"/>
            </a:lvl4pPr>
            <a:lvl5pPr marL="2286000" lvl="4" indent="-228600" algn="l">
              <a:spcBef>
                <a:spcPts val="500"/>
              </a:spcBef>
              <a:spcAft>
                <a:spcPts val="0"/>
              </a:spcAft>
              <a:buSzPts val="1000"/>
              <a:buNone/>
              <a:defRPr sz="1200" b="1"/>
            </a:lvl5pPr>
            <a:lvl6pPr marL="2743200" lvl="5" indent="-228600" algn="l">
              <a:spcBef>
                <a:spcPts val="500"/>
              </a:spcBef>
              <a:spcAft>
                <a:spcPts val="0"/>
              </a:spcAft>
              <a:buSzPts val="1000"/>
              <a:buNone/>
              <a:defRPr sz="1200" b="1"/>
            </a:lvl6pPr>
            <a:lvl7pPr marL="3200400" lvl="6" indent="-228600" algn="l">
              <a:spcBef>
                <a:spcPts val="500"/>
              </a:spcBef>
              <a:spcAft>
                <a:spcPts val="0"/>
              </a:spcAft>
              <a:buSzPts val="1000"/>
              <a:buNone/>
              <a:defRPr sz="1200" b="1"/>
            </a:lvl7pPr>
            <a:lvl8pPr marL="3657600" lvl="7" indent="-228600" algn="l">
              <a:spcBef>
                <a:spcPts val="500"/>
              </a:spcBef>
              <a:spcAft>
                <a:spcPts val="0"/>
              </a:spcAft>
              <a:buSzPts val="1000"/>
              <a:buNone/>
              <a:defRPr sz="1200" b="1"/>
            </a:lvl8pPr>
            <a:lvl9pPr marL="4114800" lvl="8" indent="-228600" algn="l">
              <a:spcBef>
                <a:spcPts val="500"/>
              </a:spcBef>
              <a:spcAft>
                <a:spcPts val="500"/>
              </a:spcAft>
              <a:buSzPts val="1000"/>
              <a:buNone/>
              <a:defRPr sz="1200" b="1"/>
            </a:lvl9pPr>
          </a:lstStyle>
          <a:p>
            <a:endParaRPr/>
          </a:p>
        </p:txBody>
      </p:sp>
      <p:sp>
        <p:nvSpPr>
          <p:cNvPr id="52" name="Google Shape;52;p6"/>
          <p:cNvSpPr txBox="1">
            <a:spLocks noGrp="1"/>
          </p:cNvSpPr>
          <p:nvPr>
            <p:ph type="body" idx="4"/>
          </p:nvPr>
        </p:nvSpPr>
        <p:spPr>
          <a:xfrm>
            <a:off x="4354909" y="946547"/>
            <a:ext cx="3696900" cy="2272800"/>
          </a:xfrm>
          <a:prstGeom prst="rect">
            <a:avLst/>
          </a:prstGeom>
          <a:noFill/>
          <a:ln>
            <a:noFill/>
          </a:ln>
        </p:spPr>
        <p:txBody>
          <a:bodyPr spcFirstLastPara="1" wrap="square" lIns="68575" tIns="34275" rIns="68575" bIns="34275" anchor="t"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53" name="Google Shape;53;p6"/>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 name="Google Shape;54;p6"/>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 name="Google Shape;55;p6"/>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olo el título" type="titleOnly">
  <p:cSld name="TITLE_ONLY">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7"/>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7"/>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7"/>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En blanco" type="blank">
  <p:cSld name="BLANK">
    <p:spTree>
      <p:nvGrpSpPr>
        <p:cNvPr id="1" name="Shape 61"/>
        <p:cNvGrpSpPr/>
        <p:nvPr/>
      </p:nvGrpSpPr>
      <p:grpSpPr>
        <a:xfrm>
          <a:off x="0" y="0"/>
          <a:ext cx="0" cy="0"/>
          <a:chOff x="0" y="0"/>
          <a:chExt cx="0" cy="0"/>
        </a:xfrm>
      </p:grpSpPr>
      <p:sp>
        <p:nvSpPr>
          <p:cNvPr id="62" name="Google Shape;62;p8"/>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8"/>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8"/>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OBJECT_WITH_CAPTION_TEXT">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5313759" y="514350"/>
            <a:ext cx="2743200" cy="10287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lt1"/>
              </a:buClr>
              <a:buSzPts val="1800"/>
              <a:buFont typeface="Century Gothic"/>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9"/>
          <p:cNvSpPr txBox="1">
            <a:spLocks noGrp="1"/>
          </p:cNvSpPr>
          <p:nvPr>
            <p:ph type="body" idx="1"/>
          </p:nvPr>
        </p:nvSpPr>
        <p:spPr>
          <a:xfrm>
            <a:off x="513159" y="514350"/>
            <a:ext cx="4457700" cy="3981300"/>
          </a:xfrm>
          <a:prstGeom prst="rect">
            <a:avLst/>
          </a:prstGeom>
          <a:noFill/>
          <a:ln>
            <a:noFill/>
          </a:ln>
        </p:spPr>
        <p:txBody>
          <a:bodyPr spcFirstLastPara="1" wrap="square" lIns="68575" tIns="34275" rIns="68575" bIns="34275" anchor="ctr" anchorCtr="0">
            <a:norm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68" name="Google Shape;68;p9"/>
          <p:cNvSpPr txBox="1">
            <a:spLocks noGrp="1"/>
          </p:cNvSpPr>
          <p:nvPr>
            <p:ph type="body" idx="2"/>
          </p:nvPr>
        </p:nvSpPr>
        <p:spPr>
          <a:xfrm>
            <a:off x="5313759" y="1657349"/>
            <a:ext cx="2743200" cy="1568400"/>
          </a:xfrm>
          <a:prstGeom prst="rect">
            <a:avLst/>
          </a:prstGeom>
          <a:noFill/>
          <a:ln>
            <a:noFill/>
          </a:ln>
        </p:spPr>
        <p:txBody>
          <a:bodyPr spcFirstLastPara="1" wrap="square" lIns="68575" tIns="34275" rIns="68575" bIns="34275" anchor="t" anchorCtr="0">
            <a:normAutofit/>
          </a:bodyPr>
          <a:lstStyle>
            <a:lvl1pPr marL="457200" lvl="0" indent="-228600" algn="l">
              <a:spcBef>
                <a:spcPts val="200"/>
              </a:spcBef>
              <a:spcAft>
                <a:spcPts val="0"/>
              </a:spcAft>
              <a:buSzPts val="1000"/>
              <a:buNone/>
              <a:defRPr sz="1200"/>
            </a:lvl1pPr>
            <a:lvl2pPr marL="914400" lvl="1" indent="-228600" algn="l">
              <a:spcBef>
                <a:spcPts val="500"/>
              </a:spcBef>
              <a:spcAft>
                <a:spcPts val="0"/>
              </a:spcAft>
              <a:buSzPts val="700"/>
              <a:buNone/>
              <a:defRPr sz="900"/>
            </a:lvl2pPr>
            <a:lvl3pPr marL="1371600" lvl="2" indent="-228600" algn="l">
              <a:spcBef>
                <a:spcPts val="500"/>
              </a:spcBef>
              <a:spcAft>
                <a:spcPts val="0"/>
              </a:spcAft>
              <a:buSzPts val="6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69" name="Google Shape;69;p9"/>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9"/>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9"/>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PICTURE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3542109" y="1085850"/>
            <a:ext cx="4514700" cy="8574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lt1"/>
              </a:buClr>
              <a:buSzPts val="2100"/>
              <a:buFont typeface="Century Gothic"/>
              <a:buNone/>
              <a:defRPr sz="21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0"/>
          <p:cNvSpPr>
            <a:spLocks noGrp="1"/>
          </p:cNvSpPr>
          <p:nvPr>
            <p:ph type="pic" idx="2"/>
          </p:nvPr>
        </p:nvSpPr>
        <p:spPr>
          <a:xfrm>
            <a:off x="741759" y="685800"/>
            <a:ext cx="246060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68575" tIns="34275" rIns="68575" bIns="34275" anchor="t" anchorCtr="0">
            <a:noAutofit/>
          </a:bodyPr>
          <a:lstStyle>
            <a:lvl1pPr marR="0" lvl="0" algn="ctr" rtl="0">
              <a:spcBef>
                <a:spcPts val="2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1pPr>
            <a:lvl2pPr marR="0" lvl="1"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2pPr>
            <a:lvl3pPr marR="0" lvl="2"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R="0" lvl="3"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4pPr>
            <a:lvl5pPr marR="0" lvl="4"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5pPr>
            <a:lvl6pPr marR="0" lvl="5"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500"/>
              </a:spcBef>
              <a:spcAft>
                <a:spcPts val="50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75" name="Google Shape;75;p10"/>
          <p:cNvSpPr txBox="1">
            <a:spLocks noGrp="1"/>
          </p:cNvSpPr>
          <p:nvPr>
            <p:ph type="body" idx="1"/>
          </p:nvPr>
        </p:nvSpPr>
        <p:spPr>
          <a:xfrm>
            <a:off x="3542109" y="2082800"/>
            <a:ext cx="4515900" cy="15366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SzPts val="1100"/>
              <a:buNone/>
              <a:defRPr sz="1400"/>
            </a:lvl1pPr>
            <a:lvl2pPr marL="914400" lvl="1" indent="-228600" algn="l">
              <a:spcBef>
                <a:spcPts val="500"/>
              </a:spcBef>
              <a:spcAft>
                <a:spcPts val="0"/>
              </a:spcAft>
              <a:buSzPts val="700"/>
              <a:buNone/>
              <a:defRPr sz="900"/>
            </a:lvl2pPr>
            <a:lvl3pPr marL="1371600" lvl="2" indent="-228600" algn="l">
              <a:spcBef>
                <a:spcPts val="500"/>
              </a:spcBef>
              <a:spcAft>
                <a:spcPts val="0"/>
              </a:spcAft>
              <a:buSzPts val="6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76" name="Google Shape;76;p10"/>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0"/>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0"/>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88000"/>
            <a:lum/>
          </a:blip>
          <a:srcRect/>
          <a:stretch>
            <a:fillRect t="-8000" b="-8000"/>
          </a:stretch>
        </a:blipFill>
        <a:effectLst/>
      </p:bgPr>
    </p:bg>
    <p:spTree>
      <p:nvGrpSpPr>
        <p:cNvPr id="1" name="Shape 5"/>
        <p:cNvGrpSpPr/>
        <p:nvPr/>
      </p:nvGrpSpPr>
      <p:grpSpPr>
        <a:xfrm>
          <a:off x="0" y="0"/>
          <a:ext cx="0" cy="0"/>
          <a:chOff x="0" y="0"/>
          <a:chExt cx="0" cy="0"/>
        </a:xfrm>
      </p:grpSpPr>
      <p:grpSp>
        <p:nvGrpSpPr>
          <p:cNvPr id="6" name="Google Shape;6;p1"/>
          <p:cNvGrpSpPr/>
          <p:nvPr/>
        </p:nvGrpSpPr>
        <p:grpSpPr>
          <a:xfrm>
            <a:off x="6905119" y="2222500"/>
            <a:ext cx="2236501" cy="2406758"/>
            <a:chOff x="9206826" y="2963333"/>
            <a:chExt cx="2982002" cy="3209011"/>
          </a:xfrm>
        </p:grpSpPr>
        <p:cxnSp>
          <p:nvCxnSpPr>
            <p:cNvPr id="7" name="Google Shape;7;p1"/>
            <p:cNvCxnSpPr/>
            <p:nvPr/>
          </p:nvCxnSpPr>
          <p:spPr>
            <a:xfrm flipH="1">
              <a:off x="11275926" y="2963333"/>
              <a:ext cx="912900" cy="912900"/>
            </a:xfrm>
            <a:prstGeom prst="straightConnector1">
              <a:avLst/>
            </a:prstGeom>
            <a:noFill/>
            <a:ln w="9525" cap="flat" cmpd="sng">
              <a:solidFill>
                <a:schemeClr val="lt1"/>
              </a:solidFill>
              <a:prstDash val="solid"/>
              <a:round/>
              <a:headEnd type="none" w="sm" len="sm"/>
              <a:tailEnd type="none" w="sm" len="sm"/>
            </a:ln>
          </p:spPr>
        </p:cxnSp>
        <p:cxnSp>
          <p:nvCxnSpPr>
            <p:cNvPr id="8" name="Google Shape;8;p1"/>
            <p:cNvCxnSpPr/>
            <p:nvPr/>
          </p:nvCxnSpPr>
          <p:spPr>
            <a:xfrm flipH="1">
              <a:off x="9206826" y="3190344"/>
              <a:ext cx="2982000" cy="2982000"/>
            </a:xfrm>
            <a:prstGeom prst="straightConnector1">
              <a:avLst/>
            </a:prstGeom>
            <a:noFill/>
            <a:ln w="9525" cap="flat" cmpd="sng">
              <a:solidFill>
                <a:schemeClr val="lt1"/>
              </a:solidFill>
              <a:prstDash val="solid"/>
              <a:round/>
              <a:headEnd type="none" w="sm" len="sm"/>
              <a:tailEnd type="none" w="sm" len="sm"/>
            </a:ln>
          </p:spPr>
        </p:cxnSp>
        <p:cxnSp>
          <p:nvCxnSpPr>
            <p:cNvPr id="9" name="Google Shape;9;p1"/>
            <p:cNvCxnSpPr/>
            <p:nvPr/>
          </p:nvCxnSpPr>
          <p:spPr>
            <a:xfrm flipH="1">
              <a:off x="10292226" y="3285067"/>
              <a:ext cx="1896600" cy="1896600"/>
            </a:xfrm>
            <a:prstGeom prst="straightConnector1">
              <a:avLst/>
            </a:prstGeom>
            <a:noFill/>
            <a:ln w="9525" cap="flat" cmpd="sng">
              <a:solidFill>
                <a:schemeClr val="lt1"/>
              </a:solidFill>
              <a:prstDash val="solid"/>
              <a:round/>
              <a:headEnd type="none" w="sm" len="sm"/>
              <a:tailEnd type="none" w="sm" len="sm"/>
            </a:ln>
          </p:spPr>
        </p:cxnSp>
        <p:cxnSp>
          <p:nvCxnSpPr>
            <p:cNvPr id="10" name="Google Shape;10;p1"/>
            <p:cNvCxnSpPr/>
            <p:nvPr/>
          </p:nvCxnSpPr>
          <p:spPr>
            <a:xfrm flipH="1">
              <a:off x="10443125" y="3131080"/>
              <a:ext cx="1745700" cy="1745700"/>
            </a:xfrm>
            <a:prstGeom prst="straightConnector1">
              <a:avLst/>
            </a:prstGeom>
            <a:noFill/>
            <a:ln w="28575" cap="flat" cmpd="sng">
              <a:solidFill>
                <a:schemeClr val="lt1"/>
              </a:solidFill>
              <a:prstDash val="solid"/>
              <a:round/>
              <a:headEnd type="none" w="sm" len="sm"/>
              <a:tailEnd type="none" w="sm" len="sm"/>
            </a:ln>
          </p:spPr>
        </p:cxnSp>
        <p:cxnSp>
          <p:nvCxnSpPr>
            <p:cNvPr id="11" name="Google Shape;11;p1"/>
            <p:cNvCxnSpPr/>
            <p:nvPr/>
          </p:nvCxnSpPr>
          <p:spPr>
            <a:xfrm flipH="1">
              <a:off x="10918927" y="3683001"/>
              <a:ext cx="1269900" cy="1269900"/>
            </a:xfrm>
            <a:prstGeom prst="straightConnector1">
              <a:avLst/>
            </a:prstGeom>
            <a:noFill/>
            <a:ln w="28575" cap="flat" cmpd="sng">
              <a:solidFill>
                <a:schemeClr val="lt1"/>
              </a:solidFill>
              <a:prstDash val="solid"/>
              <a:round/>
              <a:headEnd type="none" w="sm" len="sm"/>
              <a:tailEnd type="none" w="sm" len="sm"/>
            </a:ln>
          </p:spPr>
        </p:cxnSp>
      </p:grpSp>
      <p:sp>
        <p:nvSpPr>
          <p:cNvPr id="12" name="Google Shape;12;p1"/>
          <p:cNvSpPr txBox="1">
            <a:spLocks noGrp="1"/>
          </p:cNvSpPr>
          <p:nvPr>
            <p:ph type="title"/>
          </p:nvPr>
        </p:nvSpPr>
        <p:spPr>
          <a:xfrm>
            <a:off x="513159" y="3365499"/>
            <a:ext cx="6400800" cy="1130400"/>
          </a:xfrm>
          <a:prstGeom prst="rect">
            <a:avLst/>
          </a:prstGeom>
          <a:noFill/>
          <a:ln>
            <a:noFill/>
          </a:ln>
        </p:spPr>
        <p:txBody>
          <a:bodyPr spcFirstLastPara="1" wrap="square" lIns="68575" tIns="34275" rIns="68575" bIns="34275" anchor="ctr" anchorCtr="0">
            <a:normAutofit/>
          </a:bodyPr>
          <a:lstStyle>
            <a:lvl1pPr marR="0" lvl="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13" name="Google Shape;13;p1"/>
          <p:cNvSpPr txBox="1">
            <a:spLocks noGrp="1"/>
          </p:cNvSpPr>
          <p:nvPr>
            <p:ph type="body" idx="1"/>
          </p:nvPr>
        </p:nvSpPr>
        <p:spPr>
          <a:xfrm>
            <a:off x="513159" y="514350"/>
            <a:ext cx="6400800" cy="2711400"/>
          </a:xfrm>
          <a:prstGeom prst="rect">
            <a:avLst/>
          </a:prstGeom>
          <a:noFill/>
          <a:ln>
            <a:noFill/>
          </a:ln>
        </p:spPr>
        <p:txBody>
          <a:bodyPr spcFirstLastPara="1" wrap="square" lIns="68575" tIns="34275" rIns="68575" bIns="34275" anchor="ctr" anchorCtr="0">
            <a:normAutofit/>
          </a:bodyPr>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dt" idx="10"/>
          </p:nvPr>
        </p:nvSpPr>
        <p:spPr>
          <a:xfrm>
            <a:off x="7428309" y="4629150"/>
            <a:ext cx="1200000" cy="273900"/>
          </a:xfrm>
          <a:prstGeom prst="rect">
            <a:avLst/>
          </a:prstGeom>
          <a:noFill/>
          <a:ln>
            <a:noFill/>
          </a:ln>
        </p:spPr>
        <p:txBody>
          <a:bodyPr spcFirstLastPara="1" wrap="square" lIns="68575" tIns="34275" rIns="68575" bIns="34275" anchor="t" anchorCtr="0">
            <a:noAutofit/>
          </a:bodyPr>
          <a:lstStyle>
            <a:lvl1pPr marR="0" lvl="0" algn="r" rtl="0">
              <a:spcBef>
                <a:spcPts val="0"/>
              </a:spcBef>
              <a:spcAft>
                <a:spcPts val="0"/>
              </a:spcAft>
              <a:buSzPts val="1100"/>
              <a:buNone/>
              <a:defRPr sz="8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
          <p:cNvSpPr txBox="1">
            <a:spLocks noGrp="1"/>
          </p:cNvSpPr>
          <p:nvPr>
            <p:ph type="ftr" idx="11"/>
          </p:nvPr>
        </p:nvSpPr>
        <p:spPr>
          <a:xfrm>
            <a:off x="513159" y="4629150"/>
            <a:ext cx="56580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8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1"/>
          <p:cNvSpPr txBox="1">
            <a:spLocks noGrp="1"/>
          </p:cNvSpPr>
          <p:nvPr>
            <p:ph type="sldNum" idx="12"/>
          </p:nvPr>
        </p:nvSpPr>
        <p:spPr>
          <a:xfrm>
            <a:off x="7772400" y="4183856"/>
            <a:ext cx="856800" cy="5025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24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24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24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24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24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24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24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24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24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7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dw.com/es/asesinatos-de-l%C3%ADderes-sociales-colombia-mata-a-quienes-practican-la-democracia-en-las-regiones/a-56218920"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centroculturalmoravia.org/acerca-del-cdcm/" TargetMode="External"/><Relationship Id="rId2" Type="http://schemas.openxmlformats.org/officeDocument/2006/relationships/hyperlink" Target="https://lanotapositiva.com/colombia-me-encanta/medellin-convirtieron-basurero-jardines_60890" TargetMode="External"/><Relationship Id="rId1" Type="http://schemas.openxmlformats.org/officeDocument/2006/relationships/slideLayout" Target="../slideLayouts/slideLayout7.xml"/><Relationship Id="rId6" Type="http://schemas.openxmlformats.org/officeDocument/2006/relationships/hyperlink" Target="https://caracol.com.co/emisora/2021/11/03/medellin/1635959661_714778.html" TargetMode="External"/><Relationship Id="rId5" Type="http://schemas.openxmlformats.org/officeDocument/2006/relationships/hyperlink" Target="https://www.elcolombiano.com/antioquia/el-morro-de-moravia-se-termina-de-poblar-sin-control-alguno-EF16750307" TargetMode="External"/><Relationship Id="rId4" Type="http://schemas.openxmlformats.org/officeDocument/2006/relationships/hyperlink" Target="https://www.medellin.travel/moravia/"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procesossociales.melah.org/moravia-city-rappers-una-historia-barrial-y-multicultural/"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ctrTitle"/>
          </p:nvPr>
        </p:nvSpPr>
        <p:spPr>
          <a:xfrm>
            <a:off x="287078" y="682149"/>
            <a:ext cx="8415973" cy="990675"/>
          </a:xfrm>
          <a:prstGeom prst="rect">
            <a:avLst/>
          </a:prstGeom>
        </p:spPr>
        <p:txBody>
          <a:bodyPr spcFirstLastPara="1" wrap="square" lIns="68575" tIns="34275" rIns="68575" bIns="34275" anchor="b" anchorCtr="0">
            <a:normAutofit fontScale="90000"/>
          </a:bodyPr>
          <a:lstStyle/>
          <a:p>
            <a:pPr marL="0" lvl="0" indent="0" algn="ctr" rtl="0">
              <a:spcBef>
                <a:spcPts val="0"/>
              </a:spcBef>
              <a:spcAft>
                <a:spcPts val="0"/>
              </a:spcAft>
              <a:buNone/>
            </a:pPr>
            <a:r>
              <a:rPr lang="es-CO" sz="1800" b="1" dirty="0" smtClean="0">
                <a:solidFill>
                  <a:srgbClr val="000000"/>
                </a:solidFill>
                <a:latin typeface="Impact Label Reversed" pitchFamily="2" charset="0"/>
                <a:ea typeface="Impact Label Reversed" pitchFamily="2" charset="0"/>
                <a:cs typeface="Arial"/>
                <a:sym typeface="Arial"/>
              </a:rPr>
              <a:t>“Voces por la memoria” – </a:t>
            </a:r>
            <a:br>
              <a:rPr lang="es-CO" sz="1800" b="1" dirty="0" smtClean="0">
                <a:solidFill>
                  <a:srgbClr val="000000"/>
                </a:solidFill>
                <a:latin typeface="Impact Label Reversed" pitchFamily="2" charset="0"/>
                <a:ea typeface="Impact Label Reversed" pitchFamily="2" charset="0"/>
                <a:cs typeface="Arial"/>
                <a:sym typeface="Arial"/>
              </a:rPr>
            </a:br>
            <a:r>
              <a:rPr lang="es-CO" sz="2400" b="1" dirty="0" smtClean="0">
                <a:solidFill>
                  <a:srgbClr val="000000"/>
                </a:solidFill>
                <a:latin typeface="Impact Label Reversed" pitchFamily="2" charset="0"/>
                <a:ea typeface="Impact Label Reversed" pitchFamily="2" charset="0"/>
                <a:cs typeface="Arial"/>
                <a:sym typeface="Arial"/>
              </a:rPr>
              <a:t>“Un </a:t>
            </a:r>
            <a:r>
              <a:rPr lang="es-CO" sz="2400" b="1" dirty="0">
                <a:solidFill>
                  <a:srgbClr val="000000"/>
                </a:solidFill>
                <a:latin typeface="Impact Label Reversed" pitchFamily="2" charset="0"/>
                <a:ea typeface="Impact Label Reversed" pitchFamily="2" charset="0"/>
                <a:cs typeface="Arial"/>
                <a:sym typeface="Arial"/>
              </a:rPr>
              <a:t>Experimento hacia </a:t>
            </a:r>
            <a:br>
              <a:rPr lang="es-CO" sz="2400" b="1" dirty="0">
                <a:solidFill>
                  <a:srgbClr val="000000"/>
                </a:solidFill>
                <a:latin typeface="Impact Label Reversed" pitchFamily="2" charset="0"/>
                <a:ea typeface="Impact Label Reversed" pitchFamily="2" charset="0"/>
                <a:cs typeface="Arial"/>
                <a:sym typeface="Arial"/>
              </a:rPr>
            </a:br>
            <a:r>
              <a:rPr lang="es-CO" sz="2400" b="1" dirty="0">
                <a:solidFill>
                  <a:srgbClr val="C00000"/>
                </a:solidFill>
                <a:latin typeface="Impact Label Reversed" pitchFamily="2" charset="0"/>
                <a:ea typeface="Impact Label Reversed" pitchFamily="2" charset="0"/>
                <a:cs typeface="Arial"/>
                <a:sym typeface="Arial"/>
              </a:rPr>
              <a:t>el</a:t>
            </a:r>
            <a:r>
              <a:rPr lang="es-CO" sz="2400" b="1" dirty="0">
                <a:solidFill>
                  <a:srgbClr val="000000"/>
                </a:solidFill>
                <a:latin typeface="Impact Label Reversed" pitchFamily="2" charset="0"/>
                <a:ea typeface="Impact Label Reversed" pitchFamily="2" charset="0"/>
                <a:cs typeface="Arial"/>
                <a:sym typeface="Arial"/>
              </a:rPr>
              <a:t> </a:t>
            </a:r>
            <a:r>
              <a:rPr lang="es-CO" sz="2400" b="1" dirty="0" smtClean="0">
                <a:solidFill>
                  <a:srgbClr val="C00000"/>
                </a:solidFill>
                <a:latin typeface="Impact Label Reversed" pitchFamily="2" charset="0"/>
                <a:ea typeface="Impact Label Reversed" pitchFamily="2" charset="0"/>
                <a:cs typeface="Arial"/>
                <a:sym typeface="Arial"/>
              </a:rPr>
              <a:t>encuentro”.</a:t>
            </a:r>
            <a:endParaRPr sz="2400" dirty="0">
              <a:latin typeface="Impact Label Reversed" pitchFamily="2" charset="0"/>
              <a:ea typeface="Impact Label Reversed" pitchFamily="2" charset="0"/>
            </a:endParaRPr>
          </a:p>
        </p:txBody>
      </p:sp>
      <p:sp>
        <p:nvSpPr>
          <p:cNvPr id="164" name="Google Shape;164;p24"/>
          <p:cNvSpPr txBox="1">
            <a:spLocks noGrp="1"/>
          </p:cNvSpPr>
          <p:nvPr>
            <p:ph type="subTitle" idx="1"/>
          </p:nvPr>
        </p:nvSpPr>
        <p:spPr>
          <a:xfrm>
            <a:off x="1004775" y="2119777"/>
            <a:ext cx="6980578" cy="1350900"/>
          </a:xfrm>
          <a:prstGeom prst="rect">
            <a:avLst/>
          </a:prstGeom>
        </p:spPr>
        <p:txBody>
          <a:bodyPr spcFirstLastPara="1" wrap="square" lIns="68575" tIns="34275" rIns="68575" bIns="34275" anchor="t" anchorCtr="0">
            <a:normAutofit fontScale="25000" lnSpcReduction="20000"/>
          </a:bodyPr>
          <a:lstStyle/>
          <a:p>
            <a:pPr marL="0" lvl="0" indent="0" algn="ctr" rtl="0">
              <a:spcBef>
                <a:spcPts val="1200"/>
              </a:spcBef>
              <a:spcAft>
                <a:spcPts val="0"/>
              </a:spcAft>
              <a:buNone/>
            </a:pPr>
            <a:r>
              <a:rPr lang="es-ES" sz="8800" dirty="0">
                <a:solidFill>
                  <a:schemeClr val="tx1"/>
                </a:solidFill>
                <a:latin typeface="Antipasto Pro " panose="02000506020000020004" pitchFamily="2" charset="0"/>
                <a:ea typeface="Impact Label Reversed" pitchFamily="2" charset="0"/>
              </a:rPr>
              <a:t>Propuesta de </a:t>
            </a:r>
            <a:r>
              <a:rPr lang="es-ES" sz="8800" dirty="0" err="1">
                <a:solidFill>
                  <a:schemeClr val="tx1"/>
                </a:solidFill>
                <a:latin typeface="Antipasto Pro " panose="02000506020000020004" pitchFamily="2" charset="0"/>
                <a:ea typeface="Impact Label Reversed" pitchFamily="2" charset="0"/>
              </a:rPr>
              <a:t>co-creación</a:t>
            </a:r>
            <a:r>
              <a:rPr lang="es-ES" sz="8800" dirty="0">
                <a:solidFill>
                  <a:schemeClr val="tx1"/>
                </a:solidFill>
                <a:latin typeface="Antipasto Pro " panose="02000506020000020004" pitchFamily="2" charset="0"/>
                <a:ea typeface="Impact Label Reversed" pitchFamily="2" charset="0"/>
              </a:rPr>
              <a:t> entre</a:t>
            </a:r>
          </a:p>
          <a:p>
            <a:pPr marL="0" lvl="0" indent="0" algn="ctr">
              <a:spcBef>
                <a:spcPts val="1200"/>
              </a:spcBef>
            </a:pPr>
            <a:r>
              <a:rPr lang="es-ES" sz="8800" dirty="0">
                <a:solidFill>
                  <a:schemeClr val="tx1"/>
                </a:solidFill>
                <a:latin typeface="Antipasto Pro " panose="02000506020000020004" pitchFamily="2" charset="0"/>
                <a:ea typeface="Impact Label Reversed" pitchFamily="2" charset="0"/>
              </a:rPr>
              <a:t>José  Gabriel Macías Toro, Nicolás Chacón Calvo, </a:t>
            </a:r>
          </a:p>
          <a:p>
            <a:pPr marL="0" lvl="0" indent="0" algn="ctr" rtl="0">
              <a:spcBef>
                <a:spcPts val="1200"/>
              </a:spcBef>
              <a:spcAft>
                <a:spcPts val="0"/>
              </a:spcAft>
              <a:buNone/>
            </a:pPr>
            <a:r>
              <a:rPr lang="es-ES" sz="8800" dirty="0">
                <a:solidFill>
                  <a:schemeClr val="tx1"/>
                </a:solidFill>
                <a:latin typeface="Antipasto Pro " panose="02000506020000020004" pitchFamily="2" charset="0"/>
                <a:ea typeface="Impact Label Reversed" pitchFamily="2" charset="0"/>
              </a:rPr>
              <a:t>y Moravia City </a:t>
            </a:r>
            <a:r>
              <a:rPr lang="es-ES" sz="8800" dirty="0" err="1" smtClean="0">
                <a:solidFill>
                  <a:schemeClr val="tx1"/>
                </a:solidFill>
                <a:latin typeface="Antipasto Pro " panose="02000506020000020004" pitchFamily="2" charset="0"/>
                <a:ea typeface="Impact Label Reversed" pitchFamily="2" charset="0"/>
              </a:rPr>
              <a:t>Rappers</a:t>
            </a:r>
            <a:r>
              <a:rPr lang="es-ES" sz="8800" dirty="0" smtClean="0">
                <a:solidFill>
                  <a:schemeClr val="tx1"/>
                </a:solidFill>
                <a:latin typeface="Antipasto Pro " panose="02000506020000020004" pitchFamily="2" charset="0"/>
                <a:ea typeface="Impact Label Reversed" pitchFamily="2" charset="0"/>
              </a:rPr>
              <a:t> </a:t>
            </a:r>
            <a:r>
              <a:rPr lang="es-ES" sz="8800" dirty="0">
                <a:solidFill>
                  <a:schemeClr val="tx1"/>
                </a:solidFill>
                <a:latin typeface="Antipasto Pro " panose="02000506020000020004" pitchFamily="2" charset="0"/>
                <a:ea typeface="Impact Label Reversed" pitchFamily="2" charset="0"/>
              </a:rPr>
              <a:t>.</a:t>
            </a:r>
          </a:p>
          <a:p>
            <a:pPr marL="0" lvl="0" indent="0" rtl="0">
              <a:lnSpc>
                <a:spcPct val="120000"/>
              </a:lnSpc>
              <a:spcBef>
                <a:spcPts val="1200"/>
              </a:spcBef>
              <a:spcAft>
                <a:spcPts val="0"/>
              </a:spcAft>
              <a:buNone/>
            </a:pPr>
            <a:endParaRPr lang="es-ES" sz="8800" dirty="0">
              <a:solidFill>
                <a:schemeClr val="tx1"/>
              </a:solidFill>
              <a:latin typeface="Antipasto Pro " panose="02000506020000020004" pitchFamily="2" charset="0"/>
              <a:ea typeface="Impact Label Reversed" pitchFamily="2" charset="0"/>
            </a:endParaRPr>
          </a:p>
          <a:p>
            <a:pPr marL="0" lvl="0" indent="0" algn="l" rtl="0">
              <a:spcBef>
                <a:spcPts val="1200"/>
              </a:spcBef>
              <a:spcAft>
                <a:spcPts val="500"/>
              </a:spcAft>
              <a:buNone/>
            </a:pPr>
            <a:endParaRPr sz="1900" dirty="0"/>
          </a:p>
        </p:txBody>
      </p:sp>
      <p:sp>
        <p:nvSpPr>
          <p:cNvPr id="2" name="Rectángulo 1">
            <a:extLst>
              <a:ext uri="{FF2B5EF4-FFF2-40B4-BE49-F238E27FC236}">
                <a16:creationId xmlns:a16="http://schemas.microsoft.com/office/drawing/2014/main" xmlns="" id="{BBEDF5D7-D668-452D-B8B9-B48B27E14BDE}"/>
              </a:ext>
            </a:extLst>
          </p:cNvPr>
          <p:cNvSpPr/>
          <p:nvPr/>
        </p:nvSpPr>
        <p:spPr>
          <a:xfrm>
            <a:off x="1484495" y="4061241"/>
            <a:ext cx="6175010" cy="800219"/>
          </a:xfrm>
          <a:prstGeom prst="rect">
            <a:avLst/>
          </a:prstGeom>
        </p:spPr>
        <p:txBody>
          <a:bodyPr wrap="square">
            <a:spAutoFit/>
          </a:bodyPr>
          <a:lstStyle/>
          <a:p>
            <a:pPr marL="0" lvl="0" indent="0" algn="ctr">
              <a:spcBef>
                <a:spcPts val="1200"/>
              </a:spcBef>
            </a:pPr>
            <a:r>
              <a:rPr lang="es-ES" sz="1800" dirty="0">
                <a:solidFill>
                  <a:schemeClr val="tx1"/>
                </a:solidFill>
                <a:latin typeface="Antipasto Pro " panose="02000506020000020004" pitchFamily="2" charset="0"/>
                <a:ea typeface="Impact Label Reversed" pitchFamily="2" charset="0"/>
              </a:rPr>
              <a:t>Profesionalización Licenciatura en Artes Plásticas</a:t>
            </a:r>
          </a:p>
          <a:p>
            <a:pPr marL="0" lvl="0" indent="0" algn="ctr">
              <a:spcBef>
                <a:spcPts val="1200"/>
              </a:spcBef>
            </a:pPr>
            <a:r>
              <a:rPr lang="es-ES" sz="1800" dirty="0">
                <a:solidFill>
                  <a:schemeClr val="tx1"/>
                </a:solidFill>
                <a:latin typeface="Antipasto Pro " panose="02000506020000020004" pitchFamily="2" charset="0"/>
                <a:ea typeface="Impact Label Reversed" pitchFamily="2" charset="0"/>
              </a:rPr>
              <a:t>Universidad de Antioquia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2465583" y="225814"/>
            <a:ext cx="3866895" cy="5715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s" dirty="0">
                <a:solidFill>
                  <a:schemeClr val="tx1"/>
                </a:solidFill>
                <a:latin typeface="Labor Union Small" panose="00000500000000000000" pitchFamily="50" charset="0"/>
              </a:rPr>
              <a:t>Problema Central</a:t>
            </a:r>
            <a:endParaRPr dirty="0">
              <a:solidFill>
                <a:schemeClr val="tx1"/>
              </a:solidFill>
              <a:latin typeface="Labor Union Small" panose="00000500000000000000" pitchFamily="50" charset="0"/>
            </a:endParaRPr>
          </a:p>
        </p:txBody>
      </p:sp>
      <p:sp>
        <p:nvSpPr>
          <p:cNvPr id="176" name="Google Shape;176;p26"/>
          <p:cNvSpPr txBox="1">
            <a:spLocks noGrp="1"/>
          </p:cNvSpPr>
          <p:nvPr>
            <p:ph type="body" idx="1"/>
          </p:nvPr>
        </p:nvSpPr>
        <p:spPr>
          <a:xfrm>
            <a:off x="393900" y="850349"/>
            <a:ext cx="8356200" cy="3581497"/>
          </a:xfrm>
          <a:prstGeom prst="rect">
            <a:avLst/>
          </a:prstGeom>
        </p:spPr>
        <p:txBody>
          <a:bodyPr spcFirstLastPara="1" wrap="square" lIns="68575" tIns="34275" rIns="68575" bIns="34275" anchor="ctr" anchorCtr="0">
            <a:normAutofit/>
          </a:bodyPr>
          <a:lstStyle/>
          <a:p>
            <a:pPr marL="0" lvl="0" indent="0" algn="just" rtl="0">
              <a:spcBef>
                <a:spcPts val="1200"/>
              </a:spcBef>
              <a:spcAft>
                <a:spcPts val="0"/>
              </a:spcAft>
              <a:buNone/>
            </a:pPr>
            <a:r>
              <a:rPr lang="es-CO" sz="2200" dirty="0">
                <a:solidFill>
                  <a:srgbClr val="000000"/>
                </a:solidFill>
                <a:latin typeface="Antipasto Pro " panose="02000506020000020004" pitchFamily="2" charset="0"/>
                <a:ea typeface="Arial"/>
                <a:cs typeface="Arial"/>
                <a:sym typeface="Arial"/>
              </a:rPr>
              <a:t>Abordado desde las prácticas artísticas y pedagógicas, el problema de investigación puede ser delimitado dentro de las siguientes </a:t>
            </a:r>
            <a:r>
              <a:rPr lang="es-CO" sz="2200" dirty="0">
                <a:solidFill>
                  <a:srgbClr val="C00000"/>
                </a:solidFill>
                <a:latin typeface="Antipasto Pro " panose="02000506020000020004" pitchFamily="2" charset="0"/>
                <a:ea typeface="Arial"/>
                <a:cs typeface="Arial"/>
                <a:sym typeface="Arial"/>
              </a:rPr>
              <a:t>preguntas</a:t>
            </a:r>
            <a:r>
              <a:rPr lang="es-CO" sz="2200" dirty="0">
                <a:solidFill>
                  <a:srgbClr val="000000"/>
                </a:solidFill>
                <a:latin typeface="Antipasto Pro " panose="02000506020000020004" pitchFamily="2" charset="0"/>
                <a:ea typeface="Arial"/>
                <a:cs typeface="Arial"/>
                <a:sym typeface="Arial"/>
              </a:rPr>
              <a:t>:</a:t>
            </a:r>
          </a:p>
          <a:p>
            <a:pPr marL="0" lvl="0" indent="0" algn="just" rtl="0">
              <a:spcBef>
                <a:spcPts val="1200"/>
              </a:spcBef>
              <a:spcAft>
                <a:spcPts val="0"/>
              </a:spcAft>
              <a:buNone/>
            </a:pPr>
            <a:r>
              <a:rPr lang="es-CO" sz="2200" dirty="0">
                <a:solidFill>
                  <a:srgbClr val="000000"/>
                </a:solidFill>
                <a:latin typeface="Antipasto Pro " panose="02000506020000020004" pitchFamily="2" charset="0"/>
                <a:ea typeface="Arial"/>
                <a:cs typeface="Arial"/>
                <a:sym typeface="Arial"/>
              </a:rPr>
              <a:t>	¿Mediante la ejecución de prácticas artistas es posible comprobar que la diversidad de puntos de vista y aptitudes individuales  son necesarias para construir comunidades incluyentes? </a:t>
            </a:r>
            <a:endParaRPr sz="2200" dirty="0">
              <a:solidFill>
                <a:srgbClr val="000000"/>
              </a:solidFill>
              <a:latin typeface="Antipasto Pro " panose="02000506020000020004" pitchFamily="2" charset="0"/>
              <a:ea typeface="Arial"/>
              <a:cs typeface="Arial"/>
              <a:sym typeface="Arial"/>
            </a:endParaRPr>
          </a:p>
          <a:p>
            <a:pPr marL="0" lvl="0" indent="0" algn="just">
              <a:spcBef>
                <a:spcPts val="1200"/>
              </a:spcBef>
              <a:buNone/>
            </a:pPr>
            <a:r>
              <a:rPr lang="es" sz="2200" dirty="0">
                <a:solidFill>
                  <a:srgbClr val="000000"/>
                </a:solidFill>
                <a:latin typeface="Antipasto Pro " panose="02000506020000020004" pitchFamily="2" charset="0"/>
                <a:ea typeface="Arial"/>
                <a:cs typeface="Arial"/>
                <a:sym typeface="Arial"/>
              </a:rPr>
              <a:t>	¿</a:t>
            </a:r>
            <a:r>
              <a:rPr lang="es-CO" sz="2200" dirty="0">
                <a:solidFill>
                  <a:srgbClr val="000000"/>
                </a:solidFill>
                <a:latin typeface="Antipasto Pro " panose="02000506020000020004" pitchFamily="2" charset="0"/>
                <a:ea typeface="Arial"/>
                <a:cs typeface="Arial"/>
                <a:sym typeface="Arial"/>
              </a:rPr>
              <a:t>Es posible desde las diferencias individuales encontrar caminos hacia una construcción comunitaria? </a:t>
            </a:r>
            <a:r>
              <a:rPr lang="es" sz="2200" i="1" dirty="0">
                <a:solidFill>
                  <a:srgbClr val="000000"/>
                </a:solidFill>
                <a:latin typeface="Arial"/>
                <a:ea typeface="Arial"/>
                <a:cs typeface="Arial"/>
                <a:sym typeface="Arial"/>
              </a:rPr>
              <a:t>	</a:t>
            </a:r>
          </a:p>
          <a:p>
            <a:pPr marL="0" lvl="0" indent="0" algn="l" rtl="0">
              <a:spcBef>
                <a:spcPts val="1200"/>
              </a:spcBef>
              <a:spcAft>
                <a:spcPts val="0"/>
              </a:spcAft>
              <a:buNone/>
            </a:pPr>
            <a:endParaRPr sz="2200" i="1" dirty="0">
              <a:solidFill>
                <a:srgbClr val="000000"/>
              </a:solidFill>
              <a:latin typeface="Arial"/>
              <a:ea typeface="Arial"/>
              <a:cs typeface="Arial"/>
              <a:sym typeface="Arial"/>
            </a:endParaRPr>
          </a:p>
          <a:p>
            <a:pPr marL="0" lvl="0" indent="0" algn="l" rtl="0">
              <a:spcBef>
                <a:spcPts val="500"/>
              </a:spcBef>
              <a:spcAft>
                <a:spcPts val="500"/>
              </a:spcAft>
              <a:buNone/>
            </a:pPr>
            <a:endParaRPr dirty="0"/>
          </a:p>
        </p:txBody>
      </p:sp>
      <p:sp>
        <p:nvSpPr>
          <p:cNvPr id="3" name="Rectángulo 2">
            <a:extLst>
              <a:ext uri="{FF2B5EF4-FFF2-40B4-BE49-F238E27FC236}">
                <a16:creationId xmlns:a16="http://schemas.microsoft.com/office/drawing/2014/main" xmlns="" id="{9AB3FE8E-0BBB-44C0-AC98-F737299D0DC7}"/>
              </a:ext>
            </a:extLst>
          </p:cNvPr>
          <p:cNvSpPr/>
          <p:nvPr/>
        </p:nvSpPr>
        <p:spPr>
          <a:xfrm>
            <a:off x="477295" y="3779366"/>
            <a:ext cx="7843473" cy="1015663"/>
          </a:xfrm>
          <a:prstGeom prst="rect">
            <a:avLst/>
          </a:prstGeom>
        </p:spPr>
        <p:txBody>
          <a:bodyPr wrap="square">
            <a:spAutoFit/>
          </a:bodyPr>
          <a:lstStyle/>
          <a:p>
            <a:r>
              <a:rPr lang="es-CO" sz="2000" i="1" dirty="0">
                <a:solidFill>
                  <a:srgbClr val="C00000"/>
                </a:solidFill>
                <a:latin typeface="Antipasto Pro " panose="02000506020000020004" pitchFamily="2" charset="0"/>
              </a:rPr>
              <a:t>“</a:t>
            </a:r>
            <a:r>
              <a:rPr lang="es-CO" sz="2000" i="1" dirty="0">
                <a:latin typeface="Antipasto Pro " panose="02000506020000020004" pitchFamily="2" charset="0"/>
              </a:rPr>
              <a:t>Cada ser humano tiene una combinación única de inteligencia. Éste es el desafío educativo fundamental.</a:t>
            </a:r>
            <a:r>
              <a:rPr lang="es-CO" sz="2000" i="1" dirty="0">
                <a:solidFill>
                  <a:srgbClr val="C00000"/>
                </a:solidFill>
                <a:latin typeface="Antipasto Pro " panose="02000506020000020004" pitchFamily="2" charset="0"/>
              </a:rPr>
              <a:t>”</a:t>
            </a:r>
          </a:p>
          <a:p>
            <a:r>
              <a:rPr lang="es-CO" sz="2000" dirty="0">
                <a:latin typeface="Antipasto Pro " panose="02000506020000020004" pitchFamily="2" charset="0"/>
              </a:rPr>
              <a:t>Howard Gardner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E65D075C-E0DB-446B-87D2-CE5BF7B23985}"/>
              </a:ext>
            </a:extLst>
          </p:cNvPr>
          <p:cNvSpPr/>
          <p:nvPr/>
        </p:nvSpPr>
        <p:spPr>
          <a:xfrm>
            <a:off x="496447" y="1583948"/>
            <a:ext cx="7617706" cy="1446550"/>
          </a:xfrm>
          <a:prstGeom prst="rect">
            <a:avLst/>
          </a:prstGeom>
        </p:spPr>
        <p:txBody>
          <a:bodyPr wrap="square">
            <a:spAutoFit/>
          </a:bodyPr>
          <a:lstStyle/>
          <a:p>
            <a:pPr algn="just"/>
            <a:r>
              <a:rPr lang="es-CO" sz="2200" dirty="0">
                <a:latin typeface="Antipasto Pro " panose="02000506020000020004" pitchFamily="2" charset="0"/>
                <a:ea typeface="Times New Roman" panose="02020603050405020304" pitchFamily="18" charset="0"/>
              </a:rPr>
              <a:t> 	Todos los seres humanos somos inteligentes de alguna manera, desde la </a:t>
            </a:r>
            <a:r>
              <a:rPr lang="es-CO" sz="2200" dirty="0">
                <a:solidFill>
                  <a:srgbClr val="C00000"/>
                </a:solidFill>
                <a:latin typeface="Antipasto Pro " panose="02000506020000020004" pitchFamily="2" charset="0"/>
                <a:ea typeface="Times New Roman" panose="02020603050405020304" pitchFamily="18" charset="0"/>
              </a:rPr>
              <a:t>pluralidad</a:t>
            </a:r>
            <a:r>
              <a:rPr lang="es-CO" sz="2200" dirty="0">
                <a:latin typeface="Antipasto Pro " panose="02000506020000020004" pitchFamily="2" charset="0"/>
                <a:ea typeface="Times New Roman" panose="02020603050405020304" pitchFamily="18" charset="0"/>
              </a:rPr>
              <a:t> y la diferencia, ser conscientes de esto puede llevar a la comprensión del otro, dando pautas para construir una propuesta comunitaria incluyente. </a:t>
            </a:r>
          </a:p>
        </p:txBody>
      </p:sp>
    </p:spTree>
    <p:extLst>
      <p:ext uri="{BB962C8B-B14F-4D97-AF65-F5344CB8AC3E}">
        <p14:creationId xmlns:p14="http://schemas.microsoft.com/office/powerpoint/2010/main" val="307065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251F9E8-3B04-485E-AD5B-B40C40447941}"/>
              </a:ext>
            </a:extLst>
          </p:cNvPr>
          <p:cNvPicPr>
            <a:picLocks noChangeAspect="1"/>
          </p:cNvPicPr>
          <p:nvPr/>
        </p:nvPicPr>
        <p:blipFill>
          <a:blip r:embed="rId2"/>
          <a:stretch>
            <a:fillRect/>
          </a:stretch>
        </p:blipFill>
        <p:spPr>
          <a:xfrm>
            <a:off x="1424763" y="354861"/>
            <a:ext cx="5911703" cy="4433778"/>
          </a:xfrm>
          <a:prstGeom prst="rect">
            <a:avLst/>
          </a:prstGeom>
        </p:spPr>
      </p:pic>
    </p:spTree>
    <p:extLst>
      <p:ext uri="{BB962C8B-B14F-4D97-AF65-F5344CB8AC3E}">
        <p14:creationId xmlns:p14="http://schemas.microsoft.com/office/powerpoint/2010/main" val="2365627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E68B1758-1E84-4B40-B402-44691B5A7D10}"/>
              </a:ext>
            </a:extLst>
          </p:cNvPr>
          <p:cNvSpPr/>
          <p:nvPr/>
        </p:nvSpPr>
        <p:spPr>
          <a:xfrm>
            <a:off x="552893" y="940534"/>
            <a:ext cx="8038214" cy="2923877"/>
          </a:xfrm>
          <a:prstGeom prst="rect">
            <a:avLst/>
          </a:prstGeom>
        </p:spPr>
        <p:txBody>
          <a:bodyPr wrap="square">
            <a:spAutoFit/>
          </a:bodyPr>
          <a:lstStyle/>
          <a:p>
            <a:pPr lvl="0">
              <a:spcBef>
                <a:spcPts val="1200"/>
              </a:spcBef>
            </a:pPr>
            <a:r>
              <a:rPr lang="es-ES" sz="2200" i="1" dirty="0">
                <a:solidFill>
                  <a:srgbClr val="C00000"/>
                </a:solidFill>
                <a:latin typeface="Antipasto Pro " panose="02000506020000020004" pitchFamily="2" charset="0"/>
              </a:rPr>
              <a:t>Colombia mata a quienes practican la democracia en las regiones.</a:t>
            </a:r>
          </a:p>
          <a:p>
            <a:pPr lvl="0">
              <a:spcBef>
                <a:spcPts val="1200"/>
              </a:spcBef>
            </a:pPr>
            <a:endParaRPr lang="es-ES" sz="2200" i="1" dirty="0">
              <a:solidFill>
                <a:srgbClr val="C00000"/>
              </a:solidFill>
              <a:latin typeface="Antipasto Pro " panose="02000506020000020004" pitchFamily="2" charset="0"/>
            </a:endParaRPr>
          </a:p>
          <a:p>
            <a:pPr lvl="0" algn="just">
              <a:spcBef>
                <a:spcPts val="1200"/>
              </a:spcBef>
            </a:pPr>
            <a:r>
              <a:rPr lang="es-ES" sz="2200" i="1" dirty="0">
                <a:solidFill>
                  <a:srgbClr val="C00000"/>
                </a:solidFill>
                <a:latin typeface="Antipasto Pro " panose="02000506020000020004" pitchFamily="2" charset="0"/>
              </a:rPr>
              <a:t>	En Colombia se puede morir por defender una reserva natural, oponerse a un puerto, ser LGTBI o dejar las armas. El problema es más profundo de lo que sugieren las cifras de muertos, dice a DW Stefan Peters, de CAPAZ. </a:t>
            </a:r>
          </a:p>
          <a:p>
            <a:pPr lvl="0" algn="just">
              <a:spcBef>
                <a:spcPts val="1200"/>
              </a:spcBef>
            </a:pPr>
            <a:r>
              <a:rPr lang="es-ES" sz="2200" i="1" dirty="0">
                <a:solidFill>
                  <a:srgbClr val="C00000"/>
                </a:solidFill>
                <a:latin typeface="Antipasto Pro " panose="02000506020000020004" pitchFamily="2" charset="0"/>
              </a:rPr>
              <a:t> 	</a:t>
            </a:r>
          </a:p>
        </p:txBody>
      </p:sp>
    </p:spTree>
    <p:extLst>
      <p:ext uri="{BB962C8B-B14F-4D97-AF65-F5344CB8AC3E}">
        <p14:creationId xmlns:p14="http://schemas.microsoft.com/office/powerpoint/2010/main" val="2797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2E14ED9-A5CA-41A3-A7FC-3C6CC26775D5}"/>
              </a:ext>
            </a:extLst>
          </p:cNvPr>
          <p:cNvSpPr/>
          <p:nvPr/>
        </p:nvSpPr>
        <p:spPr>
          <a:xfrm>
            <a:off x="648586" y="248283"/>
            <a:ext cx="8059479" cy="5139869"/>
          </a:xfrm>
          <a:prstGeom prst="rect">
            <a:avLst/>
          </a:prstGeom>
        </p:spPr>
        <p:txBody>
          <a:bodyPr wrap="square">
            <a:spAutoFit/>
          </a:bodyPr>
          <a:lstStyle/>
          <a:p>
            <a:pPr algn="just"/>
            <a:r>
              <a:rPr lang="es-ES" sz="2200" i="1" dirty="0">
                <a:solidFill>
                  <a:srgbClr val="C00000"/>
                </a:solidFill>
                <a:latin typeface="Antipasto Pro " panose="02000506020000020004" pitchFamily="2" charset="0"/>
              </a:rPr>
              <a:t>	...Las víctimas son personas que defienden los derechos humanos de sus comunidades, personas que rechazan proyectos de extracción mineral que van en detrimento del medio ambiente, o aquellos que piden una distribución más justa de la tierra, y también los excombatientes de las FARC. En resumen, los ciudadanos que practican la democracia en las regiones son estigmatizados, perseguidos y asesinados. La violencia pone en riesgo el Acuerdo de Paz, y la paz misma en el país.</a:t>
            </a:r>
          </a:p>
          <a:p>
            <a:pPr algn="just"/>
            <a:endParaRPr lang="es-ES" sz="2200" i="1" dirty="0">
              <a:solidFill>
                <a:srgbClr val="C00000"/>
              </a:solidFill>
              <a:latin typeface="Antipasto Pro " panose="02000506020000020004" pitchFamily="2" charset="0"/>
            </a:endParaRPr>
          </a:p>
          <a:p>
            <a:pPr algn="just"/>
            <a:r>
              <a:rPr lang="es-ES" sz="1900" dirty="0">
                <a:solidFill>
                  <a:srgbClr val="C00000"/>
                </a:solidFill>
                <a:latin typeface="Antipasto Pro " panose="02000506020000020004" pitchFamily="2" charset="0"/>
              </a:rPr>
              <a:t>Cadena “Deutsche Welle (DW </a:t>
            </a:r>
            <a:r>
              <a:rPr lang="es-ES" sz="1900" dirty="0" err="1">
                <a:solidFill>
                  <a:srgbClr val="C00000"/>
                </a:solidFill>
                <a:latin typeface="Antipasto Pro " panose="02000506020000020004" pitchFamily="2" charset="0"/>
              </a:rPr>
              <a:t>Made</a:t>
            </a:r>
            <a:r>
              <a:rPr lang="es-ES" sz="1900" dirty="0">
                <a:solidFill>
                  <a:srgbClr val="C00000"/>
                </a:solidFill>
                <a:latin typeface="Antipasto Pro " panose="02000506020000020004" pitchFamily="2" charset="0"/>
              </a:rPr>
              <a:t> </a:t>
            </a:r>
            <a:r>
              <a:rPr lang="es-ES" sz="1900" dirty="0" err="1">
                <a:solidFill>
                  <a:srgbClr val="C00000"/>
                </a:solidFill>
                <a:latin typeface="Antipasto Pro " panose="02000506020000020004" pitchFamily="2" charset="0"/>
              </a:rPr>
              <a:t>for</a:t>
            </a:r>
            <a:r>
              <a:rPr lang="es-ES" sz="1900" dirty="0">
                <a:solidFill>
                  <a:srgbClr val="C00000"/>
                </a:solidFill>
                <a:latin typeface="Antipasto Pro " panose="02000506020000020004" pitchFamily="2" charset="0"/>
              </a:rPr>
              <a:t> </a:t>
            </a:r>
            <a:r>
              <a:rPr lang="es-ES" sz="1900" dirty="0" err="1">
                <a:solidFill>
                  <a:srgbClr val="C00000"/>
                </a:solidFill>
                <a:latin typeface="Antipasto Pro " panose="02000506020000020004" pitchFamily="2" charset="0"/>
              </a:rPr>
              <a:t>minds</a:t>
            </a:r>
            <a:r>
              <a:rPr lang="es-ES" sz="1900" dirty="0">
                <a:solidFill>
                  <a:srgbClr val="C00000"/>
                </a:solidFill>
                <a:latin typeface="Antipasto Pro " panose="02000506020000020004" pitchFamily="2" charset="0"/>
              </a:rPr>
              <a:t>).” </a:t>
            </a:r>
            <a:r>
              <a:rPr lang="es-ES" sz="1900" dirty="0">
                <a:solidFill>
                  <a:srgbClr val="C00000"/>
                </a:solidFill>
                <a:latin typeface="+mj-lt"/>
              </a:rPr>
              <a:t>14 </a:t>
            </a:r>
            <a:r>
              <a:rPr lang="es-ES" sz="1900" dirty="0">
                <a:solidFill>
                  <a:srgbClr val="C00000"/>
                </a:solidFill>
                <a:latin typeface="Antipasto Pro " panose="02000506020000020004" pitchFamily="2" charset="0"/>
              </a:rPr>
              <a:t>de enero de </a:t>
            </a:r>
            <a:r>
              <a:rPr lang="es-ES" sz="1900" dirty="0">
                <a:solidFill>
                  <a:srgbClr val="C00000"/>
                </a:solidFill>
                <a:latin typeface="+mj-lt"/>
              </a:rPr>
              <a:t>2021 </a:t>
            </a:r>
            <a:r>
              <a:rPr lang="es-ES" sz="1900" dirty="0">
                <a:solidFill>
                  <a:srgbClr val="C00000"/>
                </a:solidFill>
                <a:latin typeface="Antipasto Pro " panose="02000506020000020004" pitchFamily="2" charset="0"/>
              </a:rPr>
              <a:t>Asesinatos de líderes sociales: Colombia mata a quienes practican la democracia en las regiones.</a:t>
            </a:r>
            <a:r>
              <a:rPr lang="es-ES" sz="1900" dirty="0">
                <a:solidFill>
                  <a:srgbClr val="C00000"/>
                </a:solidFill>
                <a:uFill>
                  <a:noFill/>
                </a:uFill>
                <a:latin typeface="Antipasto Pro " panose="02000506020000020004" pitchFamily="2" charset="0"/>
                <a:hlinkClick r:id="rId2">
                  <a:extLst>
                    <a:ext uri="{A12FA001-AC4F-418D-AE19-62706E023703}">
                      <ahyp:hlinkClr xmlns:ahyp="http://schemas.microsoft.com/office/drawing/2018/hyperlinkcolor" xmlns="" val="tx"/>
                    </a:ext>
                  </a:extLst>
                </a:hlinkClick>
              </a:rPr>
              <a:t> </a:t>
            </a:r>
            <a:endParaRPr lang="es-ES" sz="1900" dirty="0">
              <a:solidFill>
                <a:srgbClr val="C00000"/>
              </a:solidFill>
              <a:uFill>
                <a:noFill/>
              </a:uFill>
              <a:latin typeface="Antipasto Pro " panose="02000506020000020004" pitchFamily="2" charset="0"/>
            </a:endParaRPr>
          </a:p>
          <a:p>
            <a:pPr algn="just"/>
            <a:r>
              <a:rPr lang="es-CO" sz="1600" u="sng" dirty="0">
                <a:solidFill>
                  <a:srgbClr val="C00000"/>
                </a:solidFill>
                <a:hlinkClick r:id="rId2">
                  <a:extLst>
                    <a:ext uri="{A12FA001-AC4F-418D-AE19-62706E023703}">
                      <ahyp:hlinkClr xmlns:ahyp="http://schemas.microsoft.com/office/drawing/2018/hyperlinkcolor" xmlns="" val="tx"/>
                    </a:ext>
                  </a:extLst>
                </a:hlinkClick>
              </a:rPr>
              <a:t>https://www.dw.com/es/asesinatos-de-l%C3%ADderes-sociales-colombia-mata-a-quienes-practican-la-democracia-en-las-regiones/a-56218920</a:t>
            </a:r>
            <a:endParaRPr lang="es-CO" sz="1600" u="sng" dirty="0">
              <a:solidFill>
                <a:srgbClr val="C00000"/>
              </a:solidFill>
            </a:endParaRPr>
          </a:p>
          <a:p>
            <a:pPr algn="just"/>
            <a:endParaRPr lang="es-ES" sz="1900" dirty="0">
              <a:solidFill>
                <a:srgbClr val="C00000"/>
              </a:solidFill>
              <a:latin typeface="Antipasto Pro " panose="02000506020000020004" pitchFamily="2" charset="0"/>
            </a:endParaRPr>
          </a:p>
          <a:p>
            <a:pPr algn="just"/>
            <a:endParaRPr lang="es-CO" sz="2200" dirty="0"/>
          </a:p>
        </p:txBody>
      </p:sp>
    </p:spTree>
    <p:extLst>
      <p:ext uri="{BB962C8B-B14F-4D97-AF65-F5344CB8AC3E}">
        <p14:creationId xmlns:p14="http://schemas.microsoft.com/office/powerpoint/2010/main" val="261095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cxnSp>
        <p:nvCxnSpPr>
          <p:cNvPr id="182" name="Google Shape;182;p27"/>
          <p:cNvCxnSpPr/>
          <p:nvPr/>
        </p:nvCxnSpPr>
        <p:spPr>
          <a:xfrm>
            <a:off x="4941300" y="3724283"/>
            <a:ext cx="3891000" cy="0"/>
          </a:xfrm>
          <a:prstGeom prst="straightConnector1">
            <a:avLst/>
          </a:prstGeom>
          <a:noFill/>
          <a:ln w="19050" cap="flat" cmpd="sng">
            <a:solidFill>
              <a:schemeClr val="lt2"/>
            </a:solidFill>
            <a:prstDash val="solid"/>
            <a:round/>
            <a:headEnd type="none" w="sm" len="sm"/>
            <a:tailEnd type="none" w="sm" len="sm"/>
          </a:ln>
        </p:spPr>
      </p:cxnSp>
      <p:pic>
        <p:nvPicPr>
          <p:cNvPr id="192" name="Google Shape;192;p27"/>
          <p:cNvPicPr preferRelativeResize="0"/>
          <p:nvPr/>
        </p:nvPicPr>
        <p:blipFill>
          <a:blip r:embed="rId3">
            <a:alphaModFix/>
          </a:blip>
          <a:stretch>
            <a:fillRect/>
          </a:stretch>
        </p:blipFill>
        <p:spPr>
          <a:xfrm>
            <a:off x="1382232" y="401589"/>
            <a:ext cx="5978527" cy="43403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4FA14B7-1E59-4455-BE14-C15A4F17FE3F}"/>
              </a:ext>
            </a:extLst>
          </p:cNvPr>
          <p:cNvPicPr>
            <a:picLocks noChangeAspect="1"/>
          </p:cNvPicPr>
          <p:nvPr/>
        </p:nvPicPr>
        <p:blipFill rotWithShape="1">
          <a:blip r:embed="rId2"/>
          <a:srcRect t="11440" r="22116" b="15062"/>
          <a:stretch/>
        </p:blipFill>
        <p:spPr>
          <a:xfrm>
            <a:off x="2452687" y="123824"/>
            <a:ext cx="3890963" cy="4895851"/>
          </a:xfrm>
          <a:prstGeom prst="rect">
            <a:avLst/>
          </a:prstGeom>
        </p:spPr>
      </p:pic>
    </p:spTree>
    <p:extLst>
      <p:ext uri="{BB962C8B-B14F-4D97-AF65-F5344CB8AC3E}">
        <p14:creationId xmlns:p14="http://schemas.microsoft.com/office/powerpoint/2010/main" val="3628893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329166" y="-261541"/>
            <a:ext cx="8102895" cy="6713393"/>
          </a:xfrm>
          <a:prstGeom prst="rect">
            <a:avLst/>
          </a:prstGeom>
        </p:spPr>
        <p:txBody>
          <a:bodyPr spcFirstLastPara="1" wrap="square" lIns="68575" tIns="34275" rIns="68575" bIns="34275" anchor="ctr" anchorCtr="0">
            <a:normAutofit/>
          </a:bodyPr>
          <a:lstStyle/>
          <a:p>
            <a:pPr marL="0" lvl="0" indent="0" algn="just" rtl="0">
              <a:lnSpc>
                <a:spcPct val="115000"/>
              </a:lnSpc>
              <a:spcBef>
                <a:spcPts val="1200"/>
              </a:spcBef>
              <a:spcAft>
                <a:spcPts val="0"/>
              </a:spcAft>
              <a:buNone/>
            </a:pPr>
            <a:r>
              <a:rPr lang="es-CO" sz="2200" dirty="0">
                <a:solidFill>
                  <a:schemeClr val="dk1"/>
                </a:solidFill>
                <a:latin typeface="Antipasto Pro " panose="02000506020000020004" pitchFamily="2" charset="0"/>
                <a:ea typeface="Arial"/>
                <a:cs typeface="Arial"/>
                <a:sym typeface="Arial"/>
              </a:rPr>
              <a:t>	Nos es difícil pensar que esta investigación plantee una respuesta única y verídica al paradigma generalizado que las diferencias humanas representan dificultades para la construcción de comunidad, sobre todo porque las construcciones comunitarias generalmente están fundamentadas en intereses particulares que desencadenan en autoritarismos, sistemas que tachan de contrincantes a quienes piensen de forma divergente.</a:t>
            </a:r>
            <a:endParaRPr sz="2400" i="1" dirty="0"/>
          </a:p>
        </p:txBody>
      </p:sp>
      <p:sp>
        <p:nvSpPr>
          <p:cNvPr id="2" name="Rectángulo 1">
            <a:extLst>
              <a:ext uri="{FF2B5EF4-FFF2-40B4-BE49-F238E27FC236}">
                <a16:creationId xmlns:a16="http://schemas.microsoft.com/office/drawing/2014/main" xmlns="" id="{1211EF21-30B0-468C-B30D-1B7ED092814D}"/>
              </a:ext>
            </a:extLst>
          </p:cNvPr>
          <p:cNvSpPr/>
          <p:nvPr/>
        </p:nvSpPr>
        <p:spPr>
          <a:xfrm>
            <a:off x="1436538" y="599695"/>
            <a:ext cx="5888150" cy="461665"/>
          </a:xfrm>
          <a:prstGeom prst="rect">
            <a:avLst/>
          </a:prstGeom>
        </p:spPr>
        <p:txBody>
          <a:bodyPr wrap="none">
            <a:spAutoFit/>
          </a:bodyPr>
          <a:lstStyle/>
          <a:p>
            <a:r>
              <a:rPr lang="es" sz="2400" dirty="0">
                <a:solidFill>
                  <a:srgbClr val="C00000"/>
                </a:solidFill>
                <a:latin typeface="Labor Union Small" panose="00000500000000000000" pitchFamily="50" charset="0"/>
              </a:rPr>
              <a:t>Consecuencias</a:t>
            </a:r>
            <a:r>
              <a:rPr lang="es" sz="2400" dirty="0">
                <a:solidFill>
                  <a:schemeClr val="dk1"/>
                </a:solidFill>
                <a:latin typeface="Labor Union Small" panose="00000500000000000000" pitchFamily="50" charset="0"/>
              </a:rPr>
              <a:t> si no se resuelve.</a:t>
            </a:r>
            <a:endParaRPr lang="es-CO" sz="2400" dirty="0">
              <a:latin typeface="Labor Union Small" panose="00000500000000000000" pitchFamily="50"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13B300F7-31D4-4DBF-9BBE-003233B9727B}"/>
              </a:ext>
            </a:extLst>
          </p:cNvPr>
          <p:cNvSpPr/>
          <p:nvPr/>
        </p:nvSpPr>
        <p:spPr>
          <a:xfrm>
            <a:off x="457200" y="1157958"/>
            <a:ext cx="8272130" cy="3354765"/>
          </a:xfrm>
          <a:prstGeom prst="rect">
            <a:avLst/>
          </a:prstGeom>
        </p:spPr>
        <p:txBody>
          <a:bodyPr wrap="square">
            <a:spAutoFit/>
          </a:bodyPr>
          <a:lstStyle/>
          <a:p>
            <a:pPr algn="just"/>
            <a:r>
              <a:rPr lang="es-CO" sz="2200" dirty="0">
                <a:solidFill>
                  <a:schemeClr val="dk1"/>
                </a:solidFill>
                <a:latin typeface="Antipasto Pro " panose="02000506020000020004" pitchFamily="2" charset="0"/>
              </a:rPr>
              <a:t/>
            </a:r>
            <a:br>
              <a:rPr lang="es-CO" sz="2200" dirty="0">
                <a:solidFill>
                  <a:schemeClr val="dk1"/>
                </a:solidFill>
                <a:latin typeface="Antipasto Pro " panose="02000506020000020004" pitchFamily="2" charset="0"/>
              </a:rPr>
            </a:br>
            <a:r>
              <a:rPr lang="es-CO" sz="2200" dirty="0">
                <a:solidFill>
                  <a:schemeClr val="dk1"/>
                </a:solidFill>
                <a:latin typeface="Antipasto Pro " panose="02000506020000020004" pitchFamily="2" charset="0"/>
              </a:rPr>
              <a:t> 	Por medio de prácticas educativas tradicionales ejercidas en ambientes cotidianos, enseñadas y replicadas una y otra vez, se han normalizado sistemas de control o de ejercer poder sobre el otro: el </a:t>
            </a:r>
            <a:r>
              <a:rPr lang="es-CO" sz="2200" dirty="0" err="1">
                <a:solidFill>
                  <a:schemeClr val="dk1"/>
                </a:solidFill>
                <a:latin typeface="Antipasto Pro " panose="02000506020000020004" pitchFamily="2" charset="0"/>
              </a:rPr>
              <a:t>bulling</a:t>
            </a:r>
            <a:r>
              <a:rPr lang="es-CO" sz="2200" dirty="0">
                <a:solidFill>
                  <a:schemeClr val="dk1"/>
                </a:solidFill>
                <a:latin typeface="Antipasto Pro " panose="02000506020000020004" pitchFamily="2" charset="0"/>
              </a:rPr>
              <a:t>, las amenazas, la violencia, la invalidación o anulación del pensamiento distinto, implementan la exclusión y la negación, como métodos de segregación a la hora de imponer comunidad. </a:t>
            </a:r>
            <a:br>
              <a:rPr lang="es-CO" sz="2200" dirty="0">
                <a:solidFill>
                  <a:schemeClr val="dk1"/>
                </a:solidFill>
                <a:latin typeface="Antipasto Pro " panose="02000506020000020004" pitchFamily="2" charset="0"/>
              </a:rPr>
            </a:br>
            <a:r>
              <a:rPr lang="es-CO" sz="2200" b="1" dirty="0">
                <a:solidFill>
                  <a:schemeClr val="dk1"/>
                </a:solidFill>
                <a:latin typeface="Antipasto Pro " panose="02000506020000020004" pitchFamily="2" charset="0"/>
              </a:rPr>
              <a:t/>
            </a:r>
            <a:br>
              <a:rPr lang="es-CO" sz="2200" b="1" dirty="0">
                <a:solidFill>
                  <a:schemeClr val="dk1"/>
                </a:solidFill>
                <a:latin typeface="Antipasto Pro " panose="02000506020000020004" pitchFamily="2" charset="0"/>
              </a:rPr>
            </a:br>
            <a:r>
              <a:rPr lang="es-CO" sz="2200" b="1" dirty="0">
                <a:solidFill>
                  <a:schemeClr val="dk1"/>
                </a:solidFill>
                <a:latin typeface="Antipasto Pro " panose="02000506020000020004" pitchFamily="2" charset="0"/>
              </a:rPr>
              <a:t/>
            </a:r>
            <a:br>
              <a:rPr lang="es-CO" sz="2200" b="1" dirty="0">
                <a:solidFill>
                  <a:schemeClr val="dk1"/>
                </a:solidFill>
                <a:latin typeface="Antipasto Pro " panose="02000506020000020004" pitchFamily="2" charset="0"/>
              </a:rPr>
            </a:br>
            <a:r>
              <a:rPr lang="es-CO" b="1" dirty="0">
                <a:solidFill>
                  <a:schemeClr val="dk1"/>
                </a:solidFill>
                <a:latin typeface="Antipasto Pro " panose="02000506020000020004" pitchFamily="2" charset="0"/>
              </a:rPr>
              <a:t>	</a:t>
            </a:r>
            <a:endParaRPr lang="es-CO" dirty="0"/>
          </a:p>
        </p:txBody>
      </p:sp>
    </p:spTree>
    <p:extLst>
      <p:ext uri="{BB962C8B-B14F-4D97-AF65-F5344CB8AC3E}">
        <p14:creationId xmlns:p14="http://schemas.microsoft.com/office/powerpoint/2010/main" val="1453687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307538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Imagen 2">
            <a:extLst>
              <a:ext uri="{FF2B5EF4-FFF2-40B4-BE49-F238E27FC236}">
                <a16:creationId xmlns:a16="http://schemas.microsoft.com/office/drawing/2014/main" xmlns="" id="{45767CBC-7BE5-493D-9E12-8878D385F551}"/>
              </a:ext>
            </a:extLst>
          </p:cNvPr>
          <p:cNvPicPr>
            <a:picLocks noChangeAspect="1"/>
          </p:cNvPicPr>
          <p:nvPr/>
        </p:nvPicPr>
        <p:blipFill>
          <a:blip r:embed="rId3"/>
          <a:stretch>
            <a:fillRect/>
          </a:stretch>
        </p:blipFill>
        <p:spPr>
          <a:xfrm>
            <a:off x="0" y="0"/>
            <a:ext cx="9144000" cy="5143500"/>
          </a:xfrm>
          <a:prstGeom prst="rect">
            <a:avLst/>
          </a:prstGeom>
        </p:spPr>
      </p:pic>
      <p:sp>
        <p:nvSpPr>
          <p:cNvPr id="169" name="Google Shape;169;p25"/>
          <p:cNvSpPr txBox="1">
            <a:spLocks noGrp="1"/>
          </p:cNvSpPr>
          <p:nvPr>
            <p:ph type="title"/>
          </p:nvPr>
        </p:nvSpPr>
        <p:spPr>
          <a:xfrm>
            <a:off x="2271728" y="871870"/>
            <a:ext cx="4600541" cy="733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s" sz="2400" dirty="0">
                <a:solidFill>
                  <a:schemeClr val="tx1"/>
                </a:solidFill>
                <a:latin typeface="Labor Union Small" panose="00000500000000000000" pitchFamily="50" charset="0"/>
              </a:rPr>
              <a:t>objeto de </a:t>
            </a:r>
            <a:r>
              <a:rPr lang="es-CO" sz="2400" dirty="0">
                <a:solidFill>
                  <a:schemeClr val="tx1"/>
                </a:solidFill>
                <a:latin typeface="Labor Union Small" panose="00000500000000000000" pitchFamily="50" charset="0"/>
              </a:rPr>
              <a:t>investigación.</a:t>
            </a:r>
            <a:endParaRPr sz="2400" dirty="0">
              <a:solidFill>
                <a:schemeClr val="tx1"/>
              </a:solidFill>
              <a:latin typeface="Labor Union Small" panose="00000500000000000000" pitchFamily="50" charset="0"/>
            </a:endParaRPr>
          </a:p>
        </p:txBody>
      </p:sp>
      <p:sp>
        <p:nvSpPr>
          <p:cNvPr id="170" name="Google Shape;170;p25"/>
          <p:cNvSpPr txBox="1">
            <a:spLocks noGrp="1"/>
          </p:cNvSpPr>
          <p:nvPr>
            <p:ph type="body" idx="1"/>
          </p:nvPr>
        </p:nvSpPr>
        <p:spPr>
          <a:xfrm>
            <a:off x="488681" y="1477925"/>
            <a:ext cx="8166636" cy="4455041"/>
          </a:xfrm>
          <a:prstGeom prst="rect">
            <a:avLst/>
          </a:prstGeom>
        </p:spPr>
        <p:txBody>
          <a:bodyPr spcFirstLastPara="1" wrap="square" lIns="68575" tIns="34275" rIns="68575" bIns="34275" anchor="ctr" anchorCtr="0">
            <a:normAutofit/>
          </a:bodyPr>
          <a:lstStyle/>
          <a:p>
            <a:pPr marL="0" indent="0" algn="just">
              <a:buNone/>
            </a:pPr>
            <a:r>
              <a:rPr lang="es-CO" sz="2200" dirty="0">
                <a:solidFill>
                  <a:schemeClr val="tx1"/>
                </a:solidFill>
                <a:latin typeface="Antipasto Pro " panose="02000506020000020004" pitchFamily="2" charset="0"/>
              </a:rPr>
              <a:t>	Ejecutar un proyecto de </a:t>
            </a:r>
            <a:r>
              <a:rPr lang="es" sz="2200" dirty="0">
                <a:solidFill>
                  <a:schemeClr val="tx1"/>
                </a:solidFill>
                <a:latin typeface="Antipasto Pro " panose="02000506020000020004" pitchFamily="2" charset="0"/>
              </a:rPr>
              <a:t>co-creació</a:t>
            </a:r>
            <a:r>
              <a:rPr lang="es-CO" sz="2200" dirty="0">
                <a:solidFill>
                  <a:schemeClr val="tx1"/>
                </a:solidFill>
                <a:latin typeface="Antipasto Pro " panose="02000506020000020004" pitchFamily="2" charset="0"/>
              </a:rPr>
              <a:t>n artística entre </a:t>
            </a:r>
            <a:r>
              <a:rPr lang="es-CO" sz="2200" i="1" dirty="0">
                <a:solidFill>
                  <a:schemeClr val="tx1"/>
                </a:solidFill>
                <a:latin typeface="Antipasto Pro " panose="02000506020000020004" pitchFamily="2" charset="0"/>
              </a:rPr>
              <a:t>Moravia City </a:t>
            </a:r>
            <a:r>
              <a:rPr lang="es-CO" sz="2200" i="1" dirty="0" err="1" smtClean="0">
                <a:solidFill>
                  <a:schemeClr val="tx1"/>
                </a:solidFill>
                <a:latin typeface="Antipasto Pro " panose="02000506020000020004" pitchFamily="2" charset="0"/>
              </a:rPr>
              <a:t>Rappers</a:t>
            </a:r>
            <a:r>
              <a:rPr lang="es-CO" sz="2200" i="1" dirty="0">
                <a:solidFill>
                  <a:schemeClr val="tx1"/>
                </a:solidFill>
                <a:latin typeface="Antipasto Pro " panose="02000506020000020004" pitchFamily="2" charset="0"/>
              </a:rPr>
              <a:t>, </a:t>
            </a:r>
            <a:r>
              <a:rPr lang="es-CO" sz="2200" dirty="0">
                <a:solidFill>
                  <a:schemeClr val="tx1"/>
                </a:solidFill>
                <a:latin typeface="Antipasto Pro " panose="02000506020000020004" pitchFamily="2" charset="0"/>
              </a:rPr>
              <a:t>jóvenes músicos del barrio Moravia en Medellín y los estudiantes de la </a:t>
            </a:r>
            <a:r>
              <a:rPr lang="es-ES" sz="2200" dirty="0">
                <a:solidFill>
                  <a:schemeClr val="tx1"/>
                </a:solidFill>
                <a:latin typeface="Antipasto Pro " panose="02000506020000020004" pitchFamily="2" charset="0"/>
                <a:ea typeface="Impact Label Reversed" pitchFamily="2" charset="0"/>
              </a:rPr>
              <a:t>Profesionalización Licenciatura en Artes Plásticas de la Universidad de Antioquia, José Gabriel Macías Toro y Nicolás Chacón Calvo</a:t>
            </a:r>
            <a:r>
              <a:rPr lang="es-CO" sz="2200" dirty="0">
                <a:solidFill>
                  <a:schemeClr val="tx1"/>
                </a:solidFill>
                <a:latin typeface="Antipasto Pro " panose="02000506020000020004" pitchFamily="2" charset="0"/>
                <a:ea typeface="Impact Label Reversed" pitchFamily="2" charset="0"/>
              </a:rPr>
              <a:t>. </a:t>
            </a:r>
          </a:p>
          <a:p>
            <a:pPr marL="0" indent="0" algn="just">
              <a:buNone/>
            </a:pPr>
            <a:endParaRPr lang="es-CO" sz="3500" dirty="0">
              <a:solidFill>
                <a:schemeClr val="tx1"/>
              </a:solidFill>
              <a:latin typeface="Antipasto Pro " panose="02000506020000020004" pitchFamily="2" charset="0"/>
              <a:ea typeface="Impact Label Reversed" pitchFamily="2" charset="0"/>
            </a:endParaRPr>
          </a:p>
          <a:p>
            <a:pPr marL="0" lvl="0" indent="0" algn="l" rtl="0">
              <a:spcBef>
                <a:spcPts val="300"/>
              </a:spcBef>
              <a:spcAft>
                <a:spcPts val="0"/>
              </a:spcAft>
              <a:buNone/>
            </a:pPr>
            <a:endParaRPr lang="es-CO" sz="3500" dirty="0">
              <a:solidFill>
                <a:schemeClr val="tx1"/>
              </a:solidFill>
              <a:latin typeface="Antipasto Pro " panose="02000506020000020004" pitchFamily="2" charset="0"/>
            </a:endParaRPr>
          </a:p>
          <a:p>
            <a:pPr marL="0" lvl="0" indent="0" algn="l" rtl="0">
              <a:spcBef>
                <a:spcPts val="500"/>
              </a:spcBef>
              <a:spcAft>
                <a:spcPts val="0"/>
              </a:spcAft>
              <a:buNone/>
            </a:pPr>
            <a:endParaRPr sz="2400" dirty="0">
              <a:latin typeface="Antipasto Pro " panose="02000506020000020004" pitchFamily="2" charset="0"/>
            </a:endParaRPr>
          </a:p>
          <a:p>
            <a:pPr marL="0" lvl="0" indent="0" algn="l" rtl="0">
              <a:spcBef>
                <a:spcPts val="500"/>
              </a:spcBef>
              <a:spcAft>
                <a:spcPts val="500"/>
              </a:spcAft>
              <a:buNone/>
            </a:pPr>
            <a:endParaRPr sz="2400" dirty="0">
              <a:latin typeface="Antipasto Pro " panose="02000506020000020004"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7E14CF06-6B22-4758-98BA-4D03AB20119D}"/>
              </a:ext>
            </a:extLst>
          </p:cNvPr>
          <p:cNvSpPr/>
          <p:nvPr/>
        </p:nvSpPr>
        <p:spPr>
          <a:xfrm>
            <a:off x="824023" y="832812"/>
            <a:ext cx="7495953" cy="3539430"/>
          </a:xfrm>
          <a:prstGeom prst="rect">
            <a:avLst/>
          </a:prstGeom>
        </p:spPr>
        <p:txBody>
          <a:bodyPr wrap="square">
            <a:spAutoFit/>
          </a:bodyPr>
          <a:lstStyle/>
          <a:p>
            <a:pPr algn="ctr"/>
            <a:r>
              <a:rPr lang="es-CO" sz="2400" dirty="0">
                <a:solidFill>
                  <a:schemeClr val="dk1"/>
                </a:solidFill>
                <a:latin typeface="Labor Union Small" panose="00000500000000000000" pitchFamily="50" charset="0"/>
              </a:rPr>
              <a:t/>
            </a:r>
            <a:br>
              <a:rPr lang="es-CO" sz="2400" dirty="0">
                <a:solidFill>
                  <a:schemeClr val="dk1"/>
                </a:solidFill>
                <a:latin typeface="Labor Union Small" panose="00000500000000000000" pitchFamily="50" charset="0"/>
              </a:rPr>
            </a:br>
            <a:r>
              <a:rPr lang="es-CO" sz="2400" b="1" dirty="0">
                <a:solidFill>
                  <a:schemeClr val="dk1"/>
                </a:solidFill>
                <a:latin typeface="Labor Union Small" panose="00000500000000000000" pitchFamily="50" charset="0"/>
              </a:rPr>
              <a:t>Hacia una </a:t>
            </a:r>
            <a:r>
              <a:rPr lang="es-CO" sz="2400" b="1" dirty="0">
                <a:solidFill>
                  <a:srgbClr val="C00000"/>
                </a:solidFill>
                <a:latin typeface="Labor Union Small" panose="00000500000000000000" pitchFamily="50" charset="0"/>
              </a:rPr>
              <a:t>pedagogía del encuentro</a:t>
            </a:r>
            <a:r>
              <a:rPr lang="es-CO" sz="2400" b="1" dirty="0">
                <a:solidFill>
                  <a:schemeClr val="dk1"/>
                </a:solidFill>
                <a:latin typeface="Labor Union Small" panose="00000500000000000000" pitchFamily="50" charset="0"/>
              </a:rPr>
              <a:t>.</a:t>
            </a:r>
          </a:p>
          <a:p>
            <a:endParaRPr lang="es-CO" sz="2200" b="1" dirty="0">
              <a:solidFill>
                <a:schemeClr val="dk1"/>
              </a:solidFill>
              <a:latin typeface="Antipasto Pro " panose="02000506020000020004" pitchFamily="2" charset="0"/>
            </a:endParaRPr>
          </a:p>
          <a:p>
            <a:r>
              <a:rPr lang="es-CO" sz="2200" dirty="0">
                <a:solidFill>
                  <a:schemeClr val="dk1"/>
                </a:solidFill>
                <a:latin typeface="Antipasto Pro " panose="02000506020000020004" pitchFamily="2" charset="0"/>
              </a:rPr>
              <a:t>	Permitirnos experimentar, intentar, caminar o emprender procesos comunitarios mediante la implementación de prácticas artísticas, es posibilitar la apertura, el intercambio de reflexiones y acciones personales y colectivas, libres, auténticas y autónomas nutridas por las subjetividades y habilidades individuales. </a:t>
            </a:r>
          </a:p>
          <a:p>
            <a:endParaRPr lang="es-CO" sz="2200" dirty="0">
              <a:solidFill>
                <a:schemeClr val="dk1"/>
              </a:solidFill>
              <a:latin typeface="Antipasto Pro " panose="02000506020000020004" pitchFamily="2" charset="0"/>
            </a:endParaRPr>
          </a:p>
          <a:p>
            <a:r>
              <a:rPr lang="es-CO" sz="2200" dirty="0">
                <a:solidFill>
                  <a:schemeClr val="dk1"/>
                </a:solidFill>
                <a:latin typeface="Antipasto Pro " panose="02000506020000020004" pitchFamily="2" charset="0"/>
              </a:rPr>
              <a:t> 	</a:t>
            </a:r>
            <a:endParaRPr lang="es-CO" sz="2200" dirty="0"/>
          </a:p>
        </p:txBody>
      </p:sp>
    </p:spTree>
    <p:extLst>
      <p:ext uri="{BB962C8B-B14F-4D97-AF65-F5344CB8AC3E}">
        <p14:creationId xmlns:p14="http://schemas.microsoft.com/office/powerpoint/2010/main" val="4147481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0D0D58D-BA42-4F75-83DC-4AF9FD3A2477}"/>
              </a:ext>
            </a:extLst>
          </p:cNvPr>
          <p:cNvSpPr/>
          <p:nvPr/>
        </p:nvSpPr>
        <p:spPr>
          <a:xfrm>
            <a:off x="1265222" y="1300751"/>
            <a:ext cx="6613556" cy="2462213"/>
          </a:xfrm>
          <a:prstGeom prst="rect">
            <a:avLst/>
          </a:prstGeom>
        </p:spPr>
        <p:txBody>
          <a:bodyPr wrap="square">
            <a:spAutoFit/>
          </a:bodyPr>
          <a:lstStyle/>
          <a:p>
            <a:pPr algn="just"/>
            <a:r>
              <a:rPr lang="es-CO" sz="2200" dirty="0">
                <a:solidFill>
                  <a:schemeClr val="dk1"/>
                </a:solidFill>
                <a:latin typeface="Antipasto Pro " panose="02000506020000020004" pitchFamily="2" charset="0"/>
              </a:rPr>
              <a:t>La pedagogía que planteamos para el desarrollo del proyecto es una pedagogía del encuentro, del hallazgo, un experimento pedagógico que tiene en cuenta el diálogo a partir de las diferencias, proponiendo generar acuerdos, encuentros, hallazgos que enruten hacia una construcción comunitaria  que tenga en cuenta todos los puntos de vista, que realmente sea incluyente</a:t>
            </a:r>
            <a:r>
              <a:rPr lang="es-CO" sz="2200" b="1" dirty="0">
                <a:solidFill>
                  <a:schemeClr val="dk1"/>
                </a:solidFill>
                <a:latin typeface="Antipasto Pro " panose="02000506020000020004" pitchFamily="2" charset="0"/>
              </a:rPr>
              <a:t>. </a:t>
            </a:r>
            <a:endParaRPr lang="es-CO" sz="2200" dirty="0"/>
          </a:p>
        </p:txBody>
      </p:sp>
    </p:spTree>
    <p:extLst>
      <p:ext uri="{BB962C8B-B14F-4D97-AF65-F5344CB8AC3E}">
        <p14:creationId xmlns:p14="http://schemas.microsoft.com/office/powerpoint/2010/main" val="2781011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1E01123A-8CFA-4CEF-BD3F-FC3E3878BBFD}"/>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4238976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0;p36">
            <a:extLst>
              <a:ext uri="{FF2B5EF4-FFF2-40B4-BE49-F238E27FC236}">
                <a16:creationId xmlns:a16="http://schemas.microsoft.com/office/drawing/2014/main" xmlns="" id="{B7E7EAB6-C5AE-41C2-A002-115DE8B458F7}"/>
              </a:ext>
            </a:extLst>
          </p:cNvPr>
          <p:cNvSpPr txBox="1">
            <a:spLocks/>
          </p:cNvSpPr>
          <p:nvPr/>
        </p:nvSpPr>
        <p:spPr>
          <a:xfrm>
            <a:off x="576198" y="679554"/>
            <a:ext cx="8706794" cy="755700"/>
          </a:xfrm>
          <a:prstGeom prst="rect">
            <a:avLst/>
          </a:prstGeom>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400" dirty="0">
                <a:solidFill>
                  <a:schemeClr val="tx1"/>
                </a:solidFill>
                <a:latin typeface="Labor Union Small" panose="00000500000000000000" pitchFamily="50" charset="0"/>
              </a:rPr>
              <a:t>Contexto de desarrollo de la investigación.</a:t>
            </a:r>
          </a:p>
        </p:txBody>
      </p:sp>
      <p:sp>
        <p:nvSpPr>
          <p:cNvPr id="3" name="Rectángulo 2">
            <a:extLst>
              <a:ext uri="{FF2B5EF4-FFF2-40B4-BE49-F238E27FC236}">
                <a16:creationId xmlns:a16="http://schemas.microsoft.com/office/drawing/2014/main" xmlns="" id="{22A06349-09AC-450A-93D2-5842BB216A49}"/>
              </a:ext>
            </a:extLst>
          </p:cNvPr>
          <p:cNvSpPr/>
          <p:nvPr/>
        </p:nvSpPr>
        <p:spPr>
          <a:xfrm>
            <a:off x="963983" y="1354287"/>
            <a:ext cx="7060018" cy="1107996"/>
          </a:xfrm>
          <a:prstGeom prst="rect">
            <a:avLst/>
          </a:prstGeom>
        </p:spPr>
        <p:txBody>
          <a:bodyPr wrap="square">
            <a:spAutoFit/>
          </a:bodyPr>
          <a:lstStyle/>
          <a:p>
            <a:pPr lvl="0">
              <a:spcBef>
                <a:spcPts val="300"/>
              </a:spcBef>
            </a:pPr>
            <a:r>
              <a:rPr lang="es-CO" sz="2200" dirty="0">
                <a:solidFill>
                  <a:schemeClr val="dk1"/>
                </a:solidFill>
                <a:latin typeface="Antipasto Pro " panose="02000506020000020004" pitchFamily="2" charset="0"/>
              </a:rPr>
              <a:t>	Esta investigación se desarrollará con personas entre los </a:t>
            </a:r>
            <a:r>
              <a:rPr lang="es-CO" sz="2200" dirty="0">
                <a:solidFill>
                  <a:schemeClr val="dk1"/>
                </a:solidFill>
                <a:latin typeface="+mn-lt"/>
              </a:rPr>
              <a:t>17</a:t>
            </a:r>
            <a:r>
              <a:rPr lang="es-CO" sz="2200" dirty="0">
                <a:solidFill>
                  <a:schemeClr val="dk1"/>
                </a:solidFill>
                <a:latin typeface="Antipasto Pro " panose="02000506020000020004" pitchFamily="2" charset="0"/>
              </a:rPr>
              <a:t> y</a:t>
            </a:r>
            <a:r>
              <a:rPr lang="es-CO" sz="2200" dirty="0">
                <a:solidFill>
                  <a:schemeClr val="dk1"/>
                </a:solidFill>
                <a:latin typeface="+mn-lt"/>
              </a:rPr>
              <a:t> 40 </a:t>
            </a:r>
            <a:r>
              <a:rPr lang="es-CO" sz="2200" dirty="0">
                <a:solidFill>
                  <a:schemeClr val="dk1"/>
                </a:solidFill>
                <a:latin typeface="Antipasto Pro " panose="02000506020000020004" pitchFamily="2" charset="0"/>
              </a:rPr>
              <a:t>años de edad, que hacen música urbana con contenido social en el barrio Moravia</a:t>
            </a:r>
            <a:r>
              <a:rPr lang="es" sz="2200" dirty="0">
                <a:solidFill>
                  <a:schemeClr val="dk1"/>
                </a:solidFill>
                <a:latin typeface="Antipasto Pro " panose="02000506020000020004" pitchFamily="2" charset="0"/>
              </a:rPr>
              <a:t> en Medellín.</a:t>
            </a:r>
          </a:p>
        </p:txBody>
      </p:sp>
      <p:sp>
        <p:nvSpPr>
          <p:cNvPr id="4" name="Rectángulo 3">
            <a:extLst>
              <a:ext uri="{FF2B5EF4-FFF2-40B4-BE49-F238E27FC236}">
                <a16:creationId xmlns:a16="http://schemas.microsoft.com/office/drawing/2014/main" xmlns="" id="{1D83C5BC-965B-4077-BF2E-72BCC96CD804}"/>
              </a:ext>
            </a:extLst>
          </p:cNvPr>
          <p:cNvSpPr/>
          <p:nvPr/>
        </p:nvSpPr>
        <p:spPr>
          <a:xfrm>
            <a:off x="761964" y="3189309"/>
            <a:ext cx="7464055" cy="1446550"/>
          </a:xfrm>
          <a:prstGeom prst="rect">
            <a:avLst/>
          </a:prstGeom>
        </p:spPr>
        <p:txBody>
          <a:bodyPr wrap="square">
            <a:spAutoFit/>
          </a:bodyPr>
          <a:lstStyle/>
          <a:p>
            <a:pPr algn="just"/>
            <a:r>
              <a:rPr lang="es-CO" sz="2200" dirty="0">
                <a:solidFill>
                  <a:schemeClr val="dk1"/>
                </a:solidFill>
                <a:latin typeface="Antipasto Pro " panose="02000506020000020004" pitchFamily="2" charset="0"/>
              </a:rPr>
              <a:t>	</a:t>
            </a:r>
            <a:r>
              <a:rPr lang="es-CO" sz="2200" dirty="0">
                <a:solidFill>
                  <a:srgbClr val="C00000"/>
                </a:solidFill>
                <a:latin typeface="Antipasto Pro " panose="02000506020000020004" pitchFamily="2" charset="0"/>
              </a:rPr>
              <a:t>Nota: </a:t>
            </a:r>
            <a:r>
              <a:rPr lang="es-CO" sz="2200" dirty="0">
                <a:solidFill>
                  <a:schemeClr val="dk1"/>
                </a:solidFill>
                <a:latin typeface="Antipasto Pro " panose="02000506020000020004" pitchFamily="2" charset="0"/>
              </a:rPr>
              <a:t>Si bien, el modelo pedagógico propuesto con esta investigación es realizado en </a:t>
            </a:r>
            <a:r>
              <a:rPr lang="es-CO" sz="2200" dirty="0" err="1">
                <a:solidFill>
                  <a:schemeClr val="dk1"/>
                </a:solidFill>
                <a:latin typeface="Antipasto Pro " panose="02000506020000020004" pitchFamily="2" charset="0"/>
              </a:rPr>
              <a:t>co-creación</a:t>
            </a:r>
            <a:r>
              <a:rPr lang="es-CO" sz="2200" dirty="0">
                <a:solidFill>
                  <a:schemeClr val="dk1"/>
                </a:solidFill>
                <a:latin typeface="Antipasto Pro " panose="02000506020000020004" pitchFamily="2" charset="0"/>
              </a:rPr>
              <a:t> con una comunidad específica, puede adaptarse a distintas comunidades teniendo en cuenta sus contextos específicos.</a:t>
            </a:r>
            <a:endParaRPr lang="es-CO" sz="2200" dirty="0"/>
          </a:p>
        </p:txBody>
      </p:sp>
    </p:spTree>
    <p:extLst>
      <p:ext uri="{BB962C8B-B14F-4D97-AF65-F5344CB8AC3E}">
        <p14:creationId xmlns:p14="http://schemas.microsoft.com/office/powerpoint/2010/main" val="3920411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90F8C4D-4782-4FC1-822D-BEAA233C328B}"/>
              </a:ext>
            </a:extLst>
          </p:cNvPr>
          <p:cNvSpPr/>
          <p:nvPr/>
        </p:nvSpPr>
        <p:spPr>
          <a:xfrm>
            <a:off x="0" y="87935"/>
            <a:ext cx="8729330" cy="461665"/>
          </a:xfrm>
          <a:prstGeom prst="rect">
            <a:avLst/>
          </a:prstGeom>
        </p:spPr>
        <p:txBody>
          <a:bodyPr wrap="square">
            <a:spAutoFit/>
          </a:bodyPr>
          <a:lstStyle/>
          <a:p>
            <a:pPr algn="ctr"/>
            <a:r>
              <a:rPr lang="es-ES" sz="2400" dirty="0">
                <a:solidFill>
                  <a:srgbClr val="C00000"/>
                </a:solidFill>
                <a:latin typeface="Labor Union Small" panose="00000500000000000000" pitchFamily="50" charset="0"/>
              </a:rPr>
              <a:t>Moravia, </a:t>
            </a:r>
            <a:r>
              <a:rPr lang="es-ES" sz="2400" dirty="0">
                <a:solidFill>
                  <a:schemeClr val="tx1"/>
                </a:solidFill>
                <a:latin typeface="Labor Union Small" panose="00000500000000000000" pitchFamily="50" charset="0"/>
              </a:rPr>
              <a:t>transformación y Repetición.</a:t>
            </a:r>
          </a:p>
        </p:txBody>
      </p:sp>
      <p:sp>
        <p:nvSpPr>
          <p:cNvPr id="3" name="Rectángulo 2">
            <a:extLst>
              <a:ext uri="{FF2B5EF4-FFF2-40B4-BE49-F238E27FC236}">
                <a16:creationId xmlns:a16="http://schemas.microsoft.com/office/drawing/2014/main" xmlns="" id="{1BFCB3B7-E75B-403E-B20C-8FC545856D76}"/>
              </a:ext>
            </a:extLst>
          </p:cNvPr>
          <p:cNvSpPr/>
          <p:nvPr/>
        </p:nvSpPr>
        <p:spPr>
          <a:xfrm>
            <a:off x="579474" y="549600"/>
            <a:ext cx="7272670" cy="4924425"/>
          </a:xfrm>
          <a:prstGeom prst="rect">
            <a:avLst/>
          </a:prstGeom>
        </p:spPr>
        <p:txBody>
          <a:bodyPr wrap="square">
            <a:spAutoFit/>
          </a:bodyPr>
          <a:lstStyle/>
          <a:p>
            <a:pPr algn="just"/>
            <a:r>
              <a:rPr lang="es-CO" sz="2200" dirty="0">
                <a:solidFill>
                  <a:schemeClr val="dk1"/>
                </a:solidFill>
                <a:latin typeface="Antipasto Pro " panose="02000506020000020004" pitchFamily="2" charset="0"/>
              </a:rPr>
              <a:t>	Dicen fuentes cercanas al barrio Moravia que el sector es uno de los que más genera ganancias a nivel económico a la ciudad, por ser punto estratégico de movilidad, también por los talleres de maquiladoras (copias de </a:t>
            </a:r>
            <a:r>
              <a:rPr lang="es-CO" sz="2200" dirty="0" err="1">
                <a:solidFill>
                  <a:schemeClr val="dk1"/>
                </a:solidFill>
                <a:latin typeface="Antipasto Pro " panose="02000506020000020004" pitchFamily="2" charset="0"/>
              </a:rPr>
              <a:t>tennis</a:t>
            </a:r>
            <a:r>
              <a:rPr lang="es-CO" sz="2200" dirty="0">
                <a:solidFill>
                  <a:schemeClr val="dk1"/>
                </a:solidFill>
                <a:latin typeface="Antipasto Pro " panose="02000506020000020004" pitchFamily="2" charset="0"/>
              </a:rPr>
              <a:t> y ropa generalmente) que funcionan allí y por los centros de acopio de reciclaje que ocupan varias de sus calles. </a:t>
            </a:r>
          </a:p>
          <a:p>
            <a:pPr algn="just"/>
            <a:endParaRPr lang="es-CO" sz="2200" dirty="0">
              <a:solidFill>
                <a:schemeClr val="dk1"/>
              </a:solidFill>
              <a:latin typeface="Antipasto Pro " panose="02000506020000020004" pitchFamily="2" charset="0"/>
            </a:endParaRPr>
          </a:p>
          <a:p>
            <a:pPr algn="just"/>
            <a:r>
              <a:rPr lang="es-CO" sz="2200" dirty="0">
                <a:solidFill>
                  <a:schemeClr val="dk1"/>
                </a:solidFill>
                <a:latin typeface="Antipasto Pro " panose="02000506020000020004" pitchFamily="2" charset="0"/>
              </a:rPr>
              <a:t>	Hasta el año </a:t>
            </a:r>
            <a:r>
              <a:rPr lang="es-CO" sz="2200" dirty="0">
                <a:solidFill>
                  <a:schemeClr val="dk1"/>
                </a:solidFill>
                <a:latin typeface="+mn-lt"/>
              </a:rPr>
              <a:t>2006,</a:t>
            </a:r>
            <a:r>
              <a:rPr lang="es-CO" sz="2200" dirty="0">
                <a:solidFill>
                  <a:schemeClr val="dk1"/>
                </a:solidFill>
                <a:latin typeface="Antipasto Pro " panose="02000506020000020004" pitchFamily="2" charset="0"/>
              </a:rPr>
              <a:t> por su situación de informalidad el barrio no aparecía en los mapas de la ciudad, entre </a:t>
            </a:r>
            <a:r>
              <a:rPr lang="es-CO" sz="2200" dirty="0">
                <a:solidFill>
                  <a:schemeClr val="dk1"/>
                </a:solidFill>
                <a:latin typeface="+mn-lt"/>
              </a:rPr>
              <a:t>1977</a:t>
            </a:r>
            <a:r>
              <a:rPr lang="es-CO" sz="2200" dirty="0">
                <a:solidFill>
                  <a:schemeClr val="dk1"/>
                </a:solidFill>
                <a:latin typeface="Antipasto Pro " panose="02000506020000020004" pitchFamily="2" charset="0"/>
              </a:rPr>
              <a:t> y </a:t>
            </a:r>
            <a:r>
              <a:rPr lang="es-CO" sz="2200" dirty="0">
                <a:solidFill>
                  <a:schemeClr val="dk1"/>
                </a:solidFill>
                <a:latin typeface="+mn-lt"/>
              </a:rPr>
              <a:t>1984 </a:t>
            </a:r>
            <a:r>
              <a:rPr lang="es-CO" sz="2200" dirty="0">
                <a:solidFill>
                  <a:schemeClr val="dk1"/>
                </a:solidFill>
                <a:latin typeface="Antipasto Pro " panose="02000506020000020004" pitchFamily="2" charset="0"/>
              </a:rPr>
              <a:t>fue basurero municipal a cielo abierto y lugar de vivienda para familias desplazadas, quienes poco a poco empezaron a ver aparecer en el paisaje una montaña  olorosa que antes no existía, “</a:t>
            </a:r>
            <a:r>
              <a:rPr lang="es-CO" sz="2200" i="1" dirty="0">
                <a:solidFill>
                  <a:schemeClr val="dk1"/>
                </a:solidFill>
                <a:latin typeface="Antipasto Pro " panose="02000506020000020004" pitchFamily="2" charset="0"/>
              </a:rPr>
              <a:t>medía más de </a:t>
            </a:r>
            <a:r>
              <a:rPr lang="es-CO" sz="2200" i="1" dirty="0">
                <a:solidFill>
                  <a:schemeClr val="dk1"/>
                </a:solidFill>
                <a:latin typeface="+mn-lt"/>
              </a:rPr>
              <a:t>30</a:t>
            </a:r>
            <a:r>
              <a:rPr lang="es-CO" sz="2200" i="1" dirty="0">
                <a:solidFill>
                  <a:schemeClr val="dk1"/>
                </a:solidFill>
                <a:latin typeface="Antipasto Pro " panose="02000506020000020004" pitchFamily="2" charset="0"/>
              </a:rPr>
              <a:t>m de altura, </a:t>
            </a:r>
            <a:endParaRPr lang="es-CO" dirty="0">
              <a:solidFill>
                <a:schemeClr val="dk1"/>
              </a:solidFill>
              <a:latin typeface="Antipasto Pro " panose="02000506020000020004" pitchFamily="2" charset="0"/>
            </a:endParaRPr>
          </a:p>
          <a:p>
            <a:pPr algn="just"/>
            <a:endParaRPr lang="es-CO" dirty="0">
              <a:solidFill>
                <a:schemeClr val="dk1"/>
              </a:solidFill>
              <a:latin typeface="Antipasto Pro " panose="02000506020000020004" pitchFamily="2" charset="0"/>
            </a:endParaRPr>
          </a:p>
          <a:p>
            <a:pPr algn="just"/>
            <a:endParaRPr lang="es-CO" dirty="0"/>
          </a:p>
        </p:txBody>
      </p:sp>
    </p:spTree>
    <p:extLst>
      <p:ext uri="{BB962C8B-B14F-4D97-AF65-F5344CB8AC3E}">
        <p14:creationId xmlns:p14="http://schemas.microsoft.com/office/powerpoint/2010/main" val="3737012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3146222-6561-49B7-B140-1A685E62F6AC}"/>
              </a:ext>
            </a:extLst>
          </p:cNvPr>
          <p:cNvSpPr/>
          <p:nvPr/>
        </p:nvSpPr>
        <p:spPr>
          <a:xfrm>
            <a:off x="685799" y="155704"/>
            <a:ext cx="7937205" cy="4493538"/>
          </a:xfrm>
          <a:prstGeom prst="rect">
            <a:avLst/>
          </a:prstGeom>
        </p:spPr>
        <p:txBody>
          <a:bodyPr wrap="square">
            <a:spAutoFit/>
          </a:bodyPr>
          <a:lstStyle/>
          <a:p>
            <a:pPr algn="just"/>
            <a:r>
              <a:rPr lang="es-CO" sz="2200" i="1" dirty="0">
                <a:solidFill>
                  <a:schemeClr val="dk1"/>
                </a:solidFill>
                <a:latin typeface="Antipasto Pro " panose="02000506020000020004" pitchFamily="2" charset="0"/>
              </a:rPr>
              <a:t>llena de basura</a:t>
            </a:r>
            <a:r>
              <a:rPr lang="es-CO" sz="2200" dirty="0">
                <a:solidFill>
                  <a:schemeClr val="dk1"/>
                </a:solidFill>
                <a:latin typeface="Antipasto Pro " panose="02000506020000020004" pitchFamily="2" charset="0"/>
              </a:rPr>
              <a:t>” dice doña Cecilia o como la conocen en el barrio </a:t>
            </a:r>
            <a:r>
              <a:rPr lang="es-CO" sz="2200" i="1" dirty="0">
                <a:solidFill>
                  <a:srgbClr val="C00000"/>
                </a:solidFill>
                <a:latin typeface="Antipasto Pro " panose="02000506020000020004" pitchFamily="2" charset="0"/>
              </a:rPr>
              <a:t>Mamá Chila</a:t>
            </a:r>
            <a:r>
              <a:rPr lang="es-CO" sz="2200" dirty="0">
                <a:solidFill>
                  <a:schemeClr val="dk1"/>
                </a:solidFill>
                <a:latin typeface="Antipasto Pro " panose="02000506020000020004" pitchFamily="2" charset="0"/>
              </a:rPr>
              <a:t>, lideresa social “</a:t>
            </a:r>
            <a:r>
              <a:rPr lang="es-CO" sz="2200" i="1" dirty="0">
                <a:solidFill>
                  <a:schemeClr val="dk1"/>
                </a:solidFill>
                <a:latin typeface="Antipasto Pro " panose="02000506020000020004" pitchFamily="2" charset="0"/>
              </a:rPr>
              <a:t>al principio nosotros fuimos los primeros en comprar casa, compramos una finquita, en esa época se veía el río y todo verde, después empezó a crecer la montaña de basura, a llegar la gente desplazada por la violencia y yo les daba clase, les enseñaba a sumar, a restar, a leer, a escribir, los adultos me dejaban a los niños mientras se iban al morro a trabajar reciclando.”</a:t>
            </a:r>
          </a:p>
          <a:p>
            <a:pPr algn="just"/>
            <a:endParaRPr lang="es-CO" sz="2200" dirty="0">
              <a:solidFill>
                <a:schemeClr val="dk1"/>
              </a:solidFill>
              <a:latin typeface="Antipasto Pro " panose="02000506020000020004" pitchFamily="2" charset="0"/>
            </a:endParaRPr>
          </a:p>
          <a:p>
            <a:pPr algn="just"/>
            <a:r>
              <a:rPr lang="es-CO" sz="2200" dirty="0">
                <a:solidFill>
                  <a:schemeClr val="dk1"/>
                </a:solidFill>
                <a:latin typeface="Antipasto Pro " panose="02000506020000020004" pitchFamily="2" charset="0"/>
              </a:rPr>
              <a:t>“</a:t>
            </a:r>
            <a:r>
              <a:rPr lang="es-CO" sz="2200" i="1" dirty="0">
                <a:solidFill>
                  <a:schemeClr val="dk1"/>
                </a:solidFill>
                <a:latin typeface="Antipasto Pro " panose="02000506020000020004" pitchFamily="2" charset="0"/>
              </a:rPr>
              <a:t>Yo me acuerdo que mi a mi papá le pagaban por recoger deditos o pedacitos de gente que el tren atropellaba, al principio me daba mucha impresión, después él nos llevaba y le ayudábamos</a:t>
            </a:r>
            <a:r>
              <a:rPr lang="es-CO" sz="2200" dirty="0">
                <a:solidFill>
                  <a:schemeClr val="dk1"/>
                </a:solidFill>
                <a:latin typeface="Antipasto Pro " panose="02000506020000020004" pitchFamily="2" charset="0"/>
              </a:rPr>
              <a:t>” expresa doña Gloria, quien nació en Moravia  hace </a:t>
            </a:r>
            <a:r>
              <a:rPr lang="es-CO" sz="2200" dirty="0">
                <a:solidFill>
                  <a:schemeClr val="dk1"/>
                </a:solidFill>
                <a:latin typeface="+mn-lt"/>
              </a:rPr>
              <a:t>65 </a:t>
            </a:r>
            <a:r>
              <a:rPr lang="es-CO" sz="2200" dirty="0">
                <a:solidFill>
                  <a:schemeClr val="dk1"/>
                </a:solidFill>
                <a:latin typeface="Antipasto Pro " panose="02000506020000020004" pitchFamily="2" charset="0"/>
              </a:rPr>
              <a:t>años y vive allí en la actualidad.</a:t>
            </a:r>
            <a:endParaRPr lang="es-CO" sz="2200" dirty="0">
              <a:solidFill>
                <a:schemeClr val="dk1"/>
              </a:solidFill>
            </a:endParaRPr>
          </a:p>
        </p:txBody>
      </p:sp>
    </p:spTree>
    <p:extLst>
      <p:ext uri="{BB962C8B-B14F-4D97-AF65-F5344CB8AC3E}">
        <p14:creationId xmlns:p14="http://schemas.microsoft.com/office/powerpoint/2010/main" val="2897558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09CC3F9A-A867-4578-B970-950EF08A346F}"/>
              </a:ext>
            </a:extLst>
          </p:cNvPr>
          <p:cNvSpPr/>
          <p:nvPr/>
        </p:nvSpPr>
        <p:spPr>
          <a:xfrm>
            <a:off x="510362" y="311408"/>
            <a:ext cx="8346559" cy="4832092"/>
          </a:xfrm>
          <a:prstGeom prst="rect">
            <a:avLst/>
          </a:prstGeom>
        </p:spPr>
        <p:txBody>
          <a:bodyPr wrap="square">
            <a:spAutoFit/>
          </a:bodyPr>
          <a:lstStyle/>
          <a:p>
            <a:r>
              <a:rPr lang="es-CO" sz="2200" dirty="0">
                <a:solidFill>
                  <a:schemeClr val="dk1"/>
                </a:solidFill>
                <a:latin typeface="Antipasto Pro " panose="02000506020000020004" pitchFamily="2" charset="0"/>
              </a:rPr>
              <a:t>	En</a:t>
            </a:r>
            <a:r>
              <a:rPr lang="es-CO" sz="2200" dirty="0">
                <a:solidFill>
                  <a:schemeClr val="dk1"/>
                </a:solidFill>
                <a:latin typeface="+mn-lt"/>
              </a:rPr>
              <a:t> 2008 </a:t>
            </a:r>
            <a:r>
              <a:rPr lang="es-CO" sz="2200" dirty="0">
                <a:solidFill>
                  <a:schemeClr val="dk1"/>
                </a:solidFill>
                <a:latin typeface="Antipasto Pro " panose="02000506020000020004" pitchFamily="2" charset="0"/>
              </a:rPr>
              <a:t>se construye un espacio cultural gestionado por los habitantes de Moravia, el Centro de Desarrollo Cultural de Moravia, encontrando en la cultura un camino para fortalecer lazos sociales. </a:t>
            </a:r>
          </a:p>
          <a:p>
            <a:endParaRPr lang="es-CO" sz="2200" dirty="0">
              <a:solidFill>
                <a:schemeClr val="dk1"/>
              </a:solidFill>
              <a:latin typeface="Antipasto Pro " panose="02000506020000020004" pitchFamily="2" charset="0"/>
            </a:endParaRPr>
          </a:p>
          <a:p>
            <a:r>
              <a:rPr lang="es-CO" sz="2200" dirty="0">
                <a:solidFill>
                  <a:schemeClr val="dk1"/>
                </a:solidFill>
                <a:latin typeface="Antipasto Pro " panose="02000506020000020004" pitchFamily="2" charset="0"/>
              </a:rPr>
              <a:t>	En </a:t>
            </a:r>
            <a:r>
              <a:rPr lang="es-CO" sz="2200" dirty="0">
                <a:solidFill>
                  <a:schemeClr val="dk1"/>
                </a:solidFill>
                <a:latin typeface="+mn-lt"/>
              </a:rPr>
              <a:t>2012 </a:t>
            </a:r>
            <a:r>
              <a:rPr lang="es-CO" sz="2200" dirty="0">
                <a:solidFill>
                  <a:schemeClr val="dk1"/>
                </a:solidFill>
                <a:latin typeface="Antipasto Pro " panose="02000506020000020004" pitchFamily="2" charset="0"/>
              </a:rPr>
              <a:t>la Secretaría de Medio Ambiente inicia el proyecto </a:t>
            </a:r>
            <a:r>
              <a:rPr lang="es-CO" sz="2200" i="1" dirty="0">
                <a:solidFill>
                  <a:srgbClr val="C00000"/>
                </a:solidFill>
                <a:latin typeface="Antipasto Pro " panose="02000506020000020004" pitchFamily="2" charset="0"/>
              </a:rPr>
              <a:t>Moravia Florece para la Vida, </a:t>
            </a:r>
            <a:r>
              <a:rPr lang="es-CO" sz="2200" dirty="0">
                <a:solidFill>
                  <a:schemeClr val="tx1"/>
                </a:solidFill>
                <a:latin typeface="Antipasto Pro " panose="02000506020000020004" pitchFamily="2" charset="0"/>
              </a:rPr>
              <a:t>en </a:t>
            </a:r>
            <a:r>
              <a:rPr lang="es-CO" sz="2200" dirty="0">
                <a:solidFill>
                  <a:schemeClr val="tx1"/>
                </a:solidFill>
                <a:latin typeface="+mn-lt"/>
              </a:rPr>
              <a:t>2013</a:t>
            </a:r>
            <a:r>
              <a:rPr lang="es-CO" sz="2200" dirty="0">
                <a:solidFill>
                  <a:schemeClr val="tx1"/>
                </a:solidFill>
                <a:latin typeface="Antipasto Pro " panose="02000506020000020004" pitchFamily="2" charset="0"/>
              </a:rPr>
              <a:t> se reubican algunas familias que habitaron el morro (como fue llamado el basurero) hasta ese momento, </a:t>
            </a:r>
            <a:r>
              <a:rPr lang="es-CO" sz="2200" i="1" dirty="0">
                <a:solidFill>
                  <a:srgbClr val="C00000"/>
                </a:solidFill>
                <a:latin typeface="Antipasto Pro " panose="02000506020000020004" pitchFamily="2" charset="0"/>
              </a:rPr>
              <a:t> </a:t>
            </a:r>
            <a:r>
              <a:rPr lang="es-CO" sz="2200" dirty="0">
                <a:solidFill>
                  <a:schemeClr val="tx1"/>
                </a:solidFill>
                <a:latin typeface="Antipasto Pro " panose="02000506020000020004" pitchFamily="2" charset="0"/>
              </a:rPr>
              <a:t>en </a:t>
            </a:r>
            <a:r>
              <a:rPr lang="es-CO" sz="2200" dirty="0">
                <a:solidFill>
                  <a:schemeClr val="tx1"/>
                </a:solidFill>
                <a:latin typeface="+mn-lt"/>
              </a:rPr>
              <a:t>2015 </a:t>
            </a:r>
            <a:r>
              <a:rPr lang="es-CO" sz="2200" i="1" dirty="0">
                <a:solidFill>
                  <a:schemeClr val="tx1"/>
                </a:solidFill>
                <a:latin typeface="Antipasto Pro " panose="02000506020000020004" pitchFamily="2" charset="0"/>
              </a:rPr>
              <a:t>el morro</a:t>
            </a:r>
            <a:r>
              <a:rPr lang="es-CO" sz="2200" dirty="0">
                <a:solidFill>
                  <a:schemeClr val="tx1"/>
                </a:solidFill>
                <a:latin typeface="Antipasto Pro " panose="02000506020000020004" pitchFamily="2" charset="0"/>
              </a:rPr>
              <a:t> se transforma mediante la siembra de plantas, corredores y un vivero.</a:t>
            </a:r>
          </a:p>
          <a:p>
            <a:endParaRPr lang="es-CO" sz="2200" dirty="0">
              <a:solidFill>
                <a:schemeClr val="tx1"/>
              </a:solidFill>
              <a:latin typeface="Antipasto Pro " panose="02000506020000020004" pitchFamily="2" charset="0"/>
            </a:endParaRPr>
          </a:p>
          <a:p>
            <a:r>
              <a:rPr lang="es-CO" sz="2200" dirty="0">
                <a:solidFill>
                  <a:schemeClr val="tx1"/>
                </a:solidFill>
                <a:latin typeface="Antipasto Pro " panose="02000506020000020004" pitchFamily="2" charset="0"/>
              </a:rPr>
              <a:t>	En </a:t>
            </a:r>
            <a:r>
              <a:rPr lang="es-CO" sz="2200" dirty="0">
                <a:solidFill>
                  <a:schemeClr val="tx1"/>
                </a:solidFill>
                <a:latin typeface="+mn-lt"/>
              </a:rPr>
              <a:t>2021 </a:t>
            </a:r>
            <a:r>
              <a:rPr lang="es-CO" sz="2200" dirty="0">
                <a:solidFill>
                  <a:schemeClr val="tx1"/>
                </a:solidFill>
                <a:latin typeface="Antipasto Pro " panose="02000506020000020004" pitchFamily="2" charset="0"/>
              </a:rPr>
              <a:t>nuevamente empiezan a llegar familias de desplazados y personas sin hogar a hacer casas en el </a:t>
            </a:r>
            <a:r>
              <a:rPr lang="es-CO" sz="2200" i="1" dirty="0">
                <a:solidFill>
                  <a:schemeClr val="tx1"/>
                </a:solidFill>
                <a:latin typeface="Antipasto Pro " panose="02000506020000020004" pitchFamily="2" charset="0"/>
              </a:rPr>
              <a:t>morro , </a:t>
            </a:r>
            <a:r>
              <a:rPr lang="es-CO" sz="2200" dirty="0">
                <a:solidFill>
                  <a:schemeClr val="tx1"/>
                </a:solidFill>
                <a:latin typeface="Antipasto Pro " panose="02000506020000020004" pitchFamily="2" charset="0"/>
              </a:rPr>
              <a:t>se habla de loteo e invasión pero lo cierto es que la historia se está repitiendo. </a:t>
            </a:r>
          </a:p>
          <a:p>
            <a:endParaRPr lang="es-CO" sz="2200" dirty="0">
              <a:solidFill>
                <a:schemeClr val="tx1"/>
              </a:solidFill>
              <a:latin typeface="Antipasto Pro " panose="02000506020000020004" pitchFamily="2" charset="0"/>
            </a:endParaRPr>
          </a:p>
        </p:txBody>
      </p:sp>
    </p:spTree>
    <p:extLst>
      <p:ext uri="{BB962C8B-B14F-4D97-AF65-F5344CB8AC3E}">
        <p14:creationId xmlns:p14="http://schemas.microsoft.com/office/powerpoint/2010/main" val="3049347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7B90A8EC-CEC9-4F99-A4DB-E6090F4FA10D}"/>
              </a:ext>
            </a:extLst>
          </p:cNvPr>
          <p:cNvPicPr>
            <a:picLocks noChangeAspect="1"/>
          </p:cNvPicPr>
          <p:nvPr/>
        </p:nvPicPr>
        <p:blipFill>
          <a:blip r:embed="rId2"/>
          <a:stretch>
            <a:fillRect/>
          </a:stretch>
        </p:blipFill>
        <p:spPr>
          <a:xfrm>
            <a:off x="2466501" y="331106"/>
            <a:ext cx="4210998" cy="4173511"/>
          </a:xfrm>
          <a:prstGeom prst="rect">
            <a:avLst/>
          </a:prstGeom>
        </p:spPr>
      </p:pic>
      <p:sp>
        <p:nvSpPr>
          <p:cNvPr id="4" name="Rectángulo 3">
            <a:extLst>
              <a:ext uri="{FF2B5EF4-FFF2-40B4-BE49-F238E27FC236}">
                <a16:creationId xmlns:a16="http://schemas.microsoft.com/office/drawing/2014/main" xmlns="" id="{678DB28F-49C9-434F-B08C-CB5CF094D16E}"/>
              </a:ext>
            </a:extLst>
          </p:cNvPr>
          <p:cNvSpPr/>
          <p:nvPr/>
        </p:nvSpPr>
        <p:spPr>
          <a:xfrm>
            <a:off x="6677499" y="4658505"/>
            <a:ext cx="1056700" cy="307777"/>
          </a:xfrm>
          <a:prstGeom prst="rect">
            <a:avLst/>
          </a:prstGeom>
        </p:spPr>
        <p:txBody>
          <a:bodyPr wrap="none">
            <a:spAutoFit/>
          </a:bodyPr>
          <a:lstStyle/>
          <a:p>
            <a:r>
              <a:rPr lang="es-CO" dirty="0">
                <a:solidFill>
                  <a:schemeClr val="tx1"/>
                </a:solidFill>
                <a:latin typeface="Antipasto Pro " panose="02000506020000020004" pitchFamily="2" charset="0"/>
              </a:rPr>
              <a:t>Foto CDCM. </a:t>
            </a:r>
            <a:endParaRPr lang="es-CO" dirty="0"/>
          </a:p>
        </p:txBody>
      </p:sp>
    </p:spTree>
    <p:extLst>
      <p:ext uri="{BB962C8B-B14F-4D97-AF65-F5344CB8AC3E}">
        <p14:creationId xmlns:p14="http://schemas.microsoft.com/office/powerpoint/2010/main" val="60543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2EE749C-1169-4928-BE55-99B551402AF1}"/>
              </a:ext>
            </a:extLst>
          </p:cNvPr>
          <p:cNvPicPr>
            <a:picLocks noChangeAspect="1"/>
          </p:cNvPicPr>
          <p:nvPr/>
        </p:nvPicPr>
        <p:blipFill>
          <a:blip r:embed="rId2"/>
          <a:stretch>
            <a:fillRect/>
          </a:stretch>
        </p:blipFill>
        <p:spPr>
          <a:xfrm>
            <a:off x="1847407" y="400715"/>
            <a:ext cx="5449186" cy="4086890"/>
          </a:xfrm>
          <a:prstGeom prst="rect">
            <a:avLst/>
          </a:prstGeom>
        </p:spPr>
      </p:pic>
      <p:sp>
        <p:nvSpPr>
          <p:cNvPr id="4" name="Rectángulo 3">
            <a:extLst>
              <a:ext uri="{FF2B5EF4-FFF2-40B4-BE49-F238E27FC236}">
                <a16:creationId xmlns:a16="http://schemas.microsoft.com/office/drawing/2014/main" xmlns="" id="{BC741ACB-D5C5-49DD-98BE-A6ECFDEAE7FC}"/>
              </a:ext>
            </a:extLst>
          </p:cNvPr>
          <p:cNvSpPr/>
          <p:nvPr/>
        </p:nvSpPr>
        <p:spPr>
          <a:xfrm>
            <a:off x="6931647" y="4588896"/>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541222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060EED5-E401-4B5C-AD30-DABC1EB1B7B9}"/>
              </a:ext>
            </a:extLst>
          </p:cNvPr>
          <p:cNvPicPr>
            <a:picLocks noChangeAspect="1"/>
          </p:cNvPicPr>
          <p:nvPr/>
        </p:nvPicPr>
        <p:blipFill>
          <a:blip r:embed="rId2"/>
          <a:stretch>
            <a:fillRect/>
          </a:stretch>
        </p:blipFill>
        <p:spPr>
          <a:xfrm>
            <a:off x="1605517" y="376126"/>
            <a:ext cx="5635256" cy="4226442"/>
          </a:xfrm>
          <a:prstGeom prst="rect">
            <a:avLst/>
          </a:prstGeom>
        </p:spPr>
      </p:pic>
      <p:sp>
        <p:nvSpPr>
          <p:cNvPr id="4" name="Rectángulo 3">
            <a:extLst>
              <a:ext uri="{FF2B5EF4-FFF2-40B4-BE49-F238E27FC236}">
                <a16:creationId xmlns:a16="http://schemas.microsoft.com/office/drawing/2014/main" xmlns="" id="{ADAA7868-D4E0-448E-90B2-36BFF47200AA}"/>
              </a:ext>
            </a:extLst>
          </p:cNvPr>
          <p:cNvSpPr/>
          <p:nvPr/>
        </p:nvSpPr>
        <p:spPr>
          <a:xfrm>
            <a:off x="6878485" y="4767374"/>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2344727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Imagen 2">
            <a:extLst>
              <a:ext uri="{FF2B5EF4-FFF2-40B4-BE49-F238E27FC236}">
                <a16:creationId xmlns:a16="http://schemas.microsoft.com/office/drawing/2014/main" xmlns="" id="{45767CBC-7BE5-493D-9E12-8878D385F551}"/>
              </a:ext>
            </a:extLst>
          </p:cNvPr>
          <p:cNvPicPr>
            <a:picLocks noChangeAspect="1"/>
          </p:cNvPicPr>
          <p:nvPr/>
        </p:nvPicPr>
        <p:blipFill>
          <a:blip r:embed="rId3"/>
          <a:stretch>
            <a:fillRect/>
          </a:stretch>
        </p:blipFill>
        <p:spPr>
          <a:xfrm>
            <a:off x="0" y="0"/>
            <a:ext cx="9144000" cy="5143500"/>
          </a:xfrm>
          <a:prstGeom prst="rect">
            <a:avLst/>
          </a:prstGeom>
        </p:spPr>
      </p:pic>
      <p:sp>
        <p:nvSpPr>
          <p:cNvPr id="169" name="Google Shape;169;p25"/>
          <p:cNvSpPr txBox="1">
            <a:spLocks noGrp="1"/>
          </p:cNvSpPr>
          <p:nvPr>
            <p:ph type="title"/>
          </p:nvPr>
        </p:nvSpPr>
        <p:spPr>
          <a:xfrm>
            <a:off x="2271728" y="871870"/>
            <a:ext cx="4600541" cy="733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s" sz="2400" dirty="0">
                <a:solidFill>
                  <a:schemeClr val="tx1"/>
                </a:solidFill>
                <a:latin typeface="Labor Union Small" panose="00000500000000000000" pitchFamily="50" charset="0"/>
              </a:rPr>
              <a:t>objeto de </a:t>
            </a:r>
            <a:r>
              <a:rPr lang="es-CO" sz="2400" dirty="0">
                <a:solidFill>
                  <a:schemeClr val="tx1"/>
                </a:solidFill>
                <a:latin typeface="Labor Union Small" panose="00000500000000000000" pitchFamily="50" charset="0"/>
              </a:rPr>
              <a:t>investigación.</a:t>
            </a:r>
            <a:endParaRPr sz="2400" dirty="0">
              <a:solidFill>
                <a:schemeClr val="tx1"/>
              </a:solidFill>
              <a:latin typeface="Labor Union Small" panose="00000500000000000000" pitchFamily="50" charset="0"/>
            </a:endParaRPr>
          </a:p>
        </p:txBody>
      </p:sp>
      <p:sp>
        <p:nvSpPr>
          <p:cNvPr id="170" name="Google Shape;170;p25"/>
          <p:cNvSpPr txBox="1">
            <a:spLocks noGrp="1"/>
          </p:cNvSpPr>
          <p:nvPr>
            <p:ph type="body" idx="1"/>
          </p:nvPr>
        </p:nvSpPr>
        <p:spPr>
          <a:xfrm>
            <a:off x="488681" y="1477925"/>
            <a:ext cx="8166636" cy="4455041"/>
          </a:xfrm>
          <a:prstGeom prst="rect">
            <a:avLst/>
          </a:prstGeom>
        </p:spPr>
        <p:txBody>
          <a:bodyPr spcFirstLastPara="1" wrap="square" lIns="68575" tIns="34275" rIns="68575" bIns="34275" anchor="ctr" anchorCtr="0">
            <a:normAutofit/>
          </a:bodyPr>
          <a:lstStyle/>
          <a:p>
            <a:pPr marL="0" indent="0" algn="just">
              <a:buNone/>
            </a:pPr>
            <a:r>
              <a:rPr lang="es-CO" sz="2200" dirty="0">
                <a:solidFill>
                  <a:schemeClr val="tx1"/>
                </a:solidFill>
                <a:latin typeface="Antipasto Pro " panose="02000506020000020004" pitchFamily="2" charset="0"/>
              </a:rPr>
              <a:t>	Ejecutar un proyecto de </a:t>
            </a:r>
            <a:r>
              <a:rPr lang="es" sz="2200" dirty="0">
                <a:solidFill>
                  <a:schemeClr val="tx1"/>
                </a:solidFill>
                <a:latin typeface="Antipasto Pro " panose="02000506020000020004" pitchFamily="2" charset="0"/>
              </a:rPr>
              <a:t>co-creació</a:t>
            </a:r>
            <a:r>
              <a:rPr lang="es-CO" sz="2200" dirty="0">
                <a:solidFill>
                  <a:schemeClr val="tx1"/>
                </a:solidFill>
                <a:latin typeface="Antipasto Pro " panose="02000506020000020004" pitchFamily="2" charset="0"/>
              </a:rPr>
              <a:t>n artística entre </a:t>
            </a:r>
            <a:r>
              <a:rPr lang="es-CO" sz="2200" i="1" dirty="0">
                <a:solidFill>
                  <a:schemeClr val="tx1"/>
                </a:solidFill>
                <a:latin typeface="Antipasto Pro " panose="02000506020000020004" pitchFamily="2" charset="0"/>
              </a:rPr>
              <a:t>Moravia City </a:t>
            </a:r>
            <a:r>
              <a:rPr lang="es-CO" sz="2200" i="1" dirty="0" err="1" smtClean="0">
                <a:solidFill>
                  <a:schemeClr val="tx1"/>
                </a:solidFill>
                <a:latin typeface="Antipasto Pro " panose="02000506020000020004" pitchFamily="2" charset="0"/>
              </a:rPr>
              <a:t>Rappers</a:t>
            </a:r>
            <a:r>
              <a:rPr lang="es-CO" sz="2200" i="1" dirty="0">
                <a:solidFill>
                  <a:schemeClr val="tx1"/>
                </a:solidFill>
                <a:latin typeface="Antipasto Pro " panose="02000506020000020004" pitchFamily="2" charset="0"/>
              </a:rPr>
              <a:t>, </a:t>
            </a:r>
            <a:r>
              <a:rPr lang="es-CO" sz="2200" dirty="0">
                <a:solidFill>
                  <a:schemeClr val="tx1"/>
                </a:solidFill>
                <a:latin typeface="Antipasto Pro " panose="02000506020000020004" pitchFamily="2" charset="0"/>
              </a:rPr>
              <a:t>jóvenes músicos del barrio Moravia en Medellín y los estudiantes de la </a:t>
            </a:r>
            <a:r>
              <a:rPr lang="es-ES" sz="2200" dirty="0">
                <a:solidFill>
                  <a:schemeClr val="tx1"/>
                </a:solidFill>
                <a:latin typeface="Antipasto Pro " panose="02000506020000020004" pitchFamily="2" charset="0"/>
                <a:ea typeface="Impact Label Reversed" pitchFamily="2" charset="0"/>
              </a:rPr>
              <a:t>Profesionalización Licenciatura en Artes Plásticas de la Universidad de Antioquia, José Gabriel Macías Toro y Nicolás Chacón Calvo</a:t>
            </a:r>
            <a:r>
              <a:rPr lang="es-CO" sz="2200" dirty="0">
                <a:solidFill>
                  <a:schemeClr val="tx1"/>
                </a:solidFill>
                <a:latin typeface="Antipasto Pro " panose="02000506020000020004" pitchFamily="2" charset="0"/>
                <a:ea typeface="Impact Label Reversed" pitchFamily="2" charset="0"/>
              </a:rPr>
              <a:t>. </a:t>
            </a:r>
          </a:p>
          <a:p>
            <a:pPr marL="0" indent="0" algn="just">
              <a:buNone/>
            </a:pPr>
            <a:endParaRPr lang="es-CO" sz="3500" dirty="0">
              <a:solidFill>
                <a:schemeClr val="tx1"/>
              </a:solidFill>
              <a:latin typeface="Antipasto Pro " panose="02000506020000020004" pitchFamily="2" charset="0"/>
              <a:ea typeface="Impact Label Reversed" pitchFamily="2" charset="0"/>
            </a:endParaRPr>
          </a:p>
          <a:p>
            <a:pPr marL="0" lvl="0" indent="0" algn="l" rtl="0">
              <a:spcBef>
                <a:spcPts val="300"/>
              </a:spcBef>
              <a:spcAft>
                <a:spcPts val="0"/>
              </a:spcAft>
              <a:buNone/>
            </a:pPr>
            <a:endParaRPr lang="es-CO" sz="3500" dirty="0">
              <a:solidFill>
                <a:schemeClr val="tx1"/>
              </a:solidFill>
              <a:latin typeface="Antipasto Pro " panose="02000506020000020004" pitchFamily="2" charset="0"/>
            </a:endParaRPr>
          </a:p>
          <a:p>
            <a:pPr marL="0" lvl="0" indent="0" algn="l" rtl="0">
              <a:spcBef>
                <a:spcPts val="500"/>
              </a:spcBef>
              <a:spcAft>
                <a:spcPts val="0"/>
              </a:spcAft>
              <a:buNone/>
            </a:pPr>
            <a:endParaRPr sz="2400" dirty="0">
              <a:latin typeface="Antipasto Pro " panose="02000506020000020004" pitchFamily="2" charset="0"/>
            </a:endParaRPr>
          </a:p>
          <a:p>
            <a:pPr marL="0" lvl="0" indent="0" algn="l" rtl="0">
              <a:spcBef>
                <a:spcPts val="500"/>
              </a:spcBef>
              <a:spcAft>
                <a:spcPts val="500"/>
              </a:spcAft>
              <a:buNone/>
            </a:pPr>
            <a:endParaRPr sz="2400" dirty="0">
              <a:latin typeface="Antipasto Pro " panose="02000506020000020004"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50C47437-8C1A-485F-9078-1BB1B1BC03F6}"/>
              </a:ext>
            </a:extLst>
          </p:cNvPr>
          <p:cNvPicPr>
            <a:picLocks noChangeAspect="1"/>
          </p:cNvPicPr>
          <p:nvPr/>
        </p:nvPicPr>
        <p:blipFill>
          <a:blip r:embed="rId2"/>
          <a:stretch>
            <a:fillRect/>
          </a:stretch>
        </p:blipFill>
        <p:spPr>
          <a:xfrm>
            <a:off x="1467293" y="446568"/>
            <a:ext cx="5735154" cy="3869864"/>
          </a:xfrm>
          <a:prstGeom prst="rect">
            <a:avLst/>
          </a:prstGeom>
        </p:spPr>
      </p:pic>
      <p:sp>
        <p:nvSpPr>
          <p:cNvPr id="4" name="Rectángulo 3">
            <a:extLst>
              <a:ext uri="{FF2B5EF4-FFF2-40B4-BE49-F238E27FC236}">
                <a16:creationId xmlns:a16="http://schemas.microsoft.com/office/drawing/2014/main" xmlns="" id="{B4DB8F14-ED95-44DB-B264-AE890803EA7C}"/>
              </a:ext>
            </a:extLst>
          </p:cNvPr>
          <p:cNvSpPr/>
          <p:nvPr/>
        </p:nvSpPr>
        <p:spPr>
          <a:xfrm>
            <a:off x="6712569" y="4543043"/>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2576143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8D29DA2-B045-4CA4-97C9-6B2F4C3BDE09}"/>
              </a:ext>
            </a:extLst>
          </p:cNvPr>
          <p:cNvPicPr>
            <a:picLocks noChangeAspect="1"/>
          </p:cNvPicPr>
          <p:nvPr/>
        </p:nvPicPr>
        <p:blipFill>
          <a:blip r:embed="rId2"/>
          <a:stretch>
            <a:fillRect/>
          </a:stretch>
        </p:blipFill>
        <p:spPr>
          <a:xfrm>
            <a:off x="2166662" y="273759"/>
            <a:ext cx="4446009" cy="4249350"/>
          </a:xfrm>
          <a:prstGeom prst="rect">
            <a:avLst/>
          </a:prstGeom>
        </p:spPr>
      </p:pic>
      <p:sp>
        <p:nvSpPr>
          <p:cNvPr id="4" name="Rectángulo 3">
            <a:extLst>
              <a:ext uri="{FF2B5EF4-FFF2-40B4-BE49-F238E27FC236}">
                <a16:creationId xmlns:a16="http://schemas.microsoft.com/office/drawing/2014/main" xmlns="" id="{B486F8BD-A977-4F88-9DD7-7FCA406AE6CE}"/>
              </a:ext>
            </a:extLst>
          </p:cNvPr>
          <p:cNvSpPr/>
          <p:nvPr/>
        </p:nvSpPr>
        <p:spPr>
          <a:xfrm>
            <a:off x="7452643" y="4523109"/>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3223528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19C324A5-77DE-422A-895B-D54F925648F9}"/>
              </a:ext>
            </a:extLst>
          </p:cNvPr>
          <p:cNvPicPr>
            <a:picLocks noChangeAspect="1"/>
          </p:cNvPicPr>
          <p:nvPr/>
        </p:nvPicPr>
        <p:blipFill>
          <a:blip r:embed="rId2"/>
          <a:stretch>
            <a:fillRect/>
          </a:stretch>
        </p:blipFill>
        <p:spPr>
          <a:xfrm>
            <a:off x="1396860" y="382773"/>
            <a:ext cx="6077828" cy="4086616"/>
          </a:xfrm>
          <a:prstGeom prst="rect">
            <a:avLst/>
          </a:prstGeom>
        </p:spPr>
      </p:pic>
      <p:sp>
        <p:nvSpPr>
          <p:cNvPr id="4" name="Rectángulo 3">
            <a:extLst>
              <a:ext uri="{FF2B5EF4-FFF2-40B4-BE49-F238E27FC236}">
                <a16:creationId xmlns:a16="http://schemas.microsoft.com/office/drawing/2014/main" xmlns="" id="{C1C07CDF-F862-45D2-B693-94B0F0837588}"/>
              </a:ext>
            </a:extLst>
          </p:cNvPr>
          <p:cNvSpPr/>
          <p:nvPr/>
        </p:nvSpPr>
        <p:spPr>
          <a:xfrm>
            <a:off x="6984810" y="4606838"/>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252566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5B62CF6-5F8B-4458-8A38-447877324477}"/>
              </a:ext>
            </a:extLst>
          </p:cNvPr>
          <p:cNvPicPr>
            <a:picLocks noChangeAspect="1"/>
          </p:cNvPicPr>
          <p:nvPr/>
        </p:nvPicPr>
        <p:blipFill>
          <a:blip r:embed="rId2"/>
          <a:stretch>
            <a:fillRect/>
          </a:stretch>
        </p:blipFill>
        <p:spPr>
          <a:xfrm>
            <a:off x="1315664" y="382205"/>
            <a:ext cx="6210880" cy="4204698"/>
          </a:xfrm>
          <a:prstGeom prst="rect">
            <a:avLst/>
          </a:prstGeom>
        </p:spPr>
      </p:pic>
      <p:sp>
        <p:nvSpPr>
          <p:cNvPr id="6" name="Rectángulo 5">
            <a:extLst>
              <a:ext uri="{FF2B5EF4-FFF2-40B4-BE49-F238E27FC236}">
                <a16:creationId xmlns:a16="http://schemas.microsoft.com/office/drawing/2014/main" xmlns="" id="{B2E77D49-6C50-40C8-A7D4-4B62B2439354}"/>
              </a:ext>
            </a:extLst>
          </p:cNvPr>
          <p:cNvSpPr/>
          <p:nvPr/>
        </p:nvSpPr>
        <p:spPr>
          <a:xfrm>
            <a:off x="7399480" y="4586903"/>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716463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E8F1457-EEA5-4EE6-B716-E33DA6DE366E}"/>
              </a:ext>
            </a:extLst>
          </p:cNvPr>
          <p:cNvPicPr>
            <a:picLocks noChangeAspect="1"/>
          </p:cNvPicPr>
          <p:nvPr/>
        </p:nvPicPr>
        <p:blipFill>
          <a:blip r:embed="rId2"/>
          <a:stretch>
            <a:fillRect/>
          </a:stretch>
        </p:blipFill>
        <p:spPr>
          <a:xfrm>
            <a:off x="1451344" y="527570"/>
            <a:ext cx="6241312" cy="3836921"/>
          </a:xfrm>
          <a:prstGeom prst="rect">
            <a:avLst/>
          </a:prstGeom>
        </p:spPr>
      </p:pic>
      <p:sp>
        <p:nvSpPr>
          <p:cNvPr id="4" name="Rectángulo 3">
            <a:extLst>
              <a:ext uri="{FF2B5EF4-FFF2-40B4-BE49-F238E27FC236}">
                <a16:creationId xmlns:a16="http://schemas.microsoft.com/office/drawing/2014/main" xmlns="" id="{47688656-0C9A-4C86-A950-D382D4973233}"/>
              </a:ext>
            </a:extLst>
          </p:cNvPr>
          <p:cNvSpPr/>
          <p:nvPr/>
        </p:nvSpPr>
        <p:spPr>
          <a:xfrm>
            <a:off x="6963545" y="4462041"/>
            <a:ext cx="979755" cy="307777"/>
          </a:xfrm>
          <a:prstGeom prst="rect">
            <a:avLst/>
          </a:prstGeom>
        </p:spPr>
        <p:txBody>
          <a:bodyPr wrap="none">
            <a:spAutoFit/>
          </a:bodyPr>
          <a:lstStyle/>
          <a:p>
            <a:r>
              <a:rPr lang="es-CO" dirty="0">
                <a:solidFill>
                  <a:schemeClr val="tx1"/>
                </a:solidFill>
                <a:latin typeface="Antipasto Pro " panose="02000506020000020004" pitchFamily="2" charset="0"/>
              </a:rPr>
              <a:t>Foto CDCM</a:t>
            </a:r>
            <a:endParaRPr lang="es-CO" dirty="0"/>
          </a:p>
        </p:txBody>
      </p:sp>
    </p:spTree>
    <p:extLst>
      <p:ext uri="{BB962C8B-B14F-4D97-AF65-F5344CB8AC3E}">
        <p14:creationId xmlns:p14="http://schemas.microsoft.com/office/powerpoint/2010/main" val="2238287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8B8FC58-1E3C-4DFB-9586-B13A5602F490}"/>
              </a:ext>
            </a:extLst>
          </p:cNvPr>
          <p:cNvSpPr/>
          <p:nvPr/>
        </p:nvSpPr>
        <p:spPr>
          <a:xfrm>
            <a:off x="632637" y="276530"/>
            <a:ext cx="7878725" cy="5940088"/>
          </a:xfrm>
          <a:prstGeom prst="rect">
            <a:avLst/>
          </a:prstGeom>
        </p:spPr>
        <p:txBody>
          <a:bodyPr wrap="square">
            <a:spAutoFit/>
          </a:bodyPr>
          <a:lstStyle/>
          <a:p>
            <a:r>
              <a:rPr lang="es-CO" sz="2200" dirty="0">
                <a:solidFill>
                  <a:srgbClr val="C00000"/>
                </a:solidFill>
                <a:latin typeface="Antipasto Pro " panose="02000506020000020004" pitchFamily="2" charset="0"/>
              </a:rPr>
              <a:t>Fuentes consultadas: </a:t>
            </a:r>
          </a:p>
          <a:p>
            <a:endParaRPr lang="es-CO" sz="2200" dirty="0">
              <a:solidFill>
                <a:srgbClr val="C00000"/>
              </a:solidFill>
              <a:latin typeface="Antipasto Pro " panose="02000506020000020004" pitchFamily="2" charset="0"/>
            </a:endParaRPr>
          </a:p>
          <a:p>
            <a:r>
              <a:rPr lang="es-ES" sz="1500" dirty="0">
                <a:latin typeface="Antipasto Pro " panose="02000506020000020004" pitchFamily="2" charset="0"/>
              </a:rPr>
              <a:t>En Medellín convirtieron un basurero en uno de los jardines más grandes de Colombia. (s.f.). </a:t>
            </a:r>
            <a:r>
              <a:rPr lang="es-CO" sz="1500" i="1" dirty="0">
                <a:latin typeface="Antipasto Pro " panose="02000506020000020004" pitchFamily="2" charset="0"/>
              </a:rPr>
              <a:t>Recuperado de </a:t>
            </a:r>
            <a:r>
              <a:rPr lang="es-CO" sz="1500" i="1" dirty="0">
                <a:latin typeface="Antipasto Pro " panose="02000506020000020004" pitchFamily="2" charset="0"/>
                <a:hlinkClick r:id="rId2"/>
              </a:rPr>
              <a:t>https://lanotapositiva.com/colombia-me-encanta/medellin-convirtieron-basurero-jardines_</a:t>
            </a:r>
            <a:r>
              <a:rPr lang="es-CO" sz="1500" i="1" dirty="0">
                <a:latin typeface="+mn-lt"/>
                <a:hlinkClick r:id="rId2"/>
              </a:rPr>
              <a:t>60890</a:t>
            </a:r>
            <a:endParaRPr lang="es-CO" sz="1500" i="1" dirty="0">
              <a:latin typeface="+mn-lt"/>
            </a:endParaRPr>
          </a:p>
          <a:p>
            <a:endParaRPr lang="es-CO" sz="1500" i="1" dirty="0">
              <a:solidFill>
                <a:srgbClr val="C00000"/>
              </a:solidFill>
              <a:latin typeface="+mn-lt"/>
            </a:endParaRPr>
          </a:p>
          <a:p>
            <a:endParaRPr lang="es-CO" sz="1500" i="1" dirty="0">
              <a:solidFill>
                <a:srgbClr val="C00000"/>
              </a:solidFill>
              <a:latin typeface="+mn-lt"/>
            </a:endParaRPr>
          </a:p>
          <a:p>
            <a:r>
              <a:rPr lang="es-CO" sz="1500" dirty="0">
                <a:latin typeface="Antipasto Pro " panose="02000506020000020004" pitchFamily="2" charset="0"/>
              </a:rPr>
              <a:t>La Casa de Todos. Centro de Desarrollo Cultural de Moravia</a:t>
            </a:r>
            <a:r>
              <a:rPr lang="es-ES" sz="1500" dirty="0">
                <a:latin typeface="Antipasto Pro " panose="02000506020000020004" pitchFamily="2" charset="0"/>
              </a:rPr>
              <a:t>. (s.f.). </a:t>
            </a:r>
            <a:r>
              <a:rPr lang="es-CO" sz="1500" i="1" dirty="0">
                <a:latin typeface="Antipasto Pro " panose="02000506020000020004" pitchFamily="2" charset="0"/>
              </a:rPr>
              <a:t>Recuperado de </a:t>
            </a:r>
            <a:r>
              <a:rPr lang="es-CO" sz="1500" i="1" dirty="0">
                <a:latin typeface="Antipasto Pro " panose="02000506020000020004" pitchFamily="2" charset="0"/>
                <a:hlinkClick r:id="rId3"/>
              </a:rPr>
              <a:t>https://centroculturalmoravia.org/acerca-del-cdcm/</a:t>
            </a:r>
            <a:endParaRPr lang="es-CO" sz="1500" i="1" dirty="0">
              <a:latin typeface="Antipasto Pro " panose="02000506020000020004" pitchFamily="2" charset="0"/>
            </a:endParaRPr>
          </a:p>
          <a:p>
            <a:endParaRPr lang="es-CO" sz="1500" i="1" dirty="0">
              <a:latin typeface="Antipasto Pro " panose="02000506020000020004" pitchFamily="2" charset="0"/>
            </a:endParaRPr>
          </a:p>
          <a:p>
            <a:r>
              <a:rPr lang="es-ES" sz="1600" dirty="0">
                <a:latin typeface="Antipasto Pro " panose="02000506020000020004" pitchFamily="2" charset="0"/>
              </a:rPr>
              <a:t>UN JARDÍN: SÍMBOLO DE REINVENCIÓN</a:t>
            </a:r>
            <a:r>
              <a:rPr lang="es-ES" sz="1500" dirty="0">
                <a:latin typeface="Antipasto Pro " panose="02000506020000020004" pitchFamily="2" charset="0"/>
              </a:rPr>
              <a:t>. (s.f.). </a:t>
            </a:r>
            <a:r>
              <a:rPr lang="es-CO" sz="1500" i="1" dirty="0">
                <a:latin typeface="Antipasto Pro " panose="02000506020000020004" pitchFamily="2" charset="0"/>
              </a:rPr>
              <a:t>Recuperado de </a:t>
            </a:r>
            <a:r>
              <a:rPr lang="es-CO" sz="1500" i="1" dirty="0">
                <a:latin typeface="Antipasto Pro " panose="02000506020000020004" pitchFamily="2" charset="0"/>
                <a:hlinkClick r:id="rId4"/>
              </a:rPr>
              <a:t>https://www.medellin.travel/moravia/</a:t>
            </a:r>
            <a:endParaRPr lang="es-CO" sz="1500" i="1" dirty="0">
              <a:latin typeface="Antipasto Pro " panose="02000506020000020004" pitchFamily="2" charset="0"/>
            </a:endParaRPr>
          </a:p>
          <a:p>
            <a:endParaRPr lang="es-CO" sz="1500" i="1" dirty="0">
              <a:solidFill>
                <a:srgbClr val="C00000"/>
              </a:solidFill>
              <a:latin typeface="Antipasto Pro " panose="02000506020000020004" pitchFamily="2" charset="0"/>
            </a:endParaRPr>
          </a:p>
          <a:p>
            <a:r>
              <a:rPr lang="es-ES" sz="1500" dirty="0">
                <a:latin typeface="Antipasto Pro " panose="02000506020000020004" pitchFamily="2" charset="0"/>
              </a:rPr>
              <a:t>El morro de Moravia se termina de poblar sin control alguno. Osorio, M. y Herrera, J . (</a:t>
            </a:r>
            <a:r>
              <a:rPr lang="es-ES" sz="1500" dirty="0">
                <a:latin typeface="+mn-lt"/>
              </a:rPr>
              <a:t>2022</a:t>
            </a:r>
            <a:r>
              <a:rPr lang="es-ES" sz="1500" dirty="0">
                <a:latin typeface="Antipasto Pro " panose="02000506020000020004" pitchFamily="2" charset="0"/>
              </a:rPr>
              <a:t>, marzo </a:t>
            </a:r>
            <a:r>
              <a:rPr lang="es-ES" sz="1500" dirty="0">
                <a:latin typeface="+mn-lt"/>
              </a:rPr>
              <a:t>03</a:t>
            </a:r>
            <a:r>
              <a:rPr lang="es-ES" sz="1500" dirty="0">
                <a:latin typeface="Antipasto Pro " panose="02000506020000020004" pitchFamily="2" charset="0"/>
              </a:rPr>
              <a:t>). </a:t>
            </a:r>
            <a:r>
              <a:rPr lang="es-CO" sz="1500" i="1" dirty="0">
                <a:latin typeface="Antipasto Pro " panose="02000506020000020004" pitchFamily="2" charset="0"/>
              </a:rPr>
              <a:t>Recuperado de </a:t>
            </a:r>
            <a:r>
              <a:rPr lang="es-CO" sz="1500" i="1" dirty="0">
                <a:latin typeface="Antipasto Pro " panose="02000506020000020004" pitchFamily="2" charset="0"/>
                <a:hlinkClick r:id="rId5"/>
              </a:rPr>
              <a:t>https://www.elcolombiano.com/antioquia/el-morro-de-moravia-se-termina-de-poblar-sin-control-alguno-EF</a:t>
            </a:r>
            <a:r>
              <a:rPr lang="es-CO" sz="1500" i="1" dirty="0">
                <a:latin typeface="+mn-lt"/>
                <a:hlinkClick r:id="rId5"/>
              </a:rPr>
              <a:t>16750307</a:t>
            </a:r>
            <a:endParaRPr lang="es-CO" sz="1500" i="1" dirty="0">
              <a:latin typeface="+mn-lt"/>
            </a:endParaRPr>
          </a:p>
          <a:p>
            <a:endParaRPr lang="es-CO" sz="1500" i="1" dirty="0">
              <a:solidFill>
                <a:srgbClr val="C00000"/>
              </a:solidFill>
              <a:latin typeface="Antipasto Pro " panose="02000506020000020004" pitchFamily="2" charset="0"/>
            </a:endParaRPr>
          </a:p>
          <a:p>
            <a:r>
              <a:rPr lang="es-ES" sz="1500" dirty="0">
                <a:latin typeface="Antipasto Pro " panose="02000506020000020004" pitchFamily="2" charset="0"/>
              </a:rPr>
              <a:t>¿Cómo será la evacuación de </a:t>
            </a:r>
            <a:r>
              <a:rPr lang="es-ES" sz="1500" dirty="0">
                <a:latin typeface="+mn-lt"/>
              </a:rPr>
              <a:t>350</a:t>
            </a:r>
            <a:r>
              <a:rPr lang="es-ES" sz="1500" dirty="0">
                <a:latin typeface="Antipasto Pro " panose="02000506020000020004" pitchFamily="2" charset="0"/>
              </a:rPr>
              <a:t> personas en el Morro de Moravia?</a:t>
            </a:r>
          </a:p>
          <a:p>
            <a:r>
              <a:rPr lang="es-ES" sz="1500" dirty="0">
                <a:latin typeface="Antipasto Pro " panose="02000506020000020004" pitchFamily="2" charset="0"/>
              </a:rPr>
              <a:t>Sanmartín, J . (</a:t>
            </a:r>
            <a:r>
              <a:rPr lang="es-ES" sz="1500" dirty="0">
                <a:latin typeface="+mn-lt"/>
              </a:rPr>
              <a:t>2021</a:t>
            </a:r>
            <a:r>
              <a:rPr lang="es-ES" sz="1500" dirty="0">
                <a:latin typeface="Antipasto Pro " panose="02000506020000020004" pitchFamily="2" charset="0"/>
              </a:rPr>
              <a:t>, noviembre </a:t>
            </a:r>
            <a:r>
              <a:rPr lang="es-ES" sz="1500" dirty="0">
                <a:latin typeface="+mn-lt"/>
              </a:rPr>
              <a:t>03</a:t>
            </a:r>
            <a:r>
              <a:rPr lang="es-ES" sz="1500" dirty="0">
                <a:latin typeface="Antipasto Pro " panose="02000506020000020004" pitchFamily="2" charset="0"/>
              </a:rPr>
              <a:t>). </a:t>
            </a:r>
            <a:r>
              <a:rPr lang="es-CO" sz="1500" i="1" dirty="0">
                <a:latin typeface="Antipasto Pro " panose="02000506020000020004" pitchFamily="2" charset="0"/>
              </a:rPr>
              <a:t>Recuperado de </a:t>
            </a:r>
            <a:r>
              <a:rPr lang="es-CO" sz="1500" i="1" dirty="0">
                <a:latin typeface="Antipasto Pro " panose="02000506020000020004" pitchFamily="2" charset="0"/>
                <a:hlinkClick r:id="rId6"/>
              </a:rPr>
              <a:t>https://caracol.com.co/emisora/</a:t>
            </a:r>
            <a:r>
              <a:rPr lang="es-CO" sz="1500" i="1" dirty="0">
                <a:latin typeface="+mn-lt"/>
                <a:hlinkClick r:id="rId6"/>
              </a:rPr>
              <a:t>2021/11/03</a:t>
            </a:r>
            <a:r>
              <a:rPr lang="es-CO" sz="1500" i="1" dirty="0">
                <a:latin typeface="Antipasto Pro " panose="02000506020000020004" pitchFamily="2" charset="0"/>
                <a:hlinkClick r:id="rId6"/>
              </a:rPr>
              <a:t>/medellin/</a:t>
            </a:r>
            <a:r>
              <a:rPr lang="es-CO" sz="1500" i="1" dirty="0">
                <a:latin typeface="+mn-lt"/>
                <a:hlinkClick r:id="rId6"/>
              </a:rPr>
              <a:t>1635959661_714778</a:t>
            </a:r>
            <a:r>
              <a:rPr lang="es-CO" sz="1500" i="1" dirty="0">
                <a:latin typeface="Antipasto Pro " panose="02000506020000020004" pitchFamily="2" charset="0"/>
                <a:hlinkClick r:id="rId6"/>
              </a:rPr>
              <a:t>.html</a:t>
            </a:r>
            <a:endParaRPr lang="es-CO" sz="1500" i="1" dirty="0">
              <a:latin typeface="Antipasto Pro " panose="02000506020000020004" pitchFamily="2" charset="0"/>
            </a:endParaRPr>
          </a:p>
          <a:p>
            <a:endParaRPr lang="es-CO" sz="1500" i="1" dirty="0">
              <a:solidFill>
                <a:srgbClr val="C00000"/>
              </a:solidFill>
              <a:latin typeface="Antipasto Pro " panose="02000506020000020004" pitchFamily="2" charset="0"/>
            </a:endParaRPr>
          </a:p>
          <a:p>
            <a:endParaRPr lang="es-CO" sz="2200" dirty="0">
              <a:solidFill>
                <a:srgbClr val="C00000"/>
              </a:solidFill>
              <a:latin typeface="+mn-lt"/>
            </a:endParaRPr>
          </a:p>
          <a:p>
            <a:endParaRPr lang="es-CO" sz="2200" dirty="0">
              <a:solidFill>
                <a:srgbClr val="C00000"/>
              </a:solidFill>
              <a:latin typeface="Antipasto Pro " panose="02000506020000020004" pitchFamily="2" charset="0"/>
            </a:endParaRPr>
          </a:p>
          <a:p>
            <a:r>
              <a:rPr lang="es-CO" sz="2200" dirty="0">
                <a:solidFill>
                  <a:srgbClr val="C00000"/>
                </a:solidFill>
                <a:latin typeface="Antipasto Pro " panose="02000506020000020004" pitchFamily="2" charset="0"/>
              </a:rPr>
              <a:t> </a:t>
            </a:r>
          </a:p>
        </p:txBody>
      </p:sp>
    </p:spTree>
    <p:extLst>
      <p:ext uri="{BB962C8B-B14F-4D97-AF65-F5344CB8AC3E}">
        <p14:creationId xmlns:p14="http://schemas.microsoft.com/office/powerpoint/2010/main" val="2249266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3307573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2"/>
          <p:cNvSpPr txBox="1">
            <a:spLocks noGrp="1"/>
          </p:cNvSpPr>
          <p:nvPr>
            <p:ph type="body" idx="1"/>
          </p:nvPr>
        </p:nvSpPr>
        <p:spPr>
          <a:xfrm>
            <a:off x="165505" y="138223"/>
            <a:ext cx="8812990" cy="5566552"/>
          </a:xfrm>
          <a:prstGeom prst="rect">
            <a:avLst/>
          </a:prstGeom>
        </p:spPr>
        <p:txBody>
          <a:bodyPr spcFirstLastPara="1" wrap="square" lIns="68575" tIns="34275" rIns="68575" bIns="34275" anchor="ctr" anchorCtr="0">
            <a:normAutofit fontScale="40000" lnSpcReduction="20000"/>
          </a:bodyPr>
          <a:lstStyle/>
          <a:p>
            <a:pPr marL="0" lvl="0" indent="0" algn="ctr" rtl="0">
              <a:lnSpc>
                <a:spcPct val="115000"/>
              </a:lnSpc>
              <a:spcBef>
                <a:spcPts val="1200"/>
              </a:spcBef>
              <a:spcAft>
                <a:spcPts val="0"/>
              </a:spcAft>
              <a:buNone/>
            </a:pPr>
            <a:r>
              <a:rPr lang="es" sz="6000" b="1" dirty="0">
                <a:solidFill>
                  <a:srgbClr val="000000"/>
                </a:solidFill>
                <a:latin typeface="Labor Union Small" panose="00000500000000000000" pitchFamily="50" charset="0"/>
                <a:ea typeface="Arial"/>
                <a:cs typeface="Arial"/>
                <a:sym typeface="Arial"/>
              </a:rPr>
              <a:t>Población participante</a:t>
            </a:r>
            <a:endParaRPr sz="6000" b="1" dirty="0">
              <a:solidFill>
                <a:schemeClr val="dk1"/>
              </a:solidFill>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es" sz="4600" i="1" dirty="0">
                <a:solidFill>
                  <a:schemeClr val="dk1"/>
                </a:solidFill>
                <a:latin typeface="Antipasto Pro " panose="02000506020000020004" pitchFamily="2" charset="0"/>
                <a:ea typeface="Arial"/>
                <a:cs typeface="Arial"/>
                <a:sym typeface="Arial"/>
              </a:rPr>
              <a:t>	Se llamaba SonoriRap y era un proyecto desarrollado a partir de la beca Praxis Estudio Audiovisual. Consistía en grabar sonidos del barrio Moravia, en la zona centro oriental de Medellín: el bus, los niños, los músicos, la calle. Estos luego serían parte de instrumentales de rap sobre las que MCs del barrio dejarían sus rimas. De este taller, que involucró a la comunidad de Moravia, salieron canciones. Entre los participantes hubo un entendimiento a través de su escritura y su música y siguieron trabajando. Meses después decidieron armar un grupo que representara a Moravia. Era </a:t>
            </a:r>
            <a:r>
              <a:rPr lang="es" sz="4600" i="1" dirty="0">
                <a:solidFill>
                  <a:schemeClr val="dk1"/>
                </a:solidFill>
                <a:latin typeface="+mn-lt"/>
                <a:ea typeface="Arial"/>
                <a:cs typeface="Arial"/>
                <a:sym typeface="Arial"/>
              </a:rPr>
              <a:t>2018. </a:t>
            </a:r>
            <a:endParaRPr sz="4600" i="1" dirty="0">
              <a:solidFill>
                <a:schemeClr val="dk1"/>
              </a:solidFill>
              <a:latin typeface="+mn-lt"/>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es" sz="4600" i="1" dirty="0">
                <a:solidFill>
                  <a:schemeClr val="dk1"/>
                </a:solidFill>
                <a:latin typeface="Antipasto Pro " panose="02000506020000020004" pitchFamily="2" charset="0"/>
                <a:ea typeface="Arial"/>
                <a:cs typeface="Arial"/>
                <a:sym typeface="Arial"/>
              </a:rPr>
              <a:t>	El grupo se llamó </a:t>
            </a:r>
            <a:r>
              <a:rPr lang="es" sz="4600" i="1" dirty="0">
                <a:solidFill>
                  <a:srgbClr val="C00000"/>
                </a:solidFill>
                <a:latin typeface="Antipasto Pro " panose="02000506020000020004" pitchFamily="2" charset="0"/>
                <a:ea typeface="Arial"/>
                <a:cs typeface="Arial"/>
                <a:sym typeface="Arial"/>
              </a:rPr>
              <a:t>Moravia City Rappers</a:t>
            </a:r>
            <a:r>
              <a:rPr lang="es" sz="4600" i="1" dirty="0">
                <a:solidFill>
                  <a:schemeClr val="dk1"/>
                </a:solidFill>
                <a:latin typeface="Antipasto Pro " panose="02000506020000020004" pitchFamily="2" charset="0"/>
                <a:ea typeface="Arial"/>
                <a:cs typeface="Arial"/>
                <a:sym typeface="Arial"/>
              </a:rPr>
              <a:t>. El nombre lo eligió Pino El Bardo, líder tanto de la agrupación como del proyecto inicial. “En mis canciones hablo del barrio y me conocen porque soy de Moravia. Chimba también que lo conozcan a uno </a:t>
            </a:r>
            <a:r>
              <a:rPr lang="es-CO" sz="4600" i="1" dirty="0">
                <a:solidFill>
                  <a:schemeClr val="dk1"/>
                </a:solidFill>
                <a:latin typeface="Antipasto Pro " panose="02000506020000020004" pitchFamily="2" charset="0"/>
                <a:ea typeface="Arial"/>
                <a:cs typeface="Arial"/>
                <a:sym typeface="Arial"/>
              </a:rPr>
              <a:t>por el trabajo que hace</a:t>
            </a:r>
            <a:r>
              <a:rPr lang="es" sz="4600" i="1" dirty="0">
                <a:solidFill>
                  <a:schemeClr val="dk1"/>
                </a:solidFill>
                <a:latin typeface="Antipasto Pro " panose="02000506020000020004" pitchFamily="2" charset="0"/>
                <a:ea typeface="Arial"/>
                <a:cs typeface="Arial"/>
                <a:sym typeface="Arial"/>
              </a:rPr>
              <a:t>”, explica.</a:t>
            </a:r>
            <a:endParaRPr sz="4600" i="1" dirty="0">
              <a:solidFill>
                <a:schemeClr val="dk1"/>
              </a:solidFill>
              <a:latin typeface="Antipasto Pro " panose="02000506020000020004" pitchFamily="2" charset="0"/>
              <a:ea typeface="Arial"/>
              <a:cs typeface="Arial"/>
              <a:sym typeface="Arial"/>
            </a:endParaRPr>
          </a:p>
          <a:p>
            <a:pPr marL="0" lvl="0" indent="0" algn="just" rtl="0">
              <a:lnSpc>
                <a:spcPct val="115000"/>
              </a:lnSpc>
              <a:spcBef>
                <a:spcPts val="1200"/>
              </a:spcBef>
              <a:spcAft>
                <a:spcPts val="0"/>
              </a:spcAft>
              <a:buNone/>
            </a:pPr>
            <a:r>
              <a:rPr lang="es" sz="4600" dirty="0">
                <a:solidFill>
                  <a:schemeClr val="dk1"/>
                </a:solidFill>
                <a:latin typeface="Antipasto Pro " panose="02000506020000020004" pitchFamily="2" charset="0"/>
                <a:ea typeface="Arial"/>
                <a:cs typeface="Arial"/>
                <a:sym typeface="Arial"/>
              </a:rPr>
              <a:t> Cembrano, S. Moravia City Rappers, una historia barrial y multicultural. Procesossociales Melah.</a:t>
            </a:r>
            <a:r>
              <a:rPr lang="es" sz="4600" dirty="0">
                <a:solidFill>
                  <a:schemeClr val="dk1"/>
                </a:solidFill>
                <a:uFill>
                  <a:noFill/>
                </a:uFill>
                <a:latin typeface="Antipasto Pro " panose="02000506020000020004" pitchFamily="2" charset="0"/>
                <a:ea typeface="Arial"/>
                <a:cs typeface="Arial"/>
                <a:sym typeface="Arial"/>
                <a:hlinkClick r:id="rId3">
                  <a:extLst>
                    <a:ext uri="{A12FA001-AC4F-418D-AE19-62706E023703}">
                      <ahyp:hlinkClr xmlns:ahyp="http://schemas.microsoft.com/office/drawing/2018/hyperlinkcolor" xmlns="" val="tx"/>
                    </a:ext>
                  </a:extLst>
                </a:hlinkClick>
              </a:rPr>
              <a:t> </a:t>
            </a:r>
            <a:r>
              <a:rPr lang="es" sz="4600" u="sng" dirty="0">
                <a:solidFill>
                  <a:schemeClr val="hlink"/>
                </a:solidFill>
                <a:latin typeface="Antipasto Pro " panose="02000506020000020004" pitchFamily="2" charset="0"/>
                <a:ea typeface="Arial"/>
                <a:cs typeface="Arial"/>
                <a:sym typeface="Arial"/>
                <a:hlinkClick r:id="rId3"/>
              </a:rPr>
              <a:t>https://procesossociales.melah.org/moravia-city-rappers-una-historia-barrial-y-multicultural/</a:t>
            </a:r>
            <a:endParaRPr sz="4600" u="sng" dirty="0">
              <a:solidFill>
                <a:schemeClr val="hlink"/>
              </a:solidFill>
              <a:latin typeface="Antipasto Pro " panose="02000506020000020004" pitchFamily="2" charset="0"/>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dk1"/>
              </a:solidFill>
              <a:latin typeface="Arial"/>
              <a:ea typeface="Arial"/>
              <a:cs typeface="Arial"/>
              <a:sym typeface="Arial"/>
            </a:endParaRPr>
          </a:p>
          <a:p>
            <a:pPr marL="0" lvl="0" indent="0" algn="l" rtl="0">
              <a:lnSpc>
                <a:spcPct val="115000"/>
              </a:lnSpc>
              <a:spcBef>
                <a:spcPts val="1200"/>
              </a:spcBef>
              <a:spcAft>
                <a:spcPts val="0"/>
              </a:spcAft>
              <a:buNone/>
            </a:pPr>
            <a:endParaRPr sz="1100" b="1" dirty="0">
              <a:solidFill>
                <a:srgbClr val="000000"/>
              </a:solidFill>
              <a:latin typeface="Arial"/>
              <a:ea typeface="Arial"/>
              <a:cs typeface="Arial"/>
              <a:sym typeface="Arial"/>
            </a:endParaRPr>
          </a:p>
          <a:p>
            <a:pPr marL="0" lvl="0" indent="0" algn="l" rtl="0">
              <a:spcBef>
                <a:spcPts val="300"/>
              </a:spcBef>
              <a:spcAft>
                <a:spcPts val="0"/>
              </a:spcAft>
              <a:buNone/>
            </a:pPr>
            <a:endParaRPr sz="1100" i="1" dirty="0">
              <a:solidFill>
                <a:schemeClr val="dk1"/>
              </a:solidFill>
              <a:latin typeface="Arial"/>
              <a:ea typeface="Arial"/>
              <a:cs typeface="Arial"/>
              <a:sym typeface="Arial"/>
            </a:endParaRPr>
          </a:p>
          <a:p>
            <a:pPr marL="0" lvl="0" indent="0" algn="l" rtl="0">
              <a:spcBef>
                <a:spcPts val="500"/>
              </a:spcBef>
              <a:spcAft>
                <a:spcPts val="500"/>
              </a:spcAft>
              <a:buNone/>
            </a:pPr>
            <a:endParaRPr sz="1100" i="1" dirty="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694DC0D-AC33-4C47-81DF-0D369914C19D}"/>
              </a:ext>
            </a:extLst>
          </p:cNvPr>
          <p:cNvSpPr/>
          <p:nvPr/>
        </p:nvSpPr>
        <p:spPr>
          <a:xfrm>
            <a:off x="738962" y="957871"/>
            <a:ext cx="7666076" cy="3139321"/>
          </a:xfrm>
          <a:prstGeom prst="rect">
            <a:avLst/>
          </a:prstGeom>
        </p:spPr>
        <p:txBody>
          <a:bodyPr wrap="square">
            <a:spAutoFit/>
          </a:bodyPr>
          <a:lstStyle/>
          <a:p>
            <a:pPr algn="just"/>
            <a:r>
              <a:rPr lang="es-CO" sz="2200" dirty="0">
                <a:solidFill>
                  <a:schemeClr val="dk1"/>
                </a:solidFill>
                <a:latin typeface="Antipasto Pro " panose="02000506020000020004" pitchFamily="2" charset="0"/>
              </a:rPr>
              <a:t>	La propuesta pedagógica que planteamos se implementará mediante un proceso de </a:t>
            </a:r>
            <a:r>
              <a:rPr lang="es-CO" sz="2200" dirty="0" err="1">
                <a:solidFill>
                  <a:srgbClr val="C00000"/>
                </a:solidFill>
                <a:latin typeface="Antipasto Pro " panose="02000506020000020004" pitchFamily="2" charset="0"/>
              </a:rPr>
              <a:t>co-creación</a:t>
            </a:r>
            <a:r>
              <a:rPr lang="es-CO" sz="2200" dirty="0">
                <a:solidFill>
                  <a:srgbClr val="C00000"/>
                </a:solidFill>
                <a:latin typeface="Antipasto Pro " panose="02000506020000020004" pitchFamily="2" charset="0"/>
              </a:rPr>
              <a:t> </a:t>
            </a:r>
            <a:r>
              <a:rPr lang="es-CO" sz="2200" dirty="0">
                <a:solidFill>
                  <a:schemeClr val="dk1"/>
                </a:solidFill>
                <a:latin typeface="Antipasto Pro " panose="02000506020000020004" pitchFamily="2" charset="0"/>
              </a:rPr>
              <a:t>artística entre </a:t>
            </a:r>
            <a:r>
              <a:rPr lang="es-CO" sz="2200" i="1" dirty="0">
                <a:solidFill>
                  <a:srgbClr val="C00000"/>
                </a:solidFill>
                <a:latin typeface="Antipasto Pro " panose="02000506020000020004" pitchFamily="2" charset="0"/>
              </a:rPr>
              <a:t>Moravia City </a:t>
            </a:r>
            <a:r>
              <a:rPr lang="es-CO" sz="2200" i="1" dirty="0" err="1">
                <a:solidFill>
                  <a:srgbClr val="C00000"/>
                </a:solidFill>
                <a:latin typeface="Antipasto Pro " panose="02000506020000020004" pitchFamily="2" charset="0"/>
              </a:rPr>
              <a:t>Rapers</a:t>
            </a:r>
            <a:r>
              <a:rPr lang="es-CO" sz="2200" i="1" dirty="0">
                <a:solidFill>
                  <a:srgbClr val="C00000"/>
                </a:solidFill>
                <a:latin typeface="Antipasto Pro " panose="02000506020000020004" pitchFamily="2" charset="0"/>
              </a:rPr>
              <a:t> </a:t>
            </a:r>
            <a:r>
              <a:rPr lang="es-CO" sz="2200" i="1" dirty="0">
                <a:solidFill>
                  <a:schemeClr val="dk1"/>
                </a:solidFill>
                <a:latin typeface="Antipasto Pro " panose="02000506020000020004" pitchFamily="2" charset="0"/>
              </a:rPr>
              <a:t>, </a:t>
            </a:r>
            <a:r>
              <a:rPr lang="es-CO" sz="2200" dirty="0">
                <a:solidFill>
                  <a:schemeClr val="dk1"/>
                </a:solidFill>
                <a:latin typeface="Antipasto Pro " panose="02000506020000020004" pitchFamily="2" charset="0"/>
              </a:rPr>
              <a:t>grupo de música urbana con contenido social del barrio Moravia en Medellín y como nos llamaremos en adelante, quienes suscribimos el proyecto: </a:t>
            </a:r>
            <a:r>
              <a:rPr lang="es-CO" sz="2200" i="1" dirty="0">
                <a:solidFill>
                  <a:srgbClr val="C00000"/>
                </a:solidFill>
                <a:latin typeface="Antipasto Pro " panose="02000506020000020004" pitchFamily="2" charset="0"/>
              </a:rPr>
              <a:t>los mediadores</a:t>
            </a:r>
            <a:r>
              <a:rPr lang="es-CO" sz="2200" i="1" dirty="0">
                <a:solidFill>
                  <a:schemeClr val="dk1"/>
                </a:solidFill>
                <a:latin typeface="Antipasto Pro " panose="02000506020000020004" pitchFamily="2" charset="0"/>
              </a:rPr>
              <a:t>, </a:t>
            </a:r>
            <a:r>
              <a:rPr lang="es-CO" sz="2200" dirty="0">
                <a:solidFill>
                  <a:schemeClr val="dk1"/>
                </a:solidFill>
                <a:latin typeface="Antipasto Pro " panose="02000506020000020004" pitchFamily="2" charset="0"/>
              </a:rPr>
              <a:t>teniendo como valías nuestras diversidades individuales, que al ser puestas en diálogo, puedan esclarecer rutas hacia la construcción de una propuesta comunitaria que nos incluya a todos los participantes.</a:t>
            </a:r>
            <a:endParaRPr lang="es-CO" sz="2200" dirty="0"/>
          </a:p>
        </p:txBody>
      </p:sp>
    </p:spTree>
    <p:extLst>
      <p:ext uri="{BB962C8B-B14F-4D97-AF65-F5344CB8AC3E}">
        <p14:creationId xmlns:p14="http://schemas.microsoft.com/office/powerpoint/2010/main" val="2122740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6CE664D-661E-4879-9580-8452CA5CD8D2}"/>
              </a:ext>
            </a:extLst>
          </p:cNvPr>
          <p:cNvPicPr>
            <a:picLocks noChangeAspect="1"/>
          </p:cNvPicPr>
          <p:nvPr/>
        </p:nvPicPr>
        <p:blipFill>
          <a:blip r:embed="rId2"/>
          <a:stretch>
            <a:fillRect/>
          </a:stretch>
        </p:blipFill>
        <p:spPr>
          <a:xfrm>
            <a:off x="1549599" y="796775"/>
            <a:ext cx="6044802" cy="3837969"/>
          </a:xfrm>
          <a:prstGeom prst="rect">
            <a:avLst/>
          </a:prstGeom>
        </p:spPr>
      </p:pic>
      <p:sp>
        <p:nvSpPr>
          <p:cNvPr id="4" name="Rectángulo 3">
            <a:extLst>
              <a:ext uri="{FF2B5EF4-FFF2-40B4-BE49-F238E27FC236}">
                <a16:creationId xmlns:a16="http://schemas.microsoft.com/office/drawing/2014/main" xmlns="" id="{1FE9A077-CC37-4E29-82C4-061389B3C3BD}"/>
              </a:ext>
            </a:extLst>
          </p:cNvPr>
          <p:cNvSpPr/>
          <p:nvPr/>
        </p:nvSpPr>
        <p:spPr>
          <a:xfrm>
            <a:off x="1375450" y="335110"/>
            <a:ext cx="4055919" cy="461665"/>
          </a:xfrm>
          <a:prstGeom prst="rect">
            <a:avLst/>
          </a:prstGeom>
        </p:spPr>
        <p:txBody>
          <a:bodyPr wrap="none">
            <a:spAutoFit/>
          </a:bodyPr>
          <a:lstStyle/>
          <a:p>
            <a:r>
              <a:rPr lang="es-CO" sz="2400" dirty="0">
                <a:solidFill>
                  <a:srgbClr val="C00000"/>
                </a:solidFill>
                <a:latin typeface="Labor Union Small" panose="00000500000000000000" pitchFamily="50" charset="0"/>
              </a:rPr>
              <a:t>Moravia City </a:t>
            </a:r>
            <a:r>
              <a:rPr lang="es-CO" sz="2400" dirty="0" err="1" smtClean="0">
                <a:solidFill>
                  <a:srgbClr val="C00000"/>
                </a:solidFill>
                <a:latin typeface="Labor Union Small" panose="00000500000000000000" pitchFamily="50" charset="0"/>
              </a:rPr>
              <a:t>Rappers</a:t>
            </a:r>
            <a:r>
              <a:rPr lang="es-CO" sz="2400" dirty="0" smtClean="0">
                <a:solidFill>
                  <a:srgbClr val="C00000"/>
                </a:solidFill>
                <a:latin typeface="Labor Union Small" panose="00000500000000000000" pitchFamily="50" charset="0"/>
              </a:rPr>
              <a:t> </a:t>
            </a:r>
            <a:endParaRPr lang="es-CO" sz="2400" dirty="0">
              <a:solidFill>
                <a:srgbClr val="C00000"/>
              </a:solidFill>
              <a:latin typeface="Labor Union Small" panose="00000500000000000000" pitchFamily="50" charset="0"/>
            </a:endParaRPr>
          </a:p>
        </p:txBody>
      </p:sp>
      <p:sp>
        <p:nvSpPr>
          <p:cNvPr id="12" name="Flecha: hacia abajo 11">
            <a:extLst>
              <a:ext uri="{FF2B5EF4-FFF2-40B4-BE49-F238E27FC236}">
                <a16:creationId xmlns:a16="http://schemas.microsoft.com/office/drawing/2014/main" xmlns="" id="{822807D4-101B-48E5-AF4F-0CB0231BB975}"/>
              </a:ext>
            </a:extLst>
          </p:cNvPr>
          <p:cNvSpPr/>
          <p:nvPr/>
        </p:nvSpPr>
        <p:spPr>
          <a:xfrm>
            <a:off x="4572000" y="796775"/>
            <a:ext cx="476250" cy="80115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4261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5D5C649B-07F6-4915-84A1-FEDD479442A7}"/>
              </a:ext>
            </a:extLst>
          </p:cNvPr>
          <p:cNvSpPr/>
          <p:nvPr/>
        </p:nvSpPr>
        <p:spPr>
          <a:xfrm>
            <a:off x="728330" y="832812"/>
            <a:ext cx="7687340" cy="3477875"/>
          </a:xfrm>
          <a:prstGeom prst="rect">
            <a:avLst/>
          </a:prstGeom>
        </p:spPr>
        <p:txBody>
          <a:bodyPr wrap="square">
            <a:spAutoFit/>
          </a:bodyPr>
          <a:lstStyle/>
          <a:p>
            <a:pPr marL="0" indent="0" algn="just">
              <a:buNone/>
            </a:pPr>
            <a:r>
              <a:rPr lang="es-CO" sz="2200" dirty="0">
                <a:solidFill>
                  <a:schemeClr val="tx1"/>
                </a:solidFill>
                <a:latin typeface="Antipasto Pro " panose="02000506020000020004" pitchFamily="2" charset="0"/>
                <a:ea typeface="Impact Label Reversed" pitchFamily="2" charset="0"/>
              </a:rPr>
              <a:t>M</a:t>
            </a:r>
            <a:r>
              <a:rPr lang="es-CO" sz="2200" dirty="0">
                <a:solidFill>
                  <a:schemeClr val="tx1"/>
                </a:solidFill>
                <a:latin typeface="Antipasto Pro " panose="02000506020000020004" pitchFamily="2" charset="0"/>
              </a:rPr>
              <a:t>ediante una práctica artística abordada de forma individual y otra bajo el consenso colectivo, se realizarán una serie de piezas y una propuesta en gran formato compuestas por carteles gráficos, que promuevan reflexiones y evidencien desde la acción, lo enriquecedoras y necesarias que  resultan las diversidades y aptitudes de cada individuo para la construcción de un proyecto comunitario incluyente, transformando con la transmisión mutua de conocimientos, imaginarios de totalitarismo, encontrando quizás, posibilidades comunes que puedan generar agenciamientos en los participantes. </a:t>
            </a:r>
          </a:p>
        </p:txBody>
      </p:sp>
    </p:spTree>
    <p:extLst>
      <p:ext uri="{BB962C8B-B14F-4D97-AF65-F5344CB8AC3E}">
        <p14:creationId xmlns:p14="http://schemas.microsoft.com/office/powerpoint/2010/main" val="688251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36EA9CD-2D2C-4020-AD8C-4DAA1F2F0624}"/>
              </a:ext>
            </a:extLst>
          </p:cNvPr>
          <p:cNvPicPr>
            <a:picLocks noChangeAspect="1"/>
          </p:cNvPicPr>
          <p:nvPr/>
        </p:nvPicPr>
        <p:blipFill>
          <a:blip r:embed="rId2"/>
          <a:stretch>
            <a:fillRect/>
          </a:stretch>
        </p:blipFill>
        <p:spPr>
          <a:xfrm>
            <a:off x="1059085" y="931369"/>
            <a:ext cx="2874961" cy="2880710"/>
          </a:xfrm>
          <a:prstGeom prst="rect">
            <a:avLst/>
          </a:prstGeom>
          <a:solidFill>
            <a:schemeClr val="accent3"/>
          </a:solidFill>
        </p:spPr>
      </p:pic>
      <p:pic>
        <p:nvPicPr>
          <p:cNvPr id="5" name="Imagen 4">
            <a:extLst>
              <a:ext uri="{FF2B5EF4-FFF2-40B4-BE49-F238E27FC236}">
                <a16:creationId xmlns:a16="http://schemas.microsoft.com/office/drawing/2014/main" xmlns="" id="{B0BF39C5-48CA-43D0-BC1E-697989167AF6}"/>
              </a:ext>
            </a:extLst>
          </p:cNvPr>
          <p:cNvPicPr>
            <a:picLocks noChangeAspect="1"/>
          </p:cNvPicPr>
          <p:nvPr/>
        </p:nvPicPr>
        <p:blipFill>
          <a:blip r:embed="rId3"/>
          <a:stretch>
            <a:fillRect/>
          </a:stretch>
        </p:blipFill>
        <p:spPr>
          <a:xfrm>
            <a:off x="4985284" y="931369"/>
            <a:ext cx="2833318" cy="2906984"/>
          </a:xfrm>
          <a:prstGeom prst="rect">
            <a:avLst/>
          </a:prstGeom>
        </p:spPr>
      </p:pic>
      <p:sp>
        <p:nvSpPr>
          <p:cNvPr id="6" name="Rectángulo 5">
            <a:extLst>
              <a:ext uri="{FF2B5EF4-FFF2-40B4-BE49-F238E27FC236}">
                <a16:creationId xmlns:a16="http://schemas.microsoft.com/office/drawing/2014/main" xmlns="" id="{78B6E4A9-AF1A-4F08-9278-A24623FB6912}"/>
              </a:ext>
            </a:extLst>
          </p:cNvPr>
          <p:cNvSpPr/>
          <p:nvPr/>
        </p:nvSpPr>
        <p:spPr>
          <a:xfrm>
            <a:off x="1512170" y="4192815"/>
            <a:ext cx="2129109" cy="430887"/>
          </a:xfrm>
          <a:prstGeom prst="rect">
            <a:avLst/>
          </a:prstGeom>
        </p:spPr>
        <p:txBody>
          <a:bodyPr wrap="none">
            <a:spAutoFit/>
          </a:bodyPr>
          <a:lstStyle/>
          <a:p>
            <a:r>
              <a:rPr lang="es-CO" sz="2200" dirty="0">
                <a:solidFill>
                  <a:srgbClr val="C00000"/>
                </a:solidFill>
                <a:latin typeface="Labor Union Small" panose="00000500000000000000" pitchFamily="50" charset="0"/>
              </a:rPr>
              <a:t>José Gabriel</a:t>
            </a:r>
          </a:p>
        </p:txBody>
      </p:sp>
      <p:sp>
        <p:nvSpPr>
          <p:cNvPr id="7" name="Rectángulo 6">
            <a:extLst>
              <a:ext uri="{FF2B5EF4-FFF2-40B4-BE49-F238E27FC236}">
                <a16:creationId xmlns:a16="http://schemas.microsoft.com/office/drawing/2014/main" xmlns="" id="{7EB72F02-FEB1-4A0C-A7AC-FCAB8A86A9A3}"/>
              </a:ext>
            </a:extLst>
          </p:cNvPr>
          <p:cNvSpPr/>
          <p:nvPr/>
        </p:nvSpPr>
        <p:spPr>
          <a:xfrm>
            <a:off x="5710888" y="4218510"/>
            <a:ext cx="1382110" cy="430887"/>
          </a:xfrm>
          <a:prstGeom prst="rect">
            <a:avLst/>
          </a:prstGeom>
        </p:spPr>
        <p:txBody>
          <a:bodyPr wrap="none">
            <a:spAutoFit/>
          </a:bodyPr>
          <a:lstStyle/>
          <a:p>
            <a:r>
              <a:rPr lang="es-CO" sz="2200" dirty="0">
                <a:solidFill>
                  <a:srgbClr val="C00000"/>
                </a:solidFill>
                <a:latin typeface="Labor Union Small" panose="00000500000000000000" pitchFamily="50" charset="0"/>
              </a:rPr>
              <a:t>Nicolás</a:t>
            </a:r>
          </a:p>
        </p:txBody>
      </p:sp>
    </p:spTree>
    <p:extLst>
      <p:ext uri="{BB962C8B-B14F-4D97-AF65-F5344CB8AC3E}">
        <p14:creationId xmlns:p14="http://schemas.microsoft.com/office/powerpoint/2010/main" val="208190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1737057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56E1128-4586-4B61-AB46-5A89E24816AA}"/>
              </a:ext>
            </a:extLst>
          </p:cNvPr>
          <p:cNvSpPr/>
          <p:nvPr/>
        </p:nvSpPr>
        <p:spPr>
          <a:xfrm>
            <a:off x="765423" y="721097"/>
            <a:ext cx="7813497" cy="3477875"/>
          </a:xfrm>
          <a:prstGeom prst="rect">
            <a:avLst/>
          </a:prstGeom>
        </p:spPr>
        <p:txBody>
          <a:bodyPr wrap="square">
            <a:spAutoFit/>
          </a:bodyPr>
          <a:lstStyle/>
          <a:p>
            <a:pPr algn="ctr"/>
            <a:r>
              <a:rPr lang="es-ES" sz="2200" dirty="0">
                <a:solidFill>
                  <a:srgbClr val="C00000"/>
                </a:solidFill>
                <a:latin typeface="Labor Union Small" panose="00000500000000000000" pitchFamily="50" charset="0"/>
              </a:rPr>
              <a:t>El Cartelismo</a:t>
            </a:r>
          </a:p>
          <a:p>
            <a:pPr algn="just"/>
            <a:endParaRPr lang="es-ES" sz="2200" dirty="0">
              <a:solidFill>
                <a:srgbClr val="222222"/>
              </a:solidFill>
              <a:latin typeface="Antipasto Pro " panose="02000506020000020004" pitchFamily="2" charset="0"/>
            </a:endParaRPr>
          </a:p>
          <a:p>
            <a:pPr algn="just"/>
            <a:r>
              <a:rPr lang="es-ES" sz="2200" dirty="0">
                <a:solidFill>
                  <a:srgbClr val="222222"/>
                </a:solidFill>
                <a:latin typeface="Antipasto Pro " panose="02000506020000020004" pitchFamily="2" charset="0"/>
              </a:rPr>
              <a:t>	A finales del S. XIX el cartel entra en auge a niveles comerciales y publicitarios por la sencillez de su reproductibilidad técnica. </a:t>
            </a:r>
          </a:p>
          <a:p>
            <a:pPr algn="just"/>
            <a:endParaRPr lang="es-ES" sz="2200" dirty="0">
              <a:solidFill>
                <a:srgbClr val="222222"/>
              </a:solidFill>
              <a:latin typeface="Antipasto Pro " panose="02000506020000020004" pitchFamily="2" charset="0"/>
            </a:endParaRPr>
          </a:p>
          <a:p>
            <a:pPr algn="just"/>
            <a:r>
              <a:rPr lang="es-ES" sz="2200" dirty="0">
                <a:solidFill>
                  <a:srgbClr val="222222"/>
                </a:solidFill>
                <a:latin typeface="Antipasto Pro " panose="02000506020000020004" pitchFamily="2" charset="0"/>
              </a:rPr>
              <a:t>Durante el Art Nouveau, el cartelismo se implementa como soporte para la creación artística, lo cual por la masificación y los bajos costos de producción, abre espacio en los entornos cotidianos a las obras de arte.</a:t>
            </a:r>
          </a:p>
        </p:txBody>
      </p:sp>
    </p:spTree>
    <p:extLst>
      <p:ext uri="{BB962C8B-B14F-4D97-AF65-F5344CB8AC3E}">
        <p14:creationId xmlns:p14="http://schemas.microsoft.com/office/powerpoint/2010/main" val="3998502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A03A15D-7797-4E7A-88EA-67A2C7D0D585}"/>
              </a:ext>
            </a:extLst>
          </p:cNvPr>
          <p:cNvSpPr/>
          <p:nvPr/>
        </p:nvSpPr>
        <p:spPr>
          <a:xfrm>
            <a:off x="1017141" y="1109005"/>
            <a:ext cx="7037797" cy="2800767"/>
          </a:xfrm>
          <a:prstGeom prst="rect">
            <a:avLst/>
          </a:prstGeom>
        </p:spPr>
        <p:txBody>
          <a:bodyPr wrap="square">
            <a:spAutoFit/>
          </a:bodyPr>
          <a:lstStyle/>
          <a:p>
            <a:pPr algn="just"/>
            <a:r>
              <a:rPr lang="es-ES" sz="2200" dirty="0">
                <a:solidFill>
                  <a:srgbClr val="222222"/>
                </a:solidFill>
                <a:latin typeface="Antipasto Pro " panose="02000506020000020004" pitchFamily="2" charset="0"/>
              </a:rPr>
              <a:t> 	A nivel académico marca un precedente que rompe con la pintura tradicional, aunque los procesos de producción en la realización del cartel pueden ser similares a los de la pintura u otras técnicas, el número de copias, la accesibilidad por parte del público e incluso las limitaciones estéticas por carácter técnico, generan cuestionamientos de conceptos como original, copia, obra, artista, producción, masificación, estética, variación y gusto. </a:t>
            </a:r>
            <a:endParaRPr lang="es-CO" sz="2200" dirty="0"/>
          </a:p>
        </p:txBody>
      </p:sp>
    </p:spTree>
    <p:extLst>
      <p:ext uri="{BB962C8B-B14F-4D97-AF65-F5344CB8AC3E}">
        <p14:creationId xmlns:p14="http://schemas.microsoft.com/office/powerpoint/2010/main" val="3804679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8661ACA-1220-4775-BA61-17D20A30EEB2}"/>
              </a:ext>
            </a:extLst>
          </p:cNvPr>
          <p:cNvSpPr/>
          <p:nvPr/>
        </p:nvSpPr>
        <p:spPr>
          <a:xfrm>
            <a:off x="441788" y="384559"/>
            <a:ext cx="8260423" cy="4832092"/>
          </a:xfrm>
          <a:prstGeom prst="rect">
            <a:avLst/>
          </a:prstGeom>
        </p:spPr>
        <p:txBody>
          <a:bodyPr wrap="square">
            <a:spAutoFit/>
          </a:bodyPr>
          <a:lstStyle/>
          <a:p>
            <a:pPr algn="just"/>
            <a:r>
              <a:rPr lang="es-ES" sz="2200" dirty="0">
                <a:solidFill>
                  <a:srgbClr val="222222"/>
                </a:solidFill>
                <a:latin typeface="Antipasto Pro " panose="02000506020000020004" pitchFamily="2" charset="0"/>
              </a:rPr>
              <a:t>	Después viene la guerra, el reclutamiento y el cartel como provocación. El Art Decó revive el triunfo de la razón, la línea recta y el cartel artístico, el cubismo, el futurismo y el surrealismo también se valen de carteles como medios de creación. Después de nuevo la guerra y el cartel para reclutar.</a:t>
            </a:r>
          </a:p>
          <a:p>
            <a:pPr algn="just"/>
            <a:endParaRPr lang="es-ES" sz="2200" dirty="0">
              <a:solidFill>
                <a:srgbClr val="222222"/>
              </a:solidFill>
              <a:latin typeface="Antipasto Pro " panose="02000506020000020004" pitchFamily="2" charset="0"/>
            </a:endParaRPr>
          </a:p>
          <a:p>
            <a:pPr algn="just"/>
            <a:r>
              <a:rPr lang="es-ES" sz="2200" dirty="0">
                <a:solidFill>
                  <a:srgbClr val="222222"/>
                </a:solidFill>
                <a:latin typeface="Antipasto Pro " panose="02000506020000020004" pitchFamily="2" charset="0"/>
              </a:rPr>
              <a:t>En la década de </a:t>
            </a:r>
            <a:r>
              <a:rPr lang="es-ES" sz="2200" dirty="0">
                <a:solidFill>
                  <a:srgbClr val="222222"/>
                </a:solidFill>
                <a:latin typeface="+mn-lt"/>
              </a:rPr>
              <a:t>1960</a:t>
            </a:r>
            <a:r>
              <a:rPr lang="es-ES" sz="2200" dirty="0">
                <a:solidFill>
                  <a:srgbClr val="222222"/>
                </a:solidFill>
                <a:latin typeface="Antipasto Pro " panose="02000506020000020004" pitchFamily="2" charset="0"/>
              </a:rPr>
              <a:t>, con surgimiento del arte pop, los movimientos contraculturales, el pacifismo y el auge de la sociedad de consumo, los carteles son ampliamente difundidos. Aparece la psicodelia y regresan las formas orgánicas. Por la función comercial del cartel su diseño se relaciona con un contexto, con un espectador.</a:t>
            </a:r>
          </a:p>
          <a:p>
            <a:r>
              <a:rPr lang="es-ES" sz="2200" dirty="0">
                <a:solidFill>
                  <a:srgbClr val="222222"/>
                </a:solidFill>
                <a:latin typeface="Antipasto Pro " panose="02000506020000020004" pitchFamily="2" charset="0"/>
              </a:rPr>
              <a:t/>
            </a:r>
            <a:br>
              <a:rPr lang="es-ES" sz="2200" dirty="0">
                <a:solidFill>
                  <a:srgbClr val="222222"/>
                </a:solidFill>
                <a:latin typeface="Antipasto Pro " panose="02000506020000020004" pitchFamily="2" charset="0"/>
              </a:rPr>
            </a:br>
            <a:r>
              <a:rPr lang="es-ES" sz="2200" dirty="0">
                <a:solidFill>
                  <a:srgbClr val="222222"/>
                </a:solidFill>
                <a:latin typeface="Antipasto Pro " panose="02000506020000020004" pitchFamily="2" charset="0"/>
              </a:rPr>
              <a:t/>
            </a:r>
            <a:br>
              <a:rPr lang="es-ES" sz="2200" dirty="0">
                <a:solidFill>
                  <a:srgbClr val="222222"/>
                </a:solidFill>
                <a:latin typeface="Antipasto Pro " panose="02000506020000020004" pitchFamily="2" charset="0"/>
              </a:rPr>
            </a:br>
            <a:endParaRPr lang="es-ES" sz="2200" dirty="0">
              <a:solidFill>
                <a:srgbClr val="222222"/>
              </a:solidFill>
              <a:latin typeface="Antipasto Pro " panose="02000506020000020004" pitchFamily="2" charset="0"/>
            </a:endParaRPr>
          </a:p>
        </p:txBody>
      </p:sp>
    </p:spTree>
    <p:extLst>
      <p:ext uri="{BB962C8B-B14F-4D97-AF65-F5344CB8AC3E}">
        <p14:creationId xmlns:p14="http://schemas.microsoft.com/office/powerpoint/2010/main" val="2894171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D164EAF-D1C9-40D0-A1AD-A39AB4A7B3D6}"/>
              </a:ext>
            </a:extLst>
          </p:cNvPr>
          <p:cNvSpPr/>
          <p:nvPr/>
        </p:nvSpPr>
        <p:spPr>
          <a:xfrm>
            <a:off x="821411" y="324981"/>
            <a:ext cx="7501178" cy="4493538"/>
          </a:xfrm>
          <a:prstGeom prst="rect">
            <a:avLst/>
          </a:prstGeom>
        </p:spPr>
        <p:txBody>
          <a:bodyPr wrap="square">
            <a:spAutoFit/>
          </a:bodyPr>
          <a:lstStyle/>
          <a:p>
            <a:pPr algn="just"/>
            <a:r>
              <a:rPr lang="es-ES" sz="2200" dirty="0">
                <a:solidFill>
                  <a:srgbClr val="222222"/>
                </a:solidFill>
                <a:latin typeface="Antipasto Pro " panose="02000506020000020004" pitchFamily="2" charset="0"/>
              </a:rPr>
              <a:t>	El cartelismo por el proceso previo que tiene en su  ejecución, frente a la  pintura mural o el </a:t>
            </a:r>
            <a:r>
              <a:rPr lang="es-ES" sz="2200" dirty="0" err="1">
                <a:solidFill>
                  <a:srgbClr val="222222"/>
                </a:solidFill>
                <a:latin typeface="Antipasto Pro " panose="02000506020000020004" pitchFamily="2" charset="0"/>
              </a:rPr>
              <a:t>graffity</a:t>
            </a:r>
            <a:r>
              <a:rPr lang="es-ES" sz="2200" dirty="0">
                <a:solidFill>
                  <a:srgbClr val="222222"/>
                </a:solidFill>
                <a:latin typeface="Antipasto Pro " panose="02000506020000020004" pitchFamily="2" charset="0"/>
              </a:rPr>
              <a:t> de prácticas más In  situ, renace en las calles, el diseño, el arte, la imagen, la consigna, han sido construidas a priori, reproducir y pegar responden a las necesidades de inmediatez que presenta el momento. Durante las protestas sociales en Colombia cobra relevancia presentando estéticas hasta entonces dejadas al </a:t>
            </a:r>
            <a:r>
              <a:rPr lang="es-ES" sz="2200" dirty="0" err="1">
                <a:solidFill>
                  <a:srgbClr val="222222"/>
                </a:solidFill>
                <a:latin typeface="Antipasto Pro " panose="02000506020000020004" pitchFamily="2" charset="0"/>
              </a:rPr>
              <a:t>underground</a:t>
            </a:r>
            <a:r>
              <a:rPr lang="es-ES" sz="2200" dirty="0">
                <a:solidFill>
                  <a:srgbClr val="222222"/>
                </a:solidFill>
                <a:latin typeface="Antipasto Pro " panose="02000506020000020004" pitchFamily="2" charset="0"/>
              </a:rPr>
              <a:t>, hoy es  medio masivo de manifestación social, sinónimo de transgresión, </a:t>
            </a:r>
            <a:r>
              <a:rPr lang="es-ES" sz="2200" dirty="0" err="1">
                <a:solidFill>
                  <a:srgbClr val="222222"/>
                </a:solidFill>
                <a:latin typeface="Antipasto Pro " panose="02000506020000020004" pitchFamily="2" charset="0"/>
              </a:rPr>
              <a:t>anónimato</a:t>
            </a:r>
            <a:r>
              <a:rPr lang="es-ES" sz="2200" dirty="0">
                <a:solidFill>
                  <a:srgbClr val="222222"/>
                </a:solidFill>
                <a:latin typeface="Antipasto Pro " panose="02000506020000020004" pitchFamily="2" charset="0"/>
              </a:rPr>
              <a:t>, calle. </a:t>
            </a:r>
          </a:p>
          <a:p>
            <a:pPr algn="just"/>
            <a:r>
              <a:rPr lang="es-ES" sz="2200" dirty="0">
                <a:solidFill>
                  <a:srgbClr val="222222"/>
                </a:solidFill>
                <a:latin typeface="Antipasto Pro " panose="02000506020000020004" pitchFamily="2" charset="0"/>
              </a:rPr>
              <a:t>	Carteles desgarrados, como los Afiches </a:t>
            </a:r>
            <a:r>
              <a:rPr lang="es-ES" sz="2200" dirty="0" err="1">
                <a:solidFill>
                  <a:srgbClr val="222222"/>
                </a:solidFill>
                <a:latin typeface="Antipasto Pro " panose="02000506020000020004" pitchFamily="2" charset="0"/>
              </a:rPr>
              <a:t>lacérées</a:t>
            </a:r>
            <a:r>
              <a:rPr lang="es-ES" sz="2200" dirty="0">
                <a:solidFill>
                  <a:srgbClr val="222222"/>
                </a:solidFill>
                <a:latin typeface="Antipasto Pro " panose="02000506020000020004" pitchFamily="2" charset="0"/>
              </a:rPr>
              <a:t> de </a:t>
            </a:r>
            <a:r>
              <a:rPr lang="es-ES" sz="2200" dirty="0">
                <a:solidFill>
                  <a:srgbClr val="222222"/>
                </a:solidFill>
                <a:latin typeface="+mn-lt"/>
              </a:rPr>
              <a:t>1950</a:t>
            </a:r>
            <a:r>
              <a:rPr lang="es-ES" sz="2200" dirty="0">
                <a:solidFill>
                  <a:srgbClr val="222222"/>
                </a:solidFill>
                <a:latin typeface="Antipasto Pro " panose="02000506020000020004" pitchFamily="2" charset="0"/>
              </a:rPr>
              <a:t>, que bajo cada capa debelan historias, memorias, tiempos y territorios, imágenes, consignas efímeras que aparecen y se olvidan como nuestra historia.</a:t>
            </a:r>
          </a:p>
        </p:txBody>
      </p:sp>
    </p:spTree>
    <p:extLst>
      <p:ext uri="{BB962C8B-B14F-4D97-AF65-F5344CB8AC3E}">
        <p14:creationId xmlns:p14="http://schemas.microsoft.com/office/powerpoint/2010/main" val="3533958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3776176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rot="-371" flipH="1">
            <a:off x="520460" y="525508"/>
            <a:ext cx="8337000" cy="3433264"/>
          </a:xfrm>
          <a:prstGeom prst="rect">
            <a:avLst/>
          </a:prstGeom>
        </p:spPr>
        <p:txBody>
          <a:bodyPr spcFirstLastPara="1" wrap="square" lIns="68575" tIns="34275" rIns="68575" bIns="34275" anchor="ctr" anchorCtr="0">
            <a:noAutofit/>
          </a:bodyPr>
          <a:lstStyle/>
          <a:p>
            <a:pPr marL="0" lvl="0" indent="-228600" algn="l" rtl="0">
              <a:lnSpc>
                <a:spcPct val="115000"/>
              </a:lnSpc>
              <a:spcBef>
                <a:spcPts val="1200"/>
              </a:spcBef>
              <a:spcAft>
                <a:spcPts val="0"/>
              </a:spcAft>
              <a:buClr>
                <a:schemeClr val="dk1"/>
              </a:buClr>
              <a:buSzPts val="1100"/>
              <a:buFont typeface="Arial"/>
              <a:buNone/>
            </a:pPr>
            <a:r>
              <a:rPr lang="es" sz="2200" dirty="0">
                <a:solidFill>
                  <a:schemeClr val="dk1"/>
                </a:solidFill>
                <a:latin typeface="Antipasto Pro " panose="02000506020000020004" pitchFamily="2" charset="0"/>
                <a:ea typeface="Arial"/>
                <a:cs typeface="Arial"/>
                <a:sym typeface="Arial"/>
              </a:rPr>
              <a:t>	¿Es posible construir juntos siendo diferentes?</a:t>
            </a:r>
            <a:endParaRPr sz="2200" dirty="0">
              <a:solidFill>
                <a:schemeClr val="dk1"/>
              </a:solidFill>
              <a:latin typeface="Antipasto Pro " panose="02000506020000020004" pitchFamily="2" charset="0"/>
              <a:ea typeface="Arial"/>
              <a:cs typeface="Arial"/>
              <a:sym typeface="Arial"/>
            </a:endParaRPr>
          </a:p>
          <a:p>
            <a:pPr lvl="0" indent="-228600">
              <a:lnSpc>
                <a:spcPct val="115000"/>
              </a:lnSpc>
              <a:spcBef>
                <a:spcPts val="1200"/>
              </a:spcBef>
              <a:buClr>
                <a:schemeClr val="dk1"/>
              </a:buClr>
              <a:buSzPts val="1100"/>
            </a:pPr>
            <a:r>
              <a:rPr lang="es" sz="2200" dirty="0">
                <a:solidFill>
                  <a:schemeClr val="dk1"/>
                </a:solidFill>
                <a:latin typeface="Antipasto Pro " panose="02000506020000020004" pitchFamily="2" charset="0"/>
                <a:ea typeface="Arial"/>
                <a:cs typeface="Arial"/>
                <a:sym typeface="Arial"/>
              </a:rPr>
              <a:t>	¿Las prácticas artísticas </a:t>
            </a:r>
            <a:r>
              <a:rPr lang="es-CO" sz="2200" dirty="0">
                <a:solidFill>
                  <a:schemeClr val="dk1"/>
                </a:solidFill>
                <a:latin typeface="Antipasto Pro " panose="02000506020000020004" pitchFamily="2" charset="0"/>
                <a:ea typeface="Arial"/>
                <a:cs typeface="Arial"/>
                <a:sym typeface="Arial"/>
              </a:rPr>
              <a:t>y pedagógicas mediante su ejecución, </a:t>
            </a:r>
            <a:r>
              <a:rPr lang="es" sz="2200" dirty="0">
                <a:solidFill>
                  <a:schemeClr val="dk1"/>
                </a:solidFill>
                <a:latin typeface="Antipasto Pro " panose="02000506020000020004" pitchFamily="2" charset="0"/>
                <a:ea typeface="Arial"/>
                <a:cs typeface="Arial"/>
                <a:sym typeface="Arial"/>
              </a:rPr>
              <a:t>pueden </a:t>
            </a:r>
            <a:r>
              <a:rPr lang="es-CO" sz="2200" dirty="0">
                <a:solidFill>
                  <a:schemeClr val="dk1"/>
                </a:solidFill>
                <a:latin typeface="Antipasto Pro " panose="02000506020000020004" pitchFamily="2" charset="0"/>
                <a:ea typeface="Arial"/>
                <a:cs typeface="Arial"/>
                <a:sym typeface="Arial"/>
              </a:rPr>
              <a:t>fortalecer la noción </a:t>
            </a:r>
            <a:r>
              <a:rPr lang="es" sz="2200" dirty="0">
                <a:solidFill>
                  <a:schemeClr val="dk1"/>
                </a:solidFill>
                <a:latin typeface="Antipasto Pro " panose="02000506020000020004" pitchFamily="2" charset="0"/>
                <a:ea typeface="Arial"/>
                <a:cs typeface="Arial"/>
                <a:sym typeface="Arial"/>
              </a:rPr>
              <a:t>que la diversidad de pensamientos es v</a:t>
            </a:r>
            <a:r>
              <a:rPr lang="es-CO" sz="2200" dirty="0" err="1">
                <a:solidFill>
                  <a:schemeClr val="dk1"/>
                </a:solidFill>
                <a:latin typeface="Antipasto Pro " panose="02000506020000020004" pitchFamily="2" charset="0"/>
                <a:ea typeface="Arial"/>
                <a:cs typeface="Arial"/>
                <a:sym typeface="Arial"/>
              </a:rPr>
              <a:t>aliosa</a:t>
            </a:r>
            <a:r>
              <a:rPr lang="es" sz="2200" dirty="0">
                <a:solidFill>
                  <a:schemeClr val="dk1"/>
                </a:solidFill>
                <a:latin typeface="Antipasto Pro " panose="02000506020000020004" pitchFamily="2" charset="0"/>
                <a:ea typeface="Arial"/>
                <a:cs typeface="Arial"/>
                <a:sym typeface="Arial"/>
              </a:rPr>
              <a:t> y necesaria para una construcción social </a:t>
            </a:r>
            <a:r>
              <a:rPr lang="es-CO" sz="2200" dirty="0">
                <a:solidFill>
                  <a:schemeClr val="dk1"/>
                </a:solidFill>
                <a:latin typeface="Antipasto Pro " panose="02000506020000020004" pitchFamily="2" charset="0"/>
                <a:ea typeface="Arial"/>
                <a:cs typeface="Arial"/>
                <a:sym typeface="Arial"/>
              </a:rPr>
              <a:t>incluyente</a:t>
            </a:r>
            <a:r>
              <a:rPr lang="es" sz="2200" dirty="0">
                <a:solidFill>
                  <a:schemeClr val="dk1"/>
                </a:solidFill>
                <a:latin typeface="Antipasto Pro " panose="02000506020000020004" pitchFamily="2" charset="0"/>
                <a:ea typeface="Arial"/>
                <a:cs typeface="Arial"/>
                <a:sym typeface="Arial"/>
              </a:rPr>
              <a:t>?</a:t>
            </a:r>
            <a:endParaRPr sz="2200" dirty="0">
              <a:solidFill>
                <a:schemeClr val="dk1"/>
              </a:solidFill>
              <a:latin typeface="Antipasto Pro " panose="02000506020000020004" pitchFamily="2" charset="0"/>
              <a:ea typeface="Arial"/>
              <a:cs typeface="Arial"/>
              <a:sym typeface="Arial"/>
            </a:endParaRPr>
          </a:p>
          <a:p>
            <a:pPr marL="0" lvl="0" indent="0" algn="l" rtl="0">
              <a:spcBef>
                <a:spcPts val="1200"/>
              </a:spcBef>
              <a:spcAft>
                <a:spcPts val="0"/>
              </a:spcAft>
              <a:buNone/>
            </a:pPr>
            <a:r>
              <a:rPr lang="es" sz="2200" dirty="0">
                <a:solidFill>
                  <a:schemeClr val="dk1"/>
                </a:solidFill>
                <a:latin typeface="Antipasto Pro " panose="02000506020000020004" pitchFamily="2" charset="0"/>
                <a:ea typeface="Arial"/>
                <a:cs typeface="Arial"/>
                <a:sym typeface="Arial"/>
              </a:rPr>
              <a:t>	¿Las prácticas artísticas </a:t>
            </a:r>
            <a:r>
              <a:rPr lang="es-CO" sz="2200" dirty="0">
                <a:solidFill>
                  <a:schemeClr val="dk1"/>
                </a:solidFill>
                <a:latin typeface="Antipasto Pro " panose="02000506020000020004" pitchFamily="2" charset="0"/>
                <a:ea typeface="Arial"/>
                <a:cs typeface="Arial"/>
                <a:sym typeface="Arial"/>
              </a:rPr>
              <a:t>y pedagógicas</a:t>
            </a:r>
            <a:r>
              <a:rPr lang="es" sz="2200" dirty="0">
                <a:solidFill>
                  <a:schemeClr val="dk1"/>
                </a:solidFill>
                <a:latin typeface="Antipasto Pro " panose="02000506020000020004" pitchFamily="2" charset="0"/>
                <a:ea typeface="Arial"/>
                <a:cs typeface="Arial"/>
                <a:sym typeface="Arial"/>
              </a:rPr>
              <a:t> pueden generar </a:t>
            </a:r>
            <a:r>
              <a:rPr lang="es-CO" sz="2200" dirty="0">
                <a:solidFill>
                  <a:schemeClr val="dk1"/>
                </a:solidFill>
                <a:latin typeface="Antipasto Pro " panose="02000506020000020004" pitchFamily="2" charset="0"/>
                <a:ea typeface="Arial"/>
                <a:cs typeface="Arial"/>
                <a:sym typeface="Arial"/>
              </a:rPr>
              <a:t>comunicaciones y mutuas comprensiones que lleven a </a:t>
            </a:r>
            <a:r>
              <a:rPr lang="es" sz="2200" dirty="0">
                <a:solidFill>
                  <a:schemeClr val="dk1"/>
                </a:solidFill>
                <a:latin typeface="Antipasto Pro " panose="02000506020000020004" pitchFamily="2" charset="0"/>
                <a:ea typeface="Arial"/>
                <a:cs typeface="Arial"/>
                <a:sym typeface="Arial"/>
              </a:rPr>
              <a:t> agenciamientos </a:t>
            </a:r>
            <a:r>
              <a:rPr lang="es-CO" sz="2200" dirty="0">
                <a:solidFill>
                  <a:schemeClr val="dk1"/>
                </a:solidFill>
                <a:latin typeface="Antipasto Pro " panose="02000506020000020004" pitchFamily="2" charset="0"/>
                <a:ea typeface="Arial"/>
                <a:cs typeface="Arial"/>
                <a:sym typeface="Arial"/>
              </a:rPr>
              <a:t>dando </a:t>
            </a:r>
            <a:r>
              <a:rPr lang="es" sz="2200" dirty="0">
                <a:solidFill>
                  <a:schemeClr val="dk1"/>
                </a:solidFill>
                <a:latin typeface="Antipasto Pro " panose="02000506020000020004" pitchFamily="2" charset="0"/>
                <a:ea typeface="Arial"/>
                <a:cs typeface="Arial"/>
                <a:sym typeface="Arial"/>
              </a:rPr>
              <a:t>continuidad y apropiación a proyectos comunitarios?</a:t>
            </a:r>
            <a:endParaRPr sz="2200" dirty="0">
              <a:latin typeface="Antipasto Pro " panose="02000506020000020004" pitchFamily="2" charset="0"/>
            </a:endParaRPr>
          </a:p>
        </p:txBody>
      </p:sp>
      <p:sp>
        <p:nvSpPr>
          <p:cNvPr id="223" name="Google Shape;223;p31"/>
          <p:cNvSpPr txBox="1"/>
          <p:nvPr/>
        </p:nvSpPr>
        <p:spPr>
          <a:xfrm>
            <a:off x="1702370" y="163250"/>
            <a:ext cx="66324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400" dirty="0">
                <a:latin typeface="Labor Union Small" panose="00000500000000000000" pitchFamily="50" charset="0"/>
              </a:rPr>
              <a:t>Preguntas) </a:t>
            </a:r>
            <a:r>
              <a:rPr lang="es" sz="2400" dirty="0">
                <a:solidFill>
                  <a:srgbClr val="C00000"/>
                </a:solidFill>
                <a:latin typeface="Labor Union Small" panose="00000500000000000000" pitchFamily="50" charset="0"/>
              </a:rPr>
              <a:t>problematizadoras.</a:t>
            </a:r>
            <a:endParaRPr sz="2400" dirty="0">
              <a:solidFill>
                <a:srgbClr val="C00000"/>
              </a:solidFill>
              <a:latin typeface="Labor Union Small" panose="00000500000000000000" pitchFamily="50" charset="0"/>
            </a:endParaRPr>
          </a:p>
        </p:txBody>
      </p:sp>
      <p:sp>
        <p:nvSpPr>
          <p:cNvPr id="2" name="Rectángulo 1">
            <a:extLst>
              <a:ext uri="{FF2B5EF4-FFF2-40B4-BE49-F238E27FC236}">
                <a16:creationId xmlns:a16="http://schemas.microsoft.com/office/drawing/2014/main" xmlns="" id="{6CA89C7C-671D-4FEA-B259-A0DE72A38A9A}"/>
              </a:ext>
            </a:extLst>
          </p:cNvPr>
          <p:cNvSpPr/>
          <p:nvPr/>
        </p:nvSpPr>
        <p:spPr>
          <a:xfrm>
            <a:off x="561644" y="4083218"/>
            <a:ext cx="7773126" cy="769441"/>
          </a:xfrm>
          <a:prstGeom prst="rect">
            <a:avLst/>
          </a:prstGeom>
        </p:spPr>
        <p:txBody>
          <a:bodyPr wrap="square">
            <a:spAutoFit/>
          </a:bodyPr>
          <a:lstStyle/>
          <a:p>
            <a:r>
              <a:rPr lang="es-CO" sz="2200" dirty="0">
                <a:solidFill>
                  <a:schemeClr val="dk1"/>
                </a:solidFill>
                <a:latin typeface="Antipasto Pro " panose="02000506020000020004" pitchFamily="2" charset="0"/>
              </a:rPr>
              <a:t>	¿Cómo medir el impacto que un proyecto de </a:t>
            </a:r>
            <a:r>
              <a:rPr lang="es-CO" sz="2200" dirty="0" err="1">
                <a:solidFill>
                  <a:schemeClr val="dk1"/>
                </a:solidFill>
                <a:latin typeface="Antipasto Pro " panose="02000506020000020004" pitchFamily="2" charset="0"/>
              </a:rPr>
              <a:t>co-creación</a:t>
            </a:r>
            <a:r>
              <a:rPr lang="es-CO" sz="2200" dirty="0">
                <a:solidFill>
                  <a:schemeClr val="dk1"/>
                </a:solidFill>
                <a:latin typeface="Antipasto Pro " panose="02000506020000020004" pitchFamily="2" charset="0"/>
              </a:rPr>
              <a:t> artística produce a nivel comunitario?</a:t>
            </a:r>
            <a:endParaRPr lang="es-CO" sz="2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775EDD08-F9BF-49CB-B229-3BC7A6370B2C}"/>
              </a:ext>
            </a:extLst>
          </p:cNvPr>
          <p:cNvPicPr>
            <a:picLocks noChangeAspect="1"/>
          </p:cNvPicPr>
          <p:nvPr/>
        </p:nvPicPr>
        <p:blipFill>
          <a:blip r:embed="rId2"/>
          <a:stretch>
            <a:fillRect/>
          </a:stretch>
        </p:blipFill>
        <p:spPr>
          <a:xfrm>
            <a:off x="1850063" y="424637"/>
            <a:ext cx="5725633" cy="4294225"/>
          </a:xfrm>
          <a:prstGeom prst="rect">
            <a:avLst/>
          </a:prstGeom>
        </p:spPr>
      </p:pic>
    </p:spTree>
    <p:extLst>
      <p:ext uri="{BB962C8B-B14F-4D97-AF65-F5344CB8AC3E}">
        <p14:creationId xmlns:p14="http://schemas.microsoft.com/office/powerpoint/2010/main" val="2287800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body" idx="1"/>
          </p:nvPr>
        </p:nvSpPr>
        <p:spPr>
          <a:xfrm>
            <a:off x="620250" y="-939253"/>
            <a:ext cx="7903500" cy="6563875"/>
          </a:xfrm>
          <a:prstGeom prst="rect">
            <a:avLst/>
          </a:prstGeom>
        </p:spPr>
        <p:txBody>
          <a:bodyPr spcFirstLastPara="1" wrap="square" lIns="68575" tIns="34275" rIns="68575" bIns="34275" anchor="ctr" anchorCtr="0">
            <a:normAutofit/>
          </a:bodyPr>
          <a:lstStyle/>
          <a:p>
            <a:pPr marL="0" lvl="0" indent="0" algn="l" rtl="0">
              <a:spcBef>
                <a:spcPts val="500"/>
              </a:spcBef>
              <a:spcAft>
                <a:spcPts val="0"/>
              </a:spcAft>
              <a:buNone/>
            </a:pPr>
            <a:endParaRPr sz="1100" dirty="0">
              <a:solidFill>
                <a:schemeClr val="dk1"/>
              </a:solidFill>
              <a:latin typeface="Arial"/>
              <a:ea typeface="Arial"/>
              <a:cs typeface="Arial"/>
              <a:sym typeface="Arial"/>
            </a:endParaRPr>
          </a:p>
          <a:p>
            <a:pPr marL="0" lvl="0" indent="0" algn="l" rtl="0">
              <a:spcBef>
                <a:spcPts val="500"/>
              </a:spcBef>
              <a:spcAft>
                <a:spcPts val="0"/>
              </a:spcAft>
              <a:buNone/>
            </a:pPr>
            <a:endParaRPr sz="1100" dirty="0">
              <a:solidFill>
                <a:schemeClr val="dk1"/>
              </a:solidFill>
              <a:latin typeface="Arial"/>
              <a:ea typeface="Arial"/>
              <a:cs typeface="Arial"/>
              <a:sym typeface="Arial"/>
            </a:endParaRPr>
          </a:p>
          <a:p>
            <a:pPr marL="0" lvl="0" indent="0" algn="ctr" rtl="0">
              <a:spcBef>
                <a:spcPts val="500"/>
              </a:spcBef>
              <a:spcAft>
                <a:spcPts val="0"/>
              </a:spcAft>
              <a:buNone/>
            </a:pPr>
            <a:r>
              <a:rPr lang="es" sz="2600" dirty="0">
                <a:solidFill>
                  <a:schemeClr val="dk1"/>
                </a:solidFill>
                <a:latin typeface="Labor Union Small" panose="00000500000000000000" pitchFamily="50" charset="0"/>
                <a:ea typeface="Arial"/>
                <a:cs typeface="Arial"/>
                <a:sym typeface="Arial"/>
              </a:rPr>
              <a:t>Categorías de análisis por objetivo</a:t>
            </a:r>
            <a:endParaRPr sz="2600" dirty="0">
              <a:solidFill>
                <a:schemeClr val="dk1"/>
              </a:solidFill>
              <a:latin typeface="Labor Union Small" panose="00000500000000000000" pitchFamily="50" charset="0"/>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es" sz="2400" dirty="0">
                <a:solidFill>
                  <a:schemeClr val="dk1"/>
                </a:solidFill>
                <a:latin typeface="Antipasto Pro " panose="02000506020000020004" pitchFamily="2" charset="0"/>
                <a:ea typeface="Arial"/>
                <a:cs typeface="Arial"/>
                <a:sym typeface="Arial"/>
              </a:rPr>
              <a:t>Categ. Análisis Obj. </a:t>
            </a:r>
            <a:r>
              <a:rPr lang="es" sz="2200" dirty="0">
                <a:solidFill>
                  <a:schemeClr val="dk1"/>
                </a:solidFill>
                <a:latin typeface="+mj-lt"/>
                <a:ea typeface="Arial"/>
                <a:cs typeface="Arial"/>
                <a:sym typeface="Arial"/>
              </a:rPr>
              <a:t>1</a:t>
            </a:r>
          </a:p>
          <a:p>
            <a:pPr marL="0" indent="0" algn="just">
              <a:lnSpc>
                <a:spcPct val="115000"/>
              </a:lnSpc>
              <a:spcBef>
                <a:spcPts val="1200"/>
              </a:spcBef>
              <a:buClr>
                <a:schemeClr val="dk1"/>
              </a:buClr>
              <a:buSzPts val="1100"/>
              <a:buNone/>
            </a:pPr>
            <a:r>
              <a:rPr lang="es-ES" sz="2200" dirty="0">
                <a:solidFill>
                  <a:schemeClr val="dk1"/>
                </a:solidFill>
                <a:latin typeface="Antipasto Pro " panose="02000506020000020004" pitchFamily="2" charset="0"/>
                <a:ea typeface="Arial"/>
                <a:cs typeface="Arial"/>
                <a:sym typeface="Arial"/>
              </a:rPr>
              <a:t>	Percepciones de los participantes en torno a la valía de las </a:t>
            </a:r>
            <a:r>
              <a:rPr lang="es-ES" sz="2200" dirty="0">
                <a:solidFill>
                  <a:srgbClr val="C00000"/>
                </a:solidFill>
                <a:latin typeface="Antipasto Pro " panose="02000506020000020004" pitchFamily="2" charset="0"/>
                <a:ea typeface="Arial"/>
                <a:cs typeface="Arial"/>
                <a:sym typeface="Arial"/>
              </a:rPr>
              <a:t>diversidades personales</a:t>
            </a:r>
            <a:r>
              <a:rPr lang="es-ES" sz="2200" dirty="0">
                <a:solidFill>
                  <a:schemeClr val="dk1"/>
                </a:solidFill>
                <a:latin typeface="Antipasto Pro " panose="02000506020000020004" pitchFamily="2" charset="0"/>
                <a:ea typeface="Arial"/>
                <a:cs typeface="Arial"/>
                <a:sym typeface="Arial"/>
              </a:rPr>
              <a:t> mediante la ejecución de una práctica artística.</a:t>
            </a:r>
            <a:endParaRPr sz="2200" u="sng" dirty="0">
              <a:solidFill>
                <a:schemeClr val="dk1"/>
              </a:solidFill>
              <a:latin typeface="Antipasto Pro " panose="02000506020000020004" pitchFamily="2" charset="0"/>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es" sz="2400" dirty="0">
                <a:solidFill>
                  <a:schemeClr val="dk1"/>
                </a:solidFill>
                <a:latin typeface="Antipasto Pro " panose="02000506020000020004" pitchFamily="2" charset="0"/>
                <a:ea typeface="Arial"/>
                <a:cs typeface="Arial"/>
                <a:sym typeface="Arial"/>
              </a:rPr>
              <a:t>Categ. Análisis Obj. </a:t>
            </a:r>
            <a:r>
              <a:rPr lang="es" sz="2400" dirty="0">
                <a:solidFill>
                  <a:schemeClr val="dk1"/>
                </a:solidFill>
                <a:latin typeface="+mn-lt"/>
                <a:ea typeface="Arial"/>
                <a:cs typeface="Arial"/>
                <a:sym typeface="Arial"/>
              </a:rPr>
              <a:t>2</a:t>
            </a:r>
          </a:p>
          <a:p>
            <a:pPr marL="0" indent="0" algn="just">
              <a:lnSpc>
                <a:spcPct val="115000"/>
              </a:lnSpc>
              <a:spcBef>
                <a:spcPts val="1200"/>
              </a:spcBef>
              <a:buClr>
                <a:schemeClr val="dk1"/>
              </a:buClr>
              <a:buSzPts val="1100"/>
              <a:buNone/>
            </a:pPr>
            <a:r>
              <a:rPr lang="es-ES" sz="2200" dirty="0">
                <a:solidFill>
                  <a:schemeClr val="dk1"/>
                </a:solidFill>
                <a:latin typeface="Antipasto Pro " panose="02000506020000020004" pitchFamily="2" charset="0"/>
                <a:ea typeface="Arial"/>
                <a:cs typeface="Arial"/>
                <a:sym typeface="Arial"/>
              </a:rPr>
              <a:t>	 Generación de  </a:t>
            </a:r>
            <a:r>
              <a:rPr lang="es-ES" sz="2200" dirty="0">
                <a:solidFill>
                  <a:srgbClr val="C00000"/>
                </a:solidFill>
                <a:latin typeface="Antipasto Pro " panose="02000506020000020004" pitchFamily="2" charset="0"/>
                <a:ea typeface="Arial"/>
                <a:cs typeface="Arial"/>
                <a:sym typeface="Arial"/>
              </a:rPr>
              <a:t>diálogos</a:t>
            </a:r>
            <a:r>
              <a:rPr lang="es-ES" sz="2200" dirty="0">
                <a:solidFill>
                  <a:schemeClr val="dk1"/>
                </a:solidFill>
                <a:latin typeface="Antipasto Pro " panose="02000506020000020004" pitchFamily="2" charset="0"/>
                <a:ea typeface="Arial"/>
                <a:cs typeface="Arial"/>
                <a:sym typeface="Arial"/>
              </a:rPr>
              <a:t> que desde cada subjetividad puedan llevar a pactar caminos  para alcanzar objetivos comunes mediante la implementación de una </a:t>
            </a:r>
            <a:r>
              <a:rPr lang="es-ES" sz="2200" dirty="0">
                <a:solidFill>
                  <a:srgbClr val="C00000"/>
                </a:solidFill>
                <a:latin typeface="Antipasto Pro " panose="02000506020000020004" pitchFamily="2" charset="0"/>
                <a:ea typeface="Arial"/>
                <a:cs typeface="Arial"/>
                <a:sym typeface="Arial"/>
              </a:rPr>
              <a:t>práctica artística colaborativa</a:t>
            </a:r>
            <a:r>
              <a:rPr lang="es-ES" sz="2200" dirty="0">
                <a:solidFill>
                  <a:schemeClr val="dk1"/>
                </a:solidFill>
                <a:latin typeface="Antipasto Pro " panose="02000506020000020004" pitchFamily="2" charset="0"/>
                <a:ea typeface="Arial"/>
                <a:cs typeface="Arial"/>
                <a:sym typeface="Arial"/>
              </a:rPr>
              <a:t>.</a:t>
            </a:r>
          </a:p>
          <a:p>
            <a:pPr marL="0" lvl="0" indent="0" algn="l" rtl="0">
              <a:spcBef>
                <a:spcPts val="500"/>
              </a:spcBef>
              <a:spcAft>
                <a:spcPts val="500"/>
              </a:spcAft>
              <a:buNone/>
            </a:pPr>
            <a:endParaRPr sz="1100" dirty="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2734245" y="721659"/>
            <a:ext cx="3675509" cy="75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s" dirty="0">
                <a:solidFill>
                  <a:schemeClr val="tx1"/>
                </a:solidFill>
                <a:latin typeface="Labor Union Small" panose="00000500000000000000" pitchFamily="50" charset="0"/>
              </a:rPr>
              <a:t>Objetivo General</a:t>
            </a:r>
            <a:endParaRPr dirty="0">
              <a:solidFill>
                <a:schemeClr val="tx1"/>
              </a:solidFill>
              <a:latin typeface="Labor Union Small" panose="00000500000000000000" pitchFamily="50" charset="0"/>
            </a:endParaRPr>
          </a:p>
        </p:txBody>
      </p:sp>
      <p:sp>
        <p:nvSpPr>
          <p:cNvPr id="229" name="Google Shape;229;p32"/>
          <p:cNvSpPr txBox="1">
            <a:spLocks noGrp="1"/>
          </p:cNvSpPr>
          <p:nvPr>
            <p:ph type="body" idx="1"/>
          </p:nvPr>
        </p:nvSpPr>
        <p:spPr>
          <a:xfrm>
            <a:off x="696187" y="1477359"/>
            <a:ext cx="7156200" cy="3535096"/>
          </a:xfrm>
          <a:prstGeom prst="rect">
            <a:avLst/>
          </a:prstGeom>
        </p:spPr>
        <p:txBody>
          <a:bodyPr spcFirstLastPara="1" wrap="square" lIns="68575" tIns="34275" rIns="68575" bIns="34275" anchor="ctr" anchorCtr="0">
            <a:normAutofit fontScale="25000" lnSpcReduction="20000"/>
          </a:bodyPr>
          <a:lstStyle/>
          <a:p>
            <a:pPr marL="0" indent="0" algn="just">
              <a:lnSpc>
                <a:spcPct val="115000"/>
              </a:lnSpc>
              <a:spcBef>
                <a:spcPts val="1200"/>
              </a:spcBef>
              <a:buClr>
                <a:schemeClr val="dk1"/>
              </a:buClr>
              <a:buSzPts val="1100"/>
              <a:buNone/>
            </a:pPr>
            <a:r>
              <a:rPr lang="es-CO" sz="8800" dirty="0">
                <a:solidFill>
                  <a:schemeClr val="dk1"/>
                </a:solidFill>
                <a:latin typeface="Antipasto Pro " panose="02000506020000020004" pitchFamily="2" charset="0"/>
                <a:ea typeface="Arial"/>
                <a:cs typeface="Arial"/>
                <a:sym typeface="Arial"/>
              </a:rPr>
              <a:t>	 Ejecutar un proceso de</a:t>
            </a:r>
            <a:r>
              <a:rPr lang="es" sz="8800" dirty="0">
                <a:solidFill>
                  <a:schemeClr val="dk1"/>
                </a:solidFill>
                <a:latin typeface="Antipasto Pro " panose="02000506020000020004" pitchFamily="2" charset="0"/>
                <a:ea typeface="Arial"/>
                <a:cs typeface="Arial"/>
                <a:sym typeface="Arial"/>
              </a:rPr>
              <a:t> co-creación </a:t>
            </a:r>
            <a:r>
              <a:rPr lang="es-CO" sz="8800" dirty="0">
                <a:solidFill>
                  <a:schemeClr val="dk1"/>
                </a:solidFill>
                <a:latin typeface="Antipasto Pro " panose="02000506020000020004" pitchFamily="2" charset="0"/>
                <a:ea typeface="Arial"/>
                <a:cs typeface="Arial"/>
                <a:sym typeface="Arial"/>
              </a:rPr>
              <a:t>implementando métodos </a:t>
            </a:r>
            <a:r>
              <a:rPr lang="es" sz="8800" dirty="0">
                <a:solidFill>
                  <a:schemeClr val="dk1"/>
                </a:solidFill>
                <a:latin typeface="Antipasto Pro " panose="02000506020000020004" pitchFamily="2" charset="0"/>
                <a:ea typeface="Arial"/>
                <a:cs typeface="Arial"/>
                <a:sym typeface="Arial"/>
              </a:rPr>
              <a:t>propios de las prácticas artísticas y pedagógicas </a:t>
            </a:r>
            <a:r>
              <a:rPr lang="es-CO" sz="8800" dirty="0">
                <a:solidFill>
                  <a:schemeClr val="dk1"/>
                </a:solidFill>
                <a:latin typeface="Antipasto Pro " panose="02000506020000020004" pitchFamily="2" charset="0"/>
                <a:ea typeface="Arial"/>
                <a:cs typeface="Arial"/>
                <a:sym typeface="Arial"/>
              </a:rPr>
              <a:t>en pro de generar reflexiones y posibles acciones</a:t>
            </a:r>
            <a:r>
              <a:rPr lang="es" sz="8800" dirty="0">
                <a:solidFill>
                  <a:schemeClr val="dk1"/>
                </a:solidFill>
                <a:latin typeface="Antipasto Pro " panose="02000506020000020004" pitchFamily="2" charset="0"/>
                <a:ea typeface="Arial"/>
                <a:cs typeface="Arial"/>
                <a:sym typeface="Arial"/>
              </a:rPr>
              <a:t>, </a:t>
            </a:r>
            <a:r>
              <a:rPr lang="es-CO" sz="8800" dirty="0">
                <a:solidFill>
                  <a:schemeClr val="dk1"/>
                </a:solidFill>
                <a:latin typeface="Antipasto Pro " panose="02000506020000020004" pitchFamily="2" charset="0"/>
                <a:ea typeface="Arial"/>
                <a:cs typeface="Arial"/>
                <a:sym typeface="Arial"/>
              </a:rPr>
              <a:t>en torno a que la diversidad de puntos de vista y aptitudes resultan fundamentales para alcanzar una construcción comunitaria incluyente.</a:t>
            </a:r>
          </a:p>
          <a:p>
            <a:pPr marL="0" indent="0" algn="just">
              <a:lnSpc>
                <a:spcPct val="115000"/>
              </a:lnSpc>
              <a:spcBef>
                <a:spcPts val="1200"/>
              </a:spcBef>
              <a:buClr>
                <a:schemeClr val="dk1"/>
              </a:buClr>
              <a:buSzPts val="1100"/>
              <a:buNone/>
            </a:pPr>
            <a:endParaRPr lang="es-CO" sz="8800" dirty="0">
              <a:solidFill>
                <a:schemeClr val="dk1"/>
              </a:solidFill>
              <a:latin typeface="Antipasto Pro " panose="02000506020000020004" pitchFamily="2" charset="0"/>
              <a:ea typeface="Arial"/>
              <a:cs typeface="Arial"/>
              <a:sym typeface="Arial"/>
            </a:endParaRPr>
          </a:p>
          <a:p>
            <a:pPr marL="0" indent="0" algn="just">
              <a:lnSpc>
                <a:spcPct val="115000"/>
              </a:lnSpc>
              <a:spcBef>
                <a:spcPts val="1200"/>
              </a:spcBef>
              <a:buClr>
                <a:schemeClr val="dk1"/>
              </a:buClr>
              <a:buSzPts val="1100"/>
              <a:buNone/>
            </a:pPr>
            <a:endParaRPr lang="es-CO" sz="2400" dirty="0">
              <a:solidFill>
                <a:schemeClr val="dk1"/>
              </a:solidFill>
              <a:latin typeface="Antipasto Pro " panose="02000506020000020004" pitchFamily="2" charset="0"/>
              <a:ea typeface="Arial"/>
              <a:cs typeface="Arial"/>
              <a:sym typeface="Arial"/>
            </a:endParaRPr>
          </a:p>
          <a:p>
            <a:pPr marL="0" lvl="0" indent="0">
              <a:lnSpc>
                <a:spcPct val="115000"/>
              </a:lnSpc>
              <a:spcBef>
                <a:spcPts val="1200"/>
              </a:spcBef>
              <a:buClr>
                <a:schemeClr val="dk1"/>
              </a:buClr>
              <a:buSzPts val="1100"/>
              <a:buNone/>
            </a:pPr>
            <a:r>
              <a:rPr lang="es" sz="2200" dirty="0">
                <a:solidFill>
                  <a:schemeClr val="dk1"/>
                </a:solidFill>
                <a:latin typeface="Antipasto Pro " panose="02000506020000020004" pitchFamily="2" charset="0"/>
                <a:ea typeface="Arial"/>
                <a:cs typeface="Arial"/>
                <a:sym typeface="Arial"/>
              </a:rPr>
              <a:t> </a:t>
            </a:r>
          </a:p>
          <a:p>
            <a:pPr marL="0" lvl="0" indent="0" algn="l" rtl="0">
              <a:spcBef>
                <a:spcPts val="1200"/>
              </a:spcBef>
              <a:spcAft>
                <a:spcPts val="500"/>
              </a:spcAft>
              <a:buNone/>
            </a:pPr>
            <a:endParaRPr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AA944C7-D52E-4D62-A516-3A553CE18572}"/>
              </a:ext>
            </a:extLst>
          </p:cNvPr>
          <p:cNvSpPr/>
          <p:nvPr/>
        </p:nvSpPr>
        <p:spPr>
          <a:xfrm>
            <a:off x="771693" y="255741"/>
            <a:ext cx="7324165" cy="5195846"/>
          </a:xfrm>
          <a:prstGeom prst="rect">
            <a:avLst/>
          </a:prstGeom>
        </p:spPr>
        <p:txBody>
          <a:bodyPr wrap="square">
            <a:spAutoFit/>
          </a:bodyPr>
          <a:lstStyle/>
          <a:p>
            <a:pPr lvl="0" algn="just">
              <a:lnSpc>
                <a:spcPct val="115000"/>
              </a:lnSpc>
              <a:spcBef>
                <a:spcPts val="1200"/>
              </a:spcBef>
              <a:buClr>
                <a:schemeClr val="dk1"/>
              </a:buClr>
              <a:buSzPts val="1100"/>
            </a:pPr>
            <a:r>
              <a:rPr lang="es-ES" sz="2200" dirty="0" err="1">
                <a:solidFill>
                  <a:schemeClr val="dk1"/>
                </a:solidFill>
                <a:latin typeface="Antipasto Pro " panose="02000506020000020004" pitchFamily="2" charset="0"/>
              </a:rPr>
              <a:t>Categ</a:t>
            </a:r>
            <a:r>
              <a:rPr lang="es-ES" sz="2200" dirty="0">
                <a:solidFill>
                  <a:schemeClr val="dk1"/>
                </a:solidFill>
                <a:latin typeface="Antipasto Pro " panose="02000506020000020004" pitchFamily="2" charset="0"/>
              </a:rPr>
              <a:t>. Análisis </a:t>
            </a:r>
            <a:r>
              <a:rPr lang="es-ES" sz="2200" dirty="0" err="1">
                <a:solidFill>
                  <a:schemeClr val="dk1"/>
                </a:solidFill>
                <a:latin typeface="Antipasto Pro " panose="02000506020000020004" pitchFamily="2" charset="0"/>
              </a:rPr>
              <a:t>Obj</a:t>
            </a:r>
            <a:r>
              <a:rPr lang="es-ES" sz="2200" dirty="0">
                <a:solidFill>
                  <a:schemeClr val="dk1"/>
                </a:solidFill>
                <a:latin typeface="Antipasto Pro " panose="02000506020000020004" pitchFamily="2" charset="0"/>
              </a:rPr>
              <a:t>. </a:t>
            </a:r>
            <a:r>
              <a:rPr lang="es-ES" sz="2200" dirty="0">
                <a:solidFill>
                  <a:schemeClr val="dk1"/>
                </a:solidFill>
                <a:latin typeface="+mn-lt"/>
              </a:rPr>
              <a:t>3</a:t>
            </a:r>
            <a:endParaRPr lang="es-ES" sz="2200" dirty="0">
              <a:solidFill>
                <a:schemeClr val="dk1"/>
              </a:solidFill>
              <a:latin typeface="Antipasto Pro " panose="02000506020000020004" pitchFamily="2" charset="0"/>
            </a:endParaRPr>
          </a:p>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Evidenciar el estado del arte mediante una encuesta construida y propuesta por los participantes, allí se consignarán respuestas individuales en torno a los interrogantes del objeto de estudio de la investigación.</a:t>
            </a:r>
          </a:p>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Los mediadores realizarán una planeación antes de cada encuentro con comunidad en la que se establezca la intención del encuentro y una posible metodología de acción. Al finalizar el encuentro los mediadores registrarán lo sucedido en el territorio mediante un </a:t>
            </a:r>
            <a:r>
              <a:rPr lang="es-ES" sz="2200" dirty="0" err="1">
                <a:solidFill>
                  <a:schemeClr val="dk1"/>
                </a:solidFill>
                <a:latin typeface="Antipasto Pro " panose="02000506020000020004" pitchFamily="2" charset="0"/>
              </a:rPr>
              <a:t>Experienciario</a:t>
            </a:r>
            <a:r>
              <a:rPr lang="es-ES" sz="2200" dirty="0">
                <a:solidFill>
                  <a:schemeClr val="dk1"/>
                </a:solidFill>
                <a:latin typeface="Antipasto Pro " panose="02000506020000020004" pitchFamily="2" charset="0"/>
              </a:rPr>
              <a:t> que permitirá contrastar lo planeado y lo acontecido.</a:t>
            </a:r>
          </a:p>
          <a:p>
            <a:pPr algn="just">
              <a:lnSpc>
                <a:spcPct val="115000"/>
              </a:lnSpc>
              <a:spcBef>
                <a:spcPts val="1200"/>
              </a:spcBef>
              <a:buClr>
                <a:schemeClr val="dk1"/>
              </a:buClr>
              <a:buSzPts val="1100"/>
            </a:pPr>
            <a:endParaRPr lang="es-ES" sz="2200" dirty="0">
              <a:solidFill>
                <a:schemeClr val="dk1"/>
              </a:solidFill>
              <a:latin typeface="Antipasto Pro " panose="02000506020000020004" pitchFamily="2" charset="0"/>
            </a:endParaRPr>
          </a:p>
        </p:txBody>
      </p:sp>
    </p:spTree>
    <p:extLst>
      <p:ext uri="{BB962C8B-B14F-4D97-AF65-F5344CB8AC3E}">
        <p14:creationId xmlns:p14="http://schemas.microsoft.com/office/powerpoint/2010/main" val="3158336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EAF7B65A-700B-4508-A2D0-48655BE77D05}"/>
              </a:ext>
            </a:extLst>
          </p:cNvPr>
          <p:cNvSpPr/>
          <p:nvPr/>
        </p:nvSpPr>
        <p:spPr>
          <a:xfrm>
            <a:off x="1382232" y="1288449"/>
            <a:ext cx="6379535" cy="2008820"/>
          </a:xfrm>
          <a:prstGeom prst="rect">
            <a:avLst/>
          </a:prstGeom>
        </p:spPr>
        <p:txBody>
          <a:bodyPr wrap="square">
            <a:spAutoFit/>
          </a:bodyPr>
          <a:lstStyle/>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Los imaginarios personales y colectivos registrados en las caracterizaciones, planeaciones y </a:t>
            </a:r>
            <a:r>
              <a:rPr lang="es-ES" sz="2200" dirty="0" err="1">
                <a:solidFill>
                  <a:schemeClr val="dk1"/>
                </a:solidFill>
                <a:latin typeface="Antipasto Pro " panose="02000506020000020004" pitchFamily="2" charset="0"/>
              </a:rPr>
              <a:t>experienciarios</a:t>
            </a:r>
            <a:r>
              <a:rPr lang="es-ES" sz="2200" dirty="0">
                <a:solidFill>
                  <a:schemeClr val="dk1"/>
                </a:solidFill>
                <a:latin typeface="Antipasto Pro " panose="02000506020000020004" pitchFamily="2" charset="0"/>
              </a:rPr>
              <a:t> de los participantes y las  transformaciones de estos durante el proyecto, servirán de parámetros para la medición cualitativa y cuantitativa. </a:t>
            </a:r>
          </a:p>
        </p:txBody>
      </p:sp>
    </p:spTree>
    <p:extLst>
      <p:ext uri="{BB962C8B-B14F-4D97-AF65-F5344CB8AC3E}">
        <p14:creationId xmlns:p14="http://schemas.microsoft.com/office/powerpoint/2010/main" val="3657975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609857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71"/>
        <p:cNvGrpSpPr/>
        <p:nvPr/>
      </p:nvGrpSpPr>
      <p:grpSpPr>
        <a:xfrm>
          <a:off x="0" y="0"/>
          <a:ext cx="0" cy="0"/>
          <a:chOff x="0" y="0"/>
          <a:chExt cx="0" cy="0"/>
        </a:xfrm>
      </p:grpSpPr>
      <p:sp>
        <p:nvSpPr>
          <p:cNvPr id="272" name="Google Shape;272;p40"/>
          <p:cNvSpPr txBox="1">
            <a:spLocks noGrp="1"/>
          </p:cNvSpPr>
          <p:nvPr>
            <p:ph type="body" idx="1"/>
          </p:nvPr>
        </p:nvSpPr>
        <p:spPr>
          <a:xfrm>
            <a:off x="267675" y="0"/>
            <a:ext cx="8225400" cy="5360400"/>
          </a:xfrm>
          <a:prstGeom prst="rect">
            <a:avLst/>
          </a:prstGeom>
        </p:spPr>
        <p:txBody>
          <a:bodyPr spcFirstLastPara="1" wrap="square" lIns="68575" tIns="34275" rIns="68575" bIns="34275" anchor="ctr" anchorCtr="0">
            <a:normAutofit fontScale="92500"/>
          </a:bodyPr>
          <a:lstStyle/>
          <a:p>
            <a:pPr marL="0" lvl="0" indent="0" algn="ctr" rtl="0">
              <a:lnSpc>
                <a:spcPct val="115000"/>
              </a:lnSpc>
              <a:spcBef>
                <a:spcPts val="1200"/>
              </a:spcBef>
              <a:spcAft>
                <a:spcPts val="0"/>
              </a:spcAft>
              <a:buClr>
                <a:schemeClr val="dk1"/>
              </a:buClr>
              <a:buSzPts val="1100"/>
              <a:buFont typeface="Arial"/>
              <a:buNone/>
            </a:pPr>
            <a:r>
              <a:rPr lang="es" sz="2600" b="1" dirty="0">
                <a:solidFill>
                  <a:schemeClr val="dk1"/>
                </a:solidFill>
                <a:latin typeface="Labor Union Small" panose="00000500000000000000" pitchFamily="50" charset="0"/>
                <a:ea typeface="Arial"/>
                <a:cs typeface="Arial"/>
                <a:sym typeface="Arial"/>
              </a:rPr>
              <a:t>Enfoques metodológicos</a:t>
            </a:r>
            <a:r>
              <a:rPr lang="es" sz="2600" dirty="0">
                <a:solidFill>
                  <a:schemeClr val="dk1"/>
                </a:solidFill>
                <a:latin typeface="Labor Union Small" panose="00000500000000000000" pitchFamily="50" charset="0"/>
                <a:ea typeface="Arial"/>
                <a:cs typeface="Arial"/>
                <a:sym typeface="Arial"/>
              </a:rPr>
              <a:t> </a:t>
            </a:r>
            <a:endParaRPr sz="2600" dirty="0">
              <a:solidFill>
                <a:schemeClr val="dk1"/>
              </a:solidFill>
              <a:latin typeface="Labor Union Small" panose="00000500000000000000" pitchFamily="50" charset="0"/>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r>
              <a:rPr lang="es-ES" sz="2200" dirty="0">
                <a:solidFill>
                  <a:schemeClr val="dk1"/>
                </a:solidFill>
                <a:latin typeface="Antipasto Pro " panose="02000506020000020004" pitchFamily="2" charset="0"/>
                <a:ea typeface="Arial"/>
                <a:cs typeface="Arial"/>
                <a:sym typeface="Arial"/>
              </a:rPr>
              <a:t>	La nuestra es una investigación participativa que se fundamenta en la hermenéutica de la recuperación, en cuanto a la adquisición de conocimientos  por medio de las diversidades personales, generando autoapropiación e intercambios que lleven a una construcción colectiva incluyente de conocimientos. </a:t>
            </a:r>
          </a:p>
          <a:p>
            <a:pPr marL="0" lvl="0" indent="0" algn="just" rtl="0">
              <a:lnSpc>
                <a:spcPct val="115000"/>
              </a:lnSpc>
              <a:spcBef>
                <a:spcPts val="1200"/>
              </a:spcBef>
              <a:spcAft>
                <a:spcPts val="0"/>
              </a:spcAft>
              <a:buClr>
                <a:schemeClr val="dk1"/>
              </a:buClr>
              <a:buSzPts val="1100"/>
              <a:buFont typeface="Arial"/>
              <a:buNone/>
            </a:pPr>
            <a:r>
              <a:rPr lang="es-CO" sz="2200" dirty="0">
                <a:solidFill>
                  <a:schemeClr val="dk1"/>
                </a:solidFill>
                <a:latin typeface="Antipasto Pro " panose="02000506020000020004" pitchFamily="2" charset="0"/>
                <a:ea typeface="Arial"/>
                <a:cs typeface="Arial"/>
                <a:sym typeface="Arial"/>
              </a:rPr>
              <a:t>	El enfoque metodológico del proyecto es la triangulación  pues se tienen en cuenta diversos puntos de referencia para emprender un camino desconocido hasta ahora.</a:t>
            </a:r>
          </a:p>
          <a:p>
            <a:pPr marL="0" lvl="0" indent="0" algn="just" rtl="0">
              <a:lnSpc>
                <a:spcPct val="115000"/>
              </a:lnSpc>
              <a:spcBef>
                <a:spcPts val="1200"/>
              </a:spcBef>
              <a:spcAft>
                <a:spcPts val="0"/>
              </a:spcAft>
              <a:buClr>
                <a:schemeClr val="dk1"/>
              </a:buClr>
              <a:buSzPts val="1100"/>
              <a:buFont typeface="Arial"/>
              <a:buNone/>
            </a:pPr>
            <a:r>
              <a:rPr lang="es-CO" sz="2200" dirty="0">
                <a:solidFill>
                  <a:schemeClr val="dk1"/>
                </a:solidFill>
                <a:latin typeface="Antipasto Pro " panose="02000506020000020004" pitchFamily="2" charset="0"/>
                <a:ea typeface="Arial"/>
                <a:cs typeface="Arial"/>
                <a:sym typeface="Arial"/>
              </a:rPr>
              <a:t>	La unidad de análisis identificada es tanto cualitativa como cuantitativa, se realizará una caracterización al iniciar el proyecto y otra al finalizarlo, la cual por medio de preguntas con enfoque cualitativo </a:t>
            </a:r>
            <a:r>
              <a:rPr lang="es-CO" sz="2200" dirty="0" smtClean="0">
                <a:solidFill>
                  <a:schemeClr val="dk1"/>
                </a:solidFill>
                <a:latin typeface="Antipasto Pro " panose="02000506020000020004" pitchFamily="2" charset="0"/>
                <a:ea typeface="Arial"/>
                <a:cs typeface="Arial"/>
                <a:sym typeface="Arial"/>
              </a:rPr>
              <a:t>permitirá </a:t>
            </a:r>
            <a:r>
              <a:rPr lang="es-CO" sz="2200" dirty="0">
                <a:solidFill>
                  <a:schemeClr val="dk1"/>
                </a:solidFill>
                <a:latin typeface="Antipasto Pro " panose="02000506020000020004" pitchFamily="2" charset="0"/>
                <a:ea typeface="Arial"/>
                <a:cs typeface="Arial"/>
                <a:sym typeface="Arial"/>
              </a:rPr>
              <a:t>medir cuantitativamente el impacto del mismo en relación al estado del arte antes y después de su implementación. </a:t>
            </a:r>
          </a:p>
          <a:p>
            <a:pPr marL="0" lvl="0" indent="0" algn="l" rtl="0">
              <a:spcBef>
                <a:spcPts val="1200"/>
              </a:spcBef>
              <a:spcAft>
                <a:spcPts val="500"/>
              </a:spcAft>
              <a:buNone/>
            </a:pPr>
            <a:endParaRPr sz="1100" u="sng" dirty="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sp>
        <p:nvSpPr>
          <p:cNvPr id="251" name="Google Shape;251;p36"/>
          <p:cNvSpPr txBox="1">
            <a:spLocks noGrp="1"/>
          </p:cNvSpPr>
          <p:nvPr>
            <p:ph type="body" idx="1"/>
          </p:nvPr>
        </p:nvSpPr>
        <p:spPr>
          <a:xfrm>
            <a:off x="517195" y="337800"/>
            <a:ext cx="8109609" cy="4164202"/>
          </a:xfrm>
          <a:prstGeom prst="rect">
            <a:avLst/>
          </a:prstGeom>
        </p:spPr>
        <p:txBody>
          <a:bodyPr spcFirstLastPara="1" wrap="square" lIns="68575" tIns="34275" rIns="68575" bIns="34275" anchor="ctr" anchorCtr="0">
            <a:normAutofit fontScale="70000" lnSpcReduction="20000"/>
          </a:bodyPr>
          <a:lstStyle/>
          <a:p>
            <a:pPr marL="0" lvl="0" indent="0" algn="l" rtl="0">
              <a:spcBef>
                <a:spcPts val="1200"/>
              </a:spcBef>
              <a:spcAft>
                <a:spcPts val="0"/>
              </a:spcAft>
              <a:buNone/>
            </a:pPr>
            <a:endParaRPr sz="2400" b="1" dirty="0">
              <a:solidFill>
                <a:schemeClr val="dk1"/>
              </a:solidFill>
            </a:endParaRPr>
          </a:p>
          <a:p>
            <a:pPr marL="0" lvl="0" indent="0" algn="ctr">
              <a:spcBef>
                <a:spcPts val="500"/>
              </a:spcBef>
              <a:buNone/>
            </a:pPr>
            <a:r>
              <a:rPr lang="es-ES" sz="2600" b="1" dirty="0">
                <a:solidFill>
                  <a:schemeClr val="dk1"/>
                </a:solidFill>
                <a:latin typeface="Labor Union Small" panose="00000500000000000000" pitchFamily="50" charset="0"/>
              </a:rPr>
              <a:t>Ruta Metodológica</a:t>
            </a:r>
          </a:p>
          <a:p>
            <a:pPr marL="0" lvl="0" indent="0" algn="just">
              <a:lnSpc>
                <a:spcPct val="115000"/>
              </a:lnSpc>
              <a:spcBef>
                <a:spcPts val="1200"/>
              </a:spcBef>
              <a:buNone/>
            </a:pPr>
            <a:r>
              <a:rPr lang="es-ES" sz="3100" dirty="0">
                <a:solidFill>
                  <a:schemeClr val="dk1"/>
                </a:solidFill>
                <a:latin typeface="Antipasto Pro " panose="02000506020000020004" pitchFamily="2" charset="0"/>
                <a:ea typeface="Arial"/>
                <a:cs typeface="Arial"/>
                <a:sym typeface="Arial"/>
              </a:rPr>
              <a:t>El sentido procedimental del proyecto, propio de la ejecución de una práctica artística, nos orienta a la experimentación personal y colectiva generando descubrimientos, diálogos y acuerdos a partir de las expresiones  individuales que  lleven a construir acciones colectivas incluyentes. </a:t>
            </a:r>
          </a:p>
          <a:p>
            <a:pPr marL="0" lvl="0" indent="0" algn="just">
              <a:lnSpc>
                <a:spcPct val="115000"/>
              </a:lnSpc>
              <a:spcBef>
                <a:spcPts val="1200"/>
              </a:spcBef>
              <a:buNone/>
            </a:pPr>
            <a:r>
              <a:rPr lang="es-ES" sz="3100" dirty="0">
                <a:solidFill>
                  <a:schemeClr val="dk1"/>
                </a:solidFill>
                <a:latin typeface="Antipasto Pro " panose="02000506020000020004" pitchFamily="2" charset="0"/>
              </a:rPr>
              <a:t>La ruta metodológica está compuesta por tres fases:</a:t>
            </a:r>
          </a:p>
          <a:p>
            <a:pPr marL="0" lvl="0" indent="0" algn="just">
              <a:lnSpc>
                <a:spcPct val="115000"/>
              </a:lnSpc>
              <a:spcBef>
                <a:spcPts val="1200"/>
              </a:spcBef>
              <a:buNone/>
            </a:pPr>
            <a:r>
              <a:rPr lang="es-ES" sz="3100" dirty="0">
                <a:solidFill>
                  <a:schemeClr val="dk1"/>
                </a:solidFill>
                <a:latin typeface="Antipasto Pro " panose="02000506020000020004" pitchFamily="2" charset="0"/>
              </a:rPr>
              <a:t>Caracterización al inicio y cierre del proyecto, implementación a nivel individual y generación de acuerdos para implementación a nivel colectivo.</a:t>
            </a:r>
          </a:p>
          <a:p>
            <a:pPr marL="0" lvl="0" indent="0" algn="l" rtl="0">
              <a:spcBef>
                <a:spcPts val="500"/>
              </a:spcBef>
              <a:spcAft>
                <a:spcPts val="500"/>
              </a:spcAft>
              <a:buNone/>
            </a:pPr>
            <a:endParaRPr dirty="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06385351-E7EB-46E8-9B66-1A2890B8EA2E}"/>
              </a:ext>
            </a:extLst>
          </p:cNvPr>
          <p:cNvSpPr/>
          <p:nvPr/>
        </p:nvSpPr>
        <p:spPr>
          <a:xfrm>
            <a:off x="726141" y="614006"/>
            <a:ext cx="7691718" cy="3249159"/>
          </a:xfrm>
          <a:prstGeom prst="rect">
            <a:avLst/>
          </a:prstGeom>
        </p:spPr>
        <p:txBody>
          <a:bodyPr wrap="square">
            <a:spAutoFit/>
          </a:bodyPr>
          <a:lstStyle/>
          <a:p>
            <a:pPr lvl="0" algn="just">
              <a:lnSpc>
                <a:spcPct val="115000"/>
              </a:lnSpc>
              <a:spcBef>
                <a:spcPts val="1200"/>
              </a:spcBef>
            </a:pPr>
            <a:r>
              <a:rPr lang="es-ES" sz="2200" dirty="0">
                <a:solidFill>
                  <a:schemeClr val="dk1"/>
                </a:solidFill>
                <a:latin typeface="Antipasto Pro " panose="02000506020000020004" pitchFamily="2" charset="0"/>
              </a:rPr>
              <a:t>Fase </a:t>
            </a:r>
            <a:r>
              <a:rPr lang="es-ES" sz="2200" dirty="0">
                <a:solidFill>
                  <a:schemeClr val="dk1"/>
                </a:solidFill>
                <a:latin typeface="+mn-lt"/>
              </a:rPr>
              <a:t>1</a:t>
            </a:r>
          </a:p>
          <a:p>
            <a:pPr lvl="0" algn="just">
              <a:lnSpc>
                <a:spcPct val="115000"/>
              </a:lnSpc>
              <a:spcBef>
                <a:spcPts val="1200"/>
              </a:spcBef>
            </a:pPr>
            <a:r>
              <a:rPr lang="es-ES" sz="2200" dirty="0">
                <a:solidFill>
                  <a:schemeClr val="dk1"/>
                </a:solidFill>
                <a:latin typeface="Antipasto Pro " panose="02000506020000020004" pitchFamily="2" charset="0"/>
              </a:rPr>
              <a:t>Caracterizar para conocer recíprocamente el estado del arte o conocimiento previo y posterior que tenemos los participantes de los fenómenos a estudiar.</a:t>
            </a:r>
          </a:p>
          <a:p>
            <a:pPr lvl="0" algn="just">
              <a:lnSpc>
                <a:spcPct val="115000"/>
              </a:lnSpc>
              <a:spcBef>
                <a:spcPts val="1200"/>
              </a:spcBef>
            </a:pPr>
            <a:r>
              <a:rPr lang="es-ES" sz="2200" dirty="0">
                <a:solidFill>
                  <a:schemeClr val="dk1"/>
                </a:solidFill>
                <a:latin typeface="Antipasto Pro " panose="02000506020000020004" pitchFamily="2" charset="0"/>
              </a:rPr>
              <a:t>Fase </a:t>
            </a:r>
            <a:r>
              <a:rPr lang="es-ES" sz="2200" dirty="0">
                <a:solidFill>
                  <a:schemeClr val="dk1"/>
                </a:solidFill>
                <a:latin typeface="+mn-lt"/>
              </a:rPr>
              <a:t>2</a:t>
            </a:r>
          </a:p>
          <a:p>
            <a:pPr lvl="0" algn="just">
              <a:lnSpc>
                <a:spcPct val="115000"/>
              </a:lnSpc>
              <a:spcBef>
                <a:spcPts val="1200"/>
              </a:spcBef>
            </a:pPr>
            <a:r>
              <a:rPr lang="es-ES" sz="2200" dirty="0">
                <a:solidFill>
                  <a:schemeClr val="dk1"/>
                </a:solidFill>
                <a:latin typeface="Antipasto Pro " panose="02000506020000020004" pitchFamily="2" charset="0"/>
              </a:rPr>
              <a:t>Ejecutar una práctica artística que permita dar cuenta las expresiones individuales en el grupo con el que se trabajará.</a:t>
            </a:r>
          </a:p>
        </p:txBody>
      </p:sp>
    </p:spTree>
    <p:extLst>
      <p:ext uri="{BB962C8B-B14F-4D97-AF65-F5344CB8AC3E}">
        <p14:creationId xmlns:p14="http://schemas.microsoft.com/office/powerpoint/2010/main" val="2864459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4687CCF8-7846-49DF-8346-A878AD0F1F7A}"/>
              </a:ext>
            </a:extLst>
          </p:cNvPr>
          <p:cNvSpPr/>
          <p:nvPr/>
        </p:nvSpPr>
        <p:spPr>
          <a:xfrm>
            <a:off x="954741" y="1159259"/>
            <a:ext cx="7234518" cy="1773371"/>
          </a:xfrm>
          <a:prstGeom prst="rect">
            <a:avLst/>
          </a:prstGeom>
        </p:spPr>
        <p:txBody>
          <a:bodyPr wrap="square">
            <a:spAutoFit/>
          </a:bodyPr>
          <a:lstStyle/>
          <a:p>
            <a:pPr lvl="0" algn="just">
              <a:lnSpc>
                <a:spcPct val="115000"/>
              </a:lnSpc>
              <a:spcBef>
                <a:spcPts val="1200"/>
              </a:spcBef>
            </a:pPr>
            <a:r>
              <a:rPr lang="es-ES" sz="2200" dirty="0">
                <a:solidFill>
                  <a:schemeClr val="dk1"/>
                </a:solidFill>
                <a:latin typeface="Antipasto Pro " panose="02000506020000020004" pitchFamily="2" charset="0"/>
              </a:rPr>
              <a:t>Fase </a:t>
            </a:r>
            <a:r>
              <a:rPr lang="es-ES" sz="2200" dirty="0">
                <a:solidFill>
                  <a:schemeClr val="dk1"/>
                </a:solidFill>
                <a:latin typeface="+mn-lt"/>
              </a:rPr>
              <a:t>3</a:t>
            </a:r>
          </a:p>
          <a:p>
            <a:pPr lvl="0" algn="just">
              <a:lnSpc>
                <a:spcPct val="115000"/>
              </a:lnSpc>
              <a:spcBef>
                <a:spcPts val="1200"/>
              </a:spcBef>
            </a:pPr>
            <a:r>
              <a:rPr lang="es-ES" sz="2200" dirty="0">
                <a:solidFill>
                  <a:schemeClr val="dk1"/>
                </a:solidFill>
                <a:latin typeface="Antipasto Pro " panose="02000506020000020004" pitchFamily="2" charset="0"/>
              </a:rPr>
              <a:t>Por medio de la ejecución de una práctica artística, teniendo en cuenta las diversidades individuales, se trazarán rutas hacia el objetivo común a alcanzar.</a:t>
            </a:r>
            <a:endParaRPr lang="es-ES" dirty="0">
              <a:solidFill>
                <a:schemeClr val="dk1"/>
              </a:solidFill>
              <a:latin typeface="Antipasto Pro " panose="02000506020000020004" pitchFamily="2" charset="0"/>
            </a:endParaRPr>
          </a:p>
        </p:txBody>
      </p:sp>
    </p:spTree>
    <p:extLst>
      <p:ext uri="{BB962C8B-B14F-4D97-AF65-F5344CB8AC3E}">
        <p14:creationId xmlns:p14="http://schemas.microsoft.com/office/powerpoint/2010/main" val="3059522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972973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86"/>
        <p:cNvGrpSpPr/>
        <p:nvPr/>
      </p:nvGrpSpPr>
      <p:grpSpPr>
        <a:xfrm>
          <a:off x="0" y="0"/>
          <a:ext cx="0" cy="0"/>
          <a:chOff x="0" y="0"/>
          <a:chExt cx="0" cy="0"/>
        </a:xfrm>
      </p:grpSpPr>
      <p:sp>
        <p:nvSpPr>
          <p:cNvPr id="287" name="Google Shape;287;p43"/>
          <p:cNvSpPr txBox="1">
            <a:spLocks noGrp="1"/>
          </p:cNvSpPr>
          <p:nvPr>
            <p:ph type="body" idx="1"/>
          </p:nvPr>
        </p:nvSpPr>
        <p:spPr>
          <a:xfrm>
            <a:off x="459300" y="646672"/>
            <a:ext cx="8225400" cy="5360400"/>
          </a:xfrm>
          <a:prstGeom prst="rect">
            <a:avLst/>
          </a:prstGeom>
        </p:spPr>
        <p:txBody>
          <a:bodyPr spcFirstLastPara="1" wrap="square" lIns="68575" tIns="34275" rIns="68575" bIns="34275" anchor="ctr" anchorCtr="0">
            <a:normAutofit/>
          </a:bodyPr>
          <a:lstStyle/>
          <a:p>
            <a:pPr marL="0" lvl="0" indent="0" algn="ctr" rtl="0">
              <a:spcBef>
                <a:spcPts val="300"/>
              </a:spcBef>
              <a:spcAft>
                <a:spcPts val="0"/>
              </a:spcAft>
              <a:buNone/>
            </a:pPr>
            <a:r>
              <a:rPr lang="es" sz="2400" i="1" dirty="0">
                <a:solidFill>
                  <a:schemeClr val="dk1"/>
                </a:solidFill>
                <a:latin typeface="Labor Union Small" panose="00000500000000000000" pitchFamily="50" charset="0"/>
                <a:ea typeface="Arial"/>
                <a:cs typeface="Arial"/>
                <a:sym typeface="Arial"/>
              </a:rPr>
              <a:t> </a:t>
            </a:r>
            <a:r>
              <a:rPr lang="es" sz="2400" dirty="0">
                <a:solidFill>
                  <a:schemeClr val="dk1"/>
                </a:solidFill>
                <a:latin typeface="Labor Union Small" panose="00000500000000000000" pitchFamily="50" charset="0"/>
                <a:ea typeface="Arial"/>
                <a:cs typeface="Arial"/>
                <a:sym typeface="Arial"/>
              </a:rPr>
              <a:t>Técnicas de Recolección de Información por objetivos específico</a:t>
            </a:r>
            <a:endParaRPr sz="2400" i="1" dirty="0">
              <a:solidFill>
                <a:schemeClr val="dk1"/>
              </a:solidFill>
              <a:latin typeface="Labor Union Small" panose="00000500000000000000" pitchFamily="50" charset="0"/>
              <a:ea typeface="Arial"/>
              <a:cs typeface="Arial"/>
              <a:sym typeface="Arial"/>
            </a:endParaRPr>
          </a:p>
          <a:p>
            <a:pPr marL="0" lvl="0" indent="0" algn="l" rtl="0">
              <a:lnSpc>
                <a:spcPct val="115000"/>
              </a:lnSpc>
              <a:spcBef>
                <a:spcPts val="1200"/>
              </a:spcBef>
              <a:spcAft>
                <a:spcPts val="0"/>
              </a:spcAft>
              <a:buNone/>
            </a:pPr>
            <a:r>
              <a:rPr lang="es" sz="2200" dirty="0">
                <a:solidFill>
                  <a:schemeClr val="dk1"/>
                </a:solidFill>
                <a:latin typeface="Antipasto Pro " panose="02000506020000020004" pitchFamily="2" charset="0"/>
                <a:ea typeface="Arial"/>
                <a:cs typeface="Arial"/>
                <a:sym typeface="Arial"/>
              </a:rPr>
              <a:t>.Se </a:t>
            </a:r>
            <a:r>
              <a:rPr lang="es-CO" sz="2200" dirty="0">
                <a:solidFill>
                  <a:schemeClr val="dk1"/>
                </a:solidFill>
                <a:latin typeface="Antipasto Pro " panose="02000506020000020004" pitchFamily="2" charset="0"/>
                <a:ea typeface="Arial"/>
                <a:cs typeface="Arial"/>
                <a:sym typeface="Arial"/>
              </a:rPr>
              <a:t>implementarán diversas técnicas e instrumentos para la recolección de datos teniendo en cuenta las asociadas a la Investigación Acción Participativa como:</a:t>
            </a:r>
          </a:p>
          <a:p>
            <a:pPr marL="0" lvl="0" indent="0" algn="l" rtl="0">
              <a:lnSpc>
                <a:spcPct val="115000"/>
              </a:lnSpc>
              <a:spcBef>
                <a:spcPts val="1200"/>
              </a:spcBef>
              <a:spcAft>
                <a:spcPts val="0"/>
              </a:spcAft>
              <a:buNone/>
            </a:pPr>
            <a:r>
              <a:rPr lang="es-CO" sz="2200" dirty="0">
                <a:solidFill>
                  <a:schemeClr val="dk1"/>
                </a:solidFill>
                <a:latin typeface="Antipasto Pro " panose="02000506020000020004" pitchFamily="2" charset="0"/>
                <a:ea typeface="Arial"/>
                <a:cs typeface="Arial"/>
                <a:sym typeface="Arial"/>
              </a:rPr>
              <a:t>La observación en campo, la observación participante que se registrará en una bitácora de encuentros con comunidad, el diario de campo o </a:t>
            </a:r>
            <a:r>
              <a:rPr lang="es-CO" sz="2200" dirty="0" err="1">
                <a:solidFill>
                  <a:schemeClr val="dk1"/>
                </a:solidFill>
                <a:latin typeface="Antipasto Pro " panose="02000506020000020004" pitchFamily="2" charset="0"/>
                <a:ea typeface="Arial"/>
                <a:cs typeface="Arial"/>
                <a:sym typeface="Arial"/>
              </a:rPr>
              <a:t>experienciario</a:t>
            </a:r>
            <a:r>
              <a:rPr lang="es-CO" sz="2200" dirty="0">
                <a:solidFill>
                  <a:schemeClr val="dk1"/>
                </a:solidFill>
                <a:latin typeface="Antipasto Pro " panose="02000506020000020004" pitchFamily="2" charset="0"/>
                <a:ea typeface="Arial"/>
                <a:cs typeface="Arial"/>
                <a:sym typeface="Arial"/>
              </a:rPr>
              <a:t> que registrará el día a día del proyecto por medio de narración escrita, entrevista, entrevista estructurada y grupo de discusión. </a:t>
            </a:r>
            <a:endParaRPr lang="es" sz="2200" dirty="0">
              <a:solidFill>
                <a:schemeClr val="dk1"/>
              </a:solidFill>
              <a:latin typeface="Antipasto Pro " panose="02000506020000020004" pitchFamily="2" charset="0"/>
              <a:ea typeface="Arial"/>
              <a:cs typeface="Arial"/>
              <a:sym typeface="Arial"/>
            </a:endParaRPr>
          </a:p>
          <a:p>
            <a:pPr marL="0" lvl="0" indent="0" algn="l" rtl="0">
              <a:lnSpc>
                <a:spcPct val="115000"/>
              </a:lnSpc>
              <a:spcBef>
                <a:spcPts val="1200"/>
              </a:spcBef>
              <a:spcAft>
                <a:spcPts val="0"/>
              </a:spcAft>
              <a:buNone/>
            </a:pPr>
            <a:endParaRPr sz="1100" dirty="0">
              <a:solidFill>
                <a:schemeClr val="dk1"/>
              </a:solidFill>
              <a:latin typeface="Arial"/>
              <a:ea typeface="Arial"/>
              <a:cs typeface="Arial"/>
              <a:sym typeface="Arial"/>
            </a:endParaRPr>
          </a:p>
          <a:p>
            <a:pPr marL="0" lvl="0" indent="0" algn="l" rtl="0">
              <a:lnSpc>
                <a:spcPct val="115000"/>
              </a:lnSpc>
              <a:spcBef>
                <a:spcPts val="1200"/>
              </a:spcBef>
              <a:spcAft>
                <a:spcPts val="0"/>
              </a:spcAft>
              <a:buNone/>
            </a:pPr>
            <a:endParaRPr sz="1100" b="1" dirty="0">
              <a:solidFill>
                <a:schemeClr val="dk1"/>
              </a:solidFill>
              <a:latin typeface="Arial"/>
              <a:ea typeface="Arial"/>
              <a:cs typeface="Arial"/>
              <a:sym typeface="Arial"/>
            </a:endParaRPr>
          </a:p>
          <a:p>
            <a:pPr marL="0" lvl="0" indent="0" algn="l" rtl="0">
              <a:spcBef>
                <a:spcPts val="1200"/>
              </a:spcBef>
              <a:spcAft>
                <a:spcPts val="0"/>
              </a:spcAft>
              <a:buNone/>
            </a:pPr>
            <a:endParaRPr sz="1100" i="1" dirty="0">
              <a:solidFill>
                <a:schemeClr val="dk1"/>
              </a:solidFill>
              <a:latin typeface="Arial"/>
              <a:ea typeface="Arial"/>
              <a:cs typeface="Arial"/>
              <a:sym typeface="Arial"/>
            </a:endParaRPr>
          </a:p>
          <a:p>
            <a:pPr marL="0" lvl="0" indent="0" algn="l" rtl="0">
              <a:spcBef>
                <a:spcPts val="500"/>
              </a:spcBef>
              <a:spcAft>
                <a:spcPts val="0"/>
              </a:spcAft>
              <a:buNone/>
            </a:pPr>
            <a:endParaRPr sz="1100" i="1" dirty="0">
              <a:solidFill>
                <a:schemeClr val="dk1"/>
              </a:solidFill>
              <a:latin typeface="Arial"/>
              <a:ea typeface="Arial"/>
              <a:cs typeface="Arial"/>
              <a:sym typeface="Arial"/>
            </a:endParaRPr>
          </a:p>
          <a:p>
            <a:pPr marL="0" lvl="0" indent="0" algn="l" rtl="0">
              <a:spcBef>
                <a:spcPts val="500"/>
              </a:spcBef>
              <a:spcAft>
                <a:spcPts val="0"/>
              </a:spcAft>
              <a:buNone/>
            </a:pPr>
            <a:endParaRPr sz="1100" i="1" dirty="0">
              <a:solidFill>
                <a:schemeClr val="dk1"/>
              </a:solidFill>
              <a:latin typeface="Arial"/>
              <a:ea typeface="Arial"/>
              <a:cs typeface="Arial"/>
              <a:sym typeface="Arial"/>
            </a:endParaRPr>
          </a:p>
          <a:p>
            <a:pPr marL="0" lvl="0" indent="0" algn="l" rtl="0">
              <a:spcBef>
                <a:spcPts val="500"/>
              </a:spcBef>
              <a:spcAft>
                <a:spcPts val="500"/>
              </a:spcAft>
              <a:buNone/>
            </a:pPr>
            <a:endParaRPr sz="1100" i="1" dirty="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6" name="Google Shape;256;p37"/>
          <p:cNvSpPr txBox="1">
            <a:spLocks noGrp="1"/>
          </p:cNvSpPr>
          <p:nvPr>
            <p:ph type="title"/>
          </p:nvPr>
        </p:nvSpPr>
        <p:spPr>
          <a:xfrm>
            <a:off x="2244676" y="539468"/>
            <a:ext cx="5924100" cy="755700"/>
          </a:xfrm>
          <a:prstGeom prst="rect">
            <a:avLst/>
          </a:prstGeom>
        </p:spPr>
        <p:txBody>
          <a:bodyPr spcFirstLastPara="1" wrap="square" lIns="68575" tIns="34275" rIns="68575" bIns="34275" anchor="ctr" anchorCtr="0">
            <a:noAutofit/>
          </a:bodyPr>
          <a:lstStyle/>
          <a:p>
            <a:pPr marL="0" lvl="0" indent="0" algn="l" rtl="0">
              <a:lnSpc>
                <a:spcPct val="115000"/>
              </a:lnSpc>
              <a:spcBef>
                <a:spcPts val="1200"/>
              </a:spcBef>
              <a:spcAft>
                <a:spcPts val="0"/>
              </a:spcAft>
              <a:buClr>
                <a:schemeClr val="dk1"/>
              </a:buClr>
              <a:buSzPts val="990"/>
              <a:buFont typeface="Arial"/>
              <a:buNone/>
            </a:pPr>
            <a:r>
              <a:rPr lang="es" dirty="0">
                <a:solidFill>
                  <a:schemeClr val="dk1"/>
                </a:solidFill>
                <a:latin typeface="Labor Union Small" panose="00000500000000000000" pitchFamily="50" charset="0"/>
                <a:ea typeface="Arial"/>
                <a:cs typeface="Arial"/>
                <a:sym typeface="Arial"/>
              </a:rPr>
              <a:t>Visión Epistemológica.</a:t>
            </a:r>
            <a:endParaRPr dirty="0">
              <a:solidFill>
                <a:schemeClr val="dk1"/>
              </a:solidFill>
              <a:latin typeface="Labor Union Small" panose="00000500000000000000" pitchFamily="50" charset="0"/>
              <a:ea typeface="Arial"/>
              <a:cs typeface="Arial"/>
              <a:sym typeface="Arial"/>
            </a:endParaRPr>
          </a:p>
          <a:p>
            <a:pPr marL="0" lvl="0" indent="0" algn="l" rtl="0">
              <a:spcBef>
                <a:spcPts val="1200"/>
              </a:spcBef>
              <a:spcAft>
                <a:spcPts val="0"/>
              </a:spcAft>
              <a:buSzPts val="990"/>
              <a:buNone/>
            </a:pPr>
            <a:endParaRPr sz="2160" dirty="0"/>
          </a:p>
        </p:txBody>
      </p:sp>
      <p:sp>
        <p:nvSpPr>
          <p:cNvPr id="6" name="Rectángulo 5">
            <a:extLst>
              <a:ext uri="{FF2B5EF4-FFF2-40B4-BE49-F238E27FC236}">
                <a16:creationId xmlns:a16="http://schemas.microsoft.com/office/drawing/2014/main" xmlns="" id="{2B2BD578-F36A-48A8-B3B5-0E348BD4168A}"/>
              </a:ext>
            </a:extLst>
          </p:cNvPr>
          <p:cNvSpPr/>
          <p:nvPr/>
        </p:nvSpPr>
        <p:spPr>
          <a:xfrm>
            <a:off x="564059" y="1101058"/>
            <a:ext cx="8015881" cy="2971583"/>
          </a:xfrm>
          <a:prstGeom prst="rect">
            <a:avLst/>
          </a:prstGeom>
        </p:spPr>
        <p:txBody>
          <a:bodyPr wrap="square">
            <a:spAutoFit/>
          </a:bodyPr>
          <a:lstStyle/>
          <a:p>
            <a:pPr algn="just">
              <a:lnSpc>
                <a:spcPct val="115000"/>
              </a:lnSpc>
              <a:spcBef>
                <a:spcPts val="1200"/>
              </a:spcBef>
            </a:pPr>
            <a:r>
              <a:rPr lang="es" dirty="0">
                <a:solidFill>
                  <a:schemeClr val="dk1"/>
                </a:solidFill>
                <a:latin typeface="Antipasto Pro " panose="02000506020000020004" pitchFamily="2" charset="0"/>
              </a:rPr>
              <a:t>	</a:t>
            </a:r>
            <a:r>
              <a:rPr lang="es-CO" sz="2200" dirty="0">
                <a:solidFill>
                  <a:schemeClr val="dk1"/>
                </a:solidFill>
                <a:latin typeface="Antipasto Pro " panose="02000506020000020004" pitchFamily="2" charset="0"/>
              </a:rPr>
              <a:t>El proyecto es una Investigación Basada en Artes que se vale de las prácticas artísticas como método de investigación cualitativa,</a:t>
            </a:r>
            <a:r>
              <a:rPr lang="es-CO" sz="2200" dirty="0">
                <a:latin typeface="Antipasto Pro " panose="02000506020000020004" pitchFamily="2" charset="0"/>
              </a:rPr>
              <a:t> estableciendo una relación horizontal y recíproca entre investigadores y participantes,</a:t>
            </a:r>
            <a:r>
              <a:rPr lang="es-CO" sz="2200" dirty="0">
                <a:solidFill>
                  <a:schemeClr val="dk1"/>
                </a:solidFill>
                <a:latin typeface="Antipasto Pro " panose="02000506020000020004" pitchFamily="2" charset="0"/>
              </a:rPr>
              <a:t> para</a:t>
            </a:r>
            <a:r>
              <a:rPr lang="es-CO" sz="2200" dirty="0">
                <a:latin typeface="Antipasto Pro " panose="02000506020000020004" pitchFamily="2" charset="0"/>
              </a:rPr>
              <a:t> indagar en los contenidos y </a:t>
            </a:r>
            <a:r>
              <a:rPr lang="es-CO" sz="2200" dirty="0" smtClean="0">
                <a:latin typeface="Antipasto Pro " panose="02000506020000020004" pitchFamily="2" charset="0"/>
              </a:rPr>
              <a:t>las </a:t>
            </a:r>
            <a:r>
              <a:rPr lang="es-CO" sz="2200" dirty="0">
                <a:latin typeface="Antipasto Pro " panose="02000506020000020004" pitchFamily="2" charset="0"/>
              </a:rPr>
              <a:t>relaciones que puedan surgir entre los implicados. </a:t>
            </a:r>
          </a:p>
          <a:p>
            <a:pPr algn="just">
              <a:lnSpc>
                <a:spcPct val="115000"/>
              </a:lnSpc>
              <a:spcBef>
                <a:spcPts val="1200"/>
              </a:spcBef>
            </a:pPr>
            <a:r>
              <a:rPr lang="es-CO" sz="2200" dirty="0">
                <a:latin typeface="Antipasto Pro " panose="02000506020000020004" pitchFamily="2" charset="0"/>
              </a:rPr>
              <a:t>Según </a:t>
            </a:r>
            <a:r>
              <a:rPr lang="es-CO" sz="2200" dirty="0" err="1">
                <a:latin typeface="Antipasto Pro " panose="02000506020000020004" pitchFamily="2" charset="0"/>
              </a:rPr>
              <a:t>Kaja</a:t>
            </a:r>
            <a:r>
              <a:rPr lang="es-CO" sz="2200" dirty="0">
                <a:latin typeface="Antipasto Pro " panose="02000506020000020004" pitchFamily="2" charset="0"/>
              </a:rPr>
              <a:t> Silverman</a:t>
            </a:r>
            <a:r>
              <a:rPr lang="es-CO" sz="2200" i="1" dirty="0">
                <a:latin typeface="Antipasto Pro " panose="02000506020000020004" pitchFamily="2" charset="0"/>
              </a:rPr>
              <a:t>, las prácticas artísticas llevan “el hacer” a la investigación.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2491808" y="485800"/>
            <a:ext cx="4526114" cy="75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s" dirty="0">
                <a:solidFill>
                  <a:schemeClr val="tx1"/>
                </a:solidFill>
                <a:latin typeface="Labor Union Small" panose="00000500000000000000" pitchFamily="50" charset="0"/>
              </a:rPr>
              <a:t>Objetivos específicos.</a:t>
            </a:r>
            <a:endParaRPr dirty="0">
              <a:solidFill>
                <a:schemeClr val="tx1"/>
              </a:solidFill>
              <a:latin typeface="Labor Union Small" panose="00000500000000000000" pitchFamily="50" charset="0"/>
            </a:endParaRPr>
          </a:p>
        </p:txBody>
      </p:sp>
      <p:sp>
        <p:nvSpPr>
          <p:cNvPr id="6" name="Rectángulo 5">
            <a:extLst>
              <a:ext uri="{FF2B5EF4-FFF2-40B4-BE49-F238E27FC236}">
                <a16:creationId xmlns:a16="http://schemas.microsoft.com/office/drawing/2014/main" xmlns="" id="{8929CCD8-1FC5-469B-B7EA-D8CE1C5DDD9B}"/>
              </a:ext>
            </a:extLst>
          </p:cNvPr>
          <p:cNvSpPr/>
          <p:nvPr/>
        </p:nvSpPr>
        <p:spPr>
          <a:xfrm>
            <a:off x="798928" y="1610947"/>
            <a:ext cx="7911874" cy="1688732"/>
          </a:xfrm>
          <a:prstGeom prst="rect">
            <a:avLst/>
          </a:prstGeom>
        </p:spPr>
        <p:txBody>
          <a:bodyPr wrap="square">
            <a:spAutoFit/>
          </a:bodyPr>
          <a:lstStyle/>
          <a:p>
            <a:pPr lvl="0">
              <a:lnSpc>
                <a:spcPct val="90000"/>
              </a:lnSpc>
              <a:spcBef>
                <a:spcPts val="1200"/>
              </a:spcBef>
              <a:buSzPts val="440"/>
            </a:pPr>
            <a:r>
              <a:rPr lang="es-ES" sz="2200" dirty="0">
                <a:solidFill>
                  <a:schemeClr val="dk1"/>
                </a:solidFill>
                <a:latin typeface="Antipasto Pro " panose="02000506020000020004" pitchFamily="2" charset="0"/>
              </a:rPr>
              <a:t>Objetivo </a:t>
            </a:r>
            <a:r>
              <a:rPr lang="es-ES" sz="2200" dirty="0">
                <a:solidFill>
                  <a:schemeClr val="dk1"/>
                </a:solidFill>
                <a:latin typeface="+mn-lt"/>
              </a:rPr>
              <a:t>1</a:t>
            </a:r>
          </a:p>
          <a:p>
            <a:pPr lvl="0"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Ejecutar individualmente una práctica artística que pueda generar reflexiones en torno a la valía de la diversidad en las ideas y aptitudes para una colectividad.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1E1AE815-576A-42C4-8C46-37FD31BEC68E}"/>
              </a:ext>
            </a:extLst>
          </p:cNvPr>
          <p:cNvSpPr/>
          <p:nvPr/>
        </p:nvSpPr>
        <p:spPr>
          <a:xfrm>
            <a:off x="497541" y="-2591"/>
            <a:ext cx="8148918" cy="2185214"/>
          </a:xfrm>
          <a:prstGeom prst="rect">
            <a:avLst/>
          </a:prstGeom>
        </p:spPr>
        <p:txBody>
          <a:bodyPr wrap="square">
            <a:spAutoFit/>
          </a:bodyPr>
          <a:lstStyle/>
          <a:p>
            <a:endParaRPr lang="es-CO" sz="2400" dirty="0">
              <a:latin typeface="Labor Union Small" panose="00000500000000000000" pitchFamily="50" charset="0"/>
            </a:endParaRPr>
          </a:p>
          <a:p>
            <a:pPr algn="ctr"/>
            <a:r>
              <a:rPr lang="es-CO" sz="2400" dirty="0">
                <a:latin typeface="Labor Union Small" panose="00000500000000000000" pitchFamily="50" charset="0"/>
              </a:rPr>
              <a:t>Visión ética.</a:t>
            </a:r>
          </a:p>
          <a:p>
            <a:pPr algn="ctr"/>
            <a:endParaRPr lang="es-CO" sz="2200" dirty="0">
              <a:latin typeface="Antipasto Pro " panose="02000506020000020004" pitchFamily="2" charset="0"/>
            </a:endParaRPr>
          </a:p>
          <a:p>
            <a:r>
              <a:rPr lang="es-CO" sz="2200" dirty="0">
                <a:latin typeface="Antipasto Pro " panose="02000506020000020004" pitchFamily="2" charset="0"/>
              </a:rPr>
              <a:t>	A partir de la diversidad de pensamientos y conocimientos individuales alcanzar una construcción comunitaria incluyente por medio de prácticas artísticas colaborativas. </a:t>
            </a:r>
          </a:p>
        </p:txBody>
      </p:sp>
      <p:sp>
        <p:nvSpPr>
          <p:cNvPr id="3" name="Rectángulo 2">
            <a:extLst>
              <a:ext uri="{FF2B5EF4-FFF2-40B4-BE49-F238E27FC236}">
                <a16:creationId xmlns:a16="http://schemas.microsoft.com/office/drawing/2014/main" xmlns="" id="{D69283BD-6F4A-483C-B91D-081F8E13D37A}"/>
              </a:ext>
            </a:extLst>
          </p:cNvPr>
          <p:cNvSpPr/>
          <p:nvPr/>
        </p:nvSpPr>
        <p:spPr>
          <a:xfrm>
            <a:off x="497541" y="2360361"/>
            <a:ext cx="7934078" cy="2369880"/>
          </a:xfrm>
          <a:prstGeom prst="rect">
            <a:avLst/>
          </a:prstGeom>
        </p:spPr>
        <p:txBody>
          <a:bodyPr wrap="square">
            <a:spAutoFit/>
          </a:bodyPr>
          <a:lstStyle/>
          <a:p>
            <a:pPr algn="ctr"/>
            <a:r>
              <a:rPr lang="es-CO" sz="2400" dirty="0">
                <a:latin typeface="Labor Union Small" panose="00000500000000000000" pitchFamily="50" charset="0"/>
              </a:rPr>
              <a:t>Criterios de validez de la investigación</a:t>
            </a:r>
          </a:p>
          <a:p>
            <a:pPr algn="ctr"/>
            <a:endParaRPr lang="es-CO" dirty="0">
              <a:latin typeface="Antipasto Pro " panose="02000506020000020004" pitchFamily="2" charset="0"/>
            </a:endParaRPr>
          </a:p>
          <a:p>
            <a:pPr algn="just"/>
            <a:r>
              <a:rPr lang="es-CO" sz="2200" dirty="0">
                <a:latin typeface="Antipasto Pro " panose="02000506020000020004" pitchFamily="2" charset="0"/>
              </a:rPr>
              <a:t>	Se realizará una validación predictiva por medio de un cuestionario construido entre los participantes del proyecto (mediadores y comunidad), que permitirá conocer el estado del arte al iniciar y finalizar el proyecto dando cuenta de las transformaciones surgidas.</a:t>
            </a:r>
          </a:p>
        </p:txBody>
      </p:sp>
    </p:spTree>
    <p:extLst>
      <p:ext uri="{BB962C8B-B14F-4D97-AF65-F5344CB8AC3E}">
        <p14:creationId xmlns:p14="http://schemas.microsoft.com/office/powerpoint/2010/main" val="3018885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881269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ED7E41C0-A9E3-4622-B322-92A666C3D136}"/>
              </a:ext>
            </a:extLst>
          </p:cNvPr>
          <p:cNvSpPr/>
          <p:nvPr/>
        </p:nvSpPr>
        <p:spPr>
          <a:xfrm>
            <a:off x="2099207" y="284262"/>
            <a:ext cx="4945585" cy="461665"/>
          </a:xfrm>
          <a:prstGeom prst="rect">
            <a:avLst/>
          </a:prstGeom>
        </p:spPr>
        <p:txBody>
          <a:bodyPr wrap="none">
            <a:spAutoFit/>
          </a:bodyPr>
          <a:lstStyle/>
          <a:p>
            <a:r>
              <a:rPr lang="es-CO" sz="2400" b="1" dirty="0">
                <a:solidFill>
                  <a:srgbClr val="C00000"/>
                </a:solidFill>
                <a:latin typeface="Labor Union Small" panose="00000500000000000000" pitchFamily="50" charset="0"/>
              </a:rPr>
              <a:t>Etapas de la investigación</a:t>
            </a:r>
            <a:endParaRPr lang="es-CO" sz="2400" dirty="0">
              <a:solidFill>
                <a:srgbClr val="C00000"/>
              </a:solidFill>
              <a:latin typeface="Labor Union Small" panose="00000500000000000000" pitchFamily="50" charset="0"/>
            </a:endParaRPr>
          </a:p>
        </p:txBody>
      </p:sp>
      <p:sp>
        <p:nvSpPr>
          <p:cNvPr id="3" name="Rectángulo 2">
            <a:extLst>
              <a:ext uri="{FF2B5EF4-FFF2-40B4-BE49-F238E27FC236}">
                <a16:creationId xmlns:a16="http://schemas.microsoft.com/office/drawing/2014/main" xmlns="" id="{5E5474B5-C5CD-4B49-9F57-64BEA98E0C2A}"/>
              </a:ext>
            </a:extLst>
          </p:cNvPr>
          <p:cNvSpPr/>
          <p:nvPr/>
        </p:nvSpPr>
        <p:spPr>
          <a:xfrm>
            <a:off x="524434" y="745927"/>
            <a:ext cx="8095131" cy="4216539"/>
          </a:xfrm>
          <a:prstGeom prst="rect">
            <a:avLst/>
          </a:prstGeom>
        </p:spPr>
        <p:txBody>
          <a:bodyPr wrap="square">
            <a:spAutoFit/>
          </a:bodyPr>
          <a:lstStyle/>
          <a:p>
            <a:pPr algn="just"/>
            <a:r>
              <a:rPr lang="es-ES" sz="2400" b="1" dirty="0">
                <a:latin typeface="Antipasto Pro " panose="02000506020000020004" pitchFamily="2" charset="0"/>
              </a:rPr>
              <a:t>Fase </a:t>
            </a:r>
            <a:r>
              <a:rPr lang="es-ES" sz="2400" b="1" dirty="0">
                <a:solidFill>
                  <a:srgbClr val="C00000"/>
                </a:solidFill>
                <a:latin typeface="+mn-lt"/>
              </a:rPr>
              <a:t>1</a:t>
            </a:r>
          </a:p>
          <a:p>
            <a:pPr algn="just"/>
            <a:r>
              <a:rPr lang="es-ES" sz="2400" dirty="0">
                <a:latin typeface="Antipasto Pro " panose="02000506020000020004" pitchFamily="2" charset="0"/>
              </a:rPr>
              <a:t>Identificación del objeto de estudio, fue necesario replantear la investigación hasta depurar el por qué y para qué, “quitar lo que sobra”. En principio, el proyecto se plantea como una práctica artística aplicada a una comunidad específica pero sentimos mayor afinidad, coherencia, libertad e inclusión de los distintos actores, cuando lo pensamos como Proyecto de </a:t>
            </a:r>
            <a:r>
              <a:rPr lang="es-ES" sz="2400" dirty="0" err="1">
                <a:latin typeface="Antipasto Pro " panose="02000506020000020004" pitchFamily="2" charset="0"/>
              </a:rPr>
              <a:t>co-creación</a:t>
            </a:r>
            <a:r>
              <a:rPr lang="es-ES" sz="2400" dirty="0">
                <a:latin typeface="Antipasto Pro " panose="02000506020000020004" pitchFamily="2" charset="0"/>
              </a:rPr>
              <a:t> artística, un experimento pedagógico en el que los participantes podemos construir a partir de los distintos puntos de vista.</a:t>
            </a:r>
          </a:p>
          <a:p>
            <a:pPr algn="just"/>
            <a:endParaRPr lang="es-ES" dirty="0">
              <a:latin typeface="Arial" panose="020B0604020202020204" pitchFamily="34" charset="0"/>
            </a:endParaRPr>
          </a:p>
          <a:p>
            <a:pPr algn="just"/>
            <a:endParaRPr lang="es-CO" dirty="0"/>
          </a:p>
        </p:txBody>
      </p:sp>
    </p:spTree>
    <p:extLst>
      <p:ext uri="{BB962C8B-B14F-4D97-AF65-F5344CB8AC3E}">
        <p14:creationId xmlns:p14="http://schemas.microsoft.com/office/powerpoint/2010/main" val="1834202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4C881EE4-0119-45E5-9CD2-BC6C6B2EC0B1}"/>
              </a:ext>
            </a:extLst>
          </p:cNvPr>
          <p:cNvSpPr/>
          <p:nvPr/>
        </p:nvSpPr>
        <p:spPr>
          <a:xfrm>
            <a:off x="764035" y="1172483"/>
            <a:ext cx="7615929" cy="3077766"/>
          </a:xfrm>
          <a:prstGeom prst="rect">
            <a:avLst/>
          </a:prstGeom>
        </p:spPr>
        <p:txBody>
          <a:bodyPr wrap="square">
            <a:spAutoFit/>
          </a:bodyPr>
          <a:lstStyle/>
          <a:p>
            <a:pPr algn="just"/>
            <a:r>
              <a:rPr lang="es-ES" sz="2400" b="1" dirty="0">
                <a:latin typeface="Labor Union Small" panose="00000500000000000000" pitchFamily="50" charset="0"/>
              </a:rPr>
              <a:t>Fase </a:t>
            </a:r>
            <a:r>
              <a:rPr lang="es-ES" sz="2400" b="1" dirty="0">
                <a:solidFill>
                  <a:srgbClr val="C00000"/>
                </a:solidFill>
                <a:latin typeface="Labor Union Small" panose="00000500000000000000" pitchFamily="50" charset="0"/>
              </a:rPr>
              <a:t>2</a:t>
            </a:r>
          </a:p>
          <a:p>
            <a:pPr algn="just"/>
            <a:r>
              <a:rPr lang="es-ES" b="1" dirty="0">
                <a:latin typeface="Arial" panose="020B0604020202020204" pitchFamily="34" charset="0"/>
              </a:rPr>
              <a:t>	</a:t>
            </a:r>
          </a:p>
          <a:p>
            <a:pPr algn="just"/>
            <a:r>
              <a:rPr lang="es-ES" b="1" dirty="0">
                <a:latin typeface="Arial" panose="020B0604020202020204" pitchFamily="34" charset="0"/>
              </a:rPr>
              <a:t>	</a:t>
            </a:r>
            <a:r>
              <a:rPr lang="es-ES" sz="2200" b="1" dirty="0">
                <a:latin typeface="Antipasto Pro " panose="02000506020000020004" pitchFamily="2" charset="0"/>
              </a:rPr>
              <a:t>C</a:t>
            </a:r>
            <a:r>
              <a:rPr lang="es-ES" sz="2200" dirty="0">
                <a:latin typeface="Antipasto Pro " panose="02000506020000020004" pitchFamily="2" charset="0"/>
              </a:rPr>
              <a:t>aracterizar mediante una encuesta construida por los participantes (comunidad y mediadores) que </a:t>
            </a:r>
            <a:r>
              <a:rPr lang="es-ES" sz="2200" dirty="0" smtClean="0">
                <a:latin typeface="Antipasto Pro " panose="02000506020000020004" pitchFamily="2" charset="0"/>
              </a:rPr>
              <a:t>dé </a:t>
            </a:r>
            <a:r>
              <a:rPr lang="es-ES" sz="2200" dirty="0">
                <a:latin typeface="Antipasto Pro " panose="02000506020000020004" pitchFamily="2" charset="0"/>
              </a:rPr>
              <a:t>cuenta el estado del arte al inicio y finalización del proyecto, así como el impacto y transformaciones surgidas con su ejecución.</a:t>
            </a:r>
          </a:p>
          <a:p>
            <a:pPr algn="just"/>
            <a:endParaRPr lang="es-ES" sz="2200" dirty="0">
              <a:latin typeface="Antipasto Pro " panose="02000506020000020004" pitchFamily="2" charset="0"/>
            </a:endParaRPr>
          </a:p>
          <a:p>
            <a:pPr algn="just"/>
            <a:endParaRPr lang="es-ES" sz="2400" b="1" dirty="0">
              <a:latin typeface="Labor Union Small" panose="00000500000000000000" pitchFamily="50" charset="0"/>
            </a:endParaRPr>
          </a:p>
          <a:p>
            <a:pPr algn="just"/>
            <a:endParaRPr lang="es-ES" sz="2200" dirty="0">
              <a:latin typeface="Antipasto Pro " panose="02000506020000020004" pitchFamily="2" charset="0"/>
            </a:endParaRPr>
          </a:p>
        </p:txBody>
      </p:sp>
    </p:spTree>
    <p:extLst>
      <p:ext uri="{BB962C8B-B14F-4D97-AF65-F5344CB8AC3E}">
        <p14:creationId xmlns:p14="http://schemas.microsoft.com/office/powerpoint/2010/main" val="575812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04DAE77-354F-4BB3-AC3E-F92A446226BF}"/>
              </a:ext>
            </a:extLst>
          </p:cNvPr>
          <p:cNvSpPr/>
          <p:nvPr/>
        </p:nvSpPr>
        <p:spPr>
          <a:xfrm>
            <a:off x="920446" y="659623"/>
            <a:ext cx="7494494" cy="4216539"/>
          </a:xfrm>
          <a:prstGeom prst="rect">
            <a:avLst/>
          </a:prstGeom>
        </p:spPr>
        <p:txBody>
          <a:bodyPr wrap="square">
            <a:spAutoFit/>
          </a:bodyPr>
          <a:lstStyle/>
          <a:p>
            <a:pPr algn="just"/>
            <a:r>
              <a:rPr lang="es-ES" sz="2400" b="1" dirty="0">
                <a:latin typeface="Labor Union Small" panose="00000500000000000000" pitchFamily="50" charset="0"/>
              </a:rPr>
              <a:t>Fase </a:t>
            </a:r>
            <a:r>
              <a:rPr lang="es-ES" sz="2400" b="1" dirty="0">
                <a:solidFill>
                  <a:srgbClr val="C00000"/>
                </a:solidFill>
                <a:latin typeface="Labor Union Small" panose="00000500000000000000" pitchFamily="50" charset="0"/>
              </a:rPr>
              <a:t>3</a:t>
            </a:r>
          </a:p>
          <a:p>
            <a:pPr algn="just"/>
            <a:endParaRPr lang="es-ES" sz="2400" b="1" dirty="0">
              <a:solidFill>
                <a:srgbClr val="C00000"/>
              </a:solidFill>
              <a:latin typeface="Labor Union Small" panose="00000500000000000000" pitchFamily="50" charset="0"/>
            </a:endParaRPr>
          </a:p>
          <a:p>
            <a:pPr algn="just"/>
            <a:r>
              <a:rPr lang="es-ES" sz="2200" dirty="0">
                <a:latin typeface="Antipasto Pro " panose="02000506020000020004" pitchFamily="2" charset="0"/>
              </a:rPr>
              <a:t>	Teniendo como referente histórico, técnico y conceptual el </a:t>
            </a:r>
            <a:r>
              <a:rPr lang="es-ES" sz="2200" dirty="0">
                <a:solidFill>
                  <a:srgbClr val="C00000"/>
                </a:solidFill>
                <a:latin typeface="Antipasto Pro " panose="02000506020000020004" pitchFamily="2" charset="0"/>
              </a:rPr>
              <a:t>"cartelismo", </a:t>
            </a:r>
            <a:r>
              <a:rPr lang="es-ES" sz="2200" dirty="0">
                <a:latin typeface="Antipasto Pro " panose="02000506020000020004" pitchFamily="2" charset="0"/>
              </a:rPr>
              <a:t>así como sus posibilidades gráficas, estéticas, comunicativas y de reproducción, además lo efímero que tiene implícito. Cada participante, con el acompañamiento de los mediadores,  realizará mediante un esténcil tamaño medio pliego, una serie de carteles con textos y gráficas sugerentes, en los que expresarán ideas y propuestas personales en torno a temáticas identificadas con la caracterización inicial.</a:t>
            </a:r>
          </a:p>
          <a:p>
            <a:pPr algn="just"/>
            <a:r>
              <a:rPr lang="es-ES" sz="2200" dirty="0">
                <a:latin typeface="Antipasto Pro " panose="02000506020000020004" pitchFamily="2" charset="0"/>
              </a:rPr>
              <a:t/>
            </a:r>
            <a:br>
              <a:rPr lang="es-ES" sz="2200" dirty="0">
                <a:latin typeface="Antipasto Pro " panose="02000506020000020004" pitchFamily="2" charset="0"/>
              </a:rPr>
            </a:br>
            <a:endParaRPr lang="es-ES" sz="2200" dirty="0">
              <a:latin typeface="Antipasto Pro " panose="02000506020000020004" pitchFamily="2" charset="0"/>
            </a:endParaRPr>
          </a:p>
        </p:txBody>
      </p:sp>
    </p:spTree>
    <p:extLst>
      <p:ext uri="{BB962C8B-B14F-4D97-AF65-F5344CB8AC3E}">
        <p14:creationId xmlns:p14="http://schemas.microsoft.com/office/powerpoint/2010/main" val="2711768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855C7020-CC5B-42A0-8F4C-2BFD39796EF0}"/>
              </a:ext>
            </a:extLst>
          </p:cNvPr>
          <p:cNvSpPr/>
          <p:nvPr/>
        </p:nvSpPr>
        <p:spPr>
          <a:xfrm>
            <a:off x="1201479" y="893218"/>
            <a:ext cx="6517758" cy="2800767"/>
          </a:xfrm>
          <a:prstGeom prst="rect">
            <a:avLst/>
          </a:prstGeom>
        </p:spPr>
        <p:txBody>
          <a:bodyPr wrap="square">
            <a:spAutoFit/>
          </a:bodyPr>
          <a:lstStyle/>
          <a:p>
            <a:pPr algn="just"/>
            <a:r>
              <a:rPr lang="es-ES" sz="2200" dirty="0">
                <a:latin typeface="Antipasto Pro " panose="02000506020000020004" pitchFamily="2" charset="0"/>
              </a:rPr>
              <a:t>La </a:t>
            </a:r>
            <a:r>
              <a:rPr lang="es-ES" sz="2200" dirty="0">
                <a:solidFill>
                  <a:srgbClr val="C00000"/>
                </a:solidFill>
                <a:latin typeface="Antipasto Pro " panose="02000506020000020004" pitchFamily="2" charset="0"/>
              </a:rPr>
              <a:t>libertad</a:t>
            </a:r>
            <a:r>
              <a:rPr lang="es-ES" sz="2200" dirty="0">
                <a:latin typeface="Antipasto Pro " panose="02000506020000020004" pitchFamily="2" charset="0"/>
              </a:rPr>
              <a:t> en el "qué comunicar" es fundamental para el desarrollo de la actividad, que tiene como propósito principal destacar la valía e importancia de la diversidad de ideas para una </a:t>
            </a:r>
            <a:r>
              <a:rPr lang="es-ES" sz="2200" dirty="0">
                <a:solidFill>
                  <a:srgbClr val="C00000"/>
                </a:solidFill>
                <a:latin typeface="Antipasto Pro " panose="02000506020000020004" pitchFamily="2" charset="0"/>
              </a:rPr>
              <a:t>construcción comunitaria incluyente</a:t>
            </a:r>
            <a:r>
              <a:rPr lang="es-ES" sz="2200" dirty="0">
                <a:latin typeface="Antipasto Pro " panose="02000506020000020004" pitchFamily="2" charset="0"/>
              </a:rPr>
              <a:t>.</a:t>
            </a:r>
          </a:p>
          <a:p>
            <a:pPr algn="just"/>
            <a:r>
              <a:rPr lang="es-ES" sz="2200" dirty="0">
                <a:latin typeface="Antipasto Pro " panose="02000506020000020004" pitchFamily="2" charset="0"/>
              </a:rPr>
              <a:t/>
            </a:r>
            <a:br>
              <a:rPr lang="es-ES" sz="2200" dirty="0">
                <a:latin typeface="Antipasto Pro " panose="02000506020000020004" pitchFamily="2" charset="0"/>
              </a:rPr>
            </a:br>
            <a:r>
              <a:rPr lang="es-ES" sz="2200" dirty="0">
                <a:latin typeface="Antipasto Pro " panose="02000506020000020004" pitchFamily="2" charset="0"/>
              </a:rPr>
              <a:t>Las piezas gráficas resultantes, serán dispuestas en lugares significativos u olvidados del territorio identificados mediante la caracterización inicial y </a:t>
            </a:r>
            <a:r>
              <a:rPr lang="es-ES" sz="2200" dirty="0" smtClean="0">
                <a:latin typeface="Antipasto Pro " panose="02000506020000020004" pitchFamily="2" charset="0"/>
              </a:rPr>
              <a:t>acordada </a:t>
            </a:r>
            <a:r>
              <a:rPr lang="es-ES" sz="2200" dirty="0">
                <a:latin typeface="Antipasto Pro " panose="02000506020000020004" pitchFamily="2" charset="0"/>
              </a:rPr>
              <a:t>con los participantes.</a:t>
            </a:r>
          </a:p>
        </p:txBody>
      </p:sp>
    </p:spTree>
    <p:extLst>
      <p:ext uri="{BB962C8B-B14F-4D97-AF65-F5344CB8AC3E}">
        <p14:creationId xmlns:p14="http://schemas.microsoft.com/office/powerpoint/2010/main" val="2602508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29F14FB-7003-4CC5-9A5A-61C2C652DC13}"/>
              </a:ext>
            </a:extLst>
          </p:cNvPr>
          <p:cNvPicPr>
            <a:picLocks noChangeAspect="1"/>
          </p:cNvPicPr>
          <p:nvPr/>
        </p:nvPicPr>
        <p:blipFill>
          <a:blip r:embed="rId2"/>
          <a:stretch>
            <a:fillRect/>
          </a:stretch>
        </p:blipFill>
        <p:spPr>
          <a:xfrm>
            <a:off x="2305366" y="401058"/>
            <a:ext cx="4533268" cy="4341384"/>
          </a:xfrm>
          <a:prstGeom prst="rect">
            <a:avLst/>
          </a:prstGeom>
        </p:spPr>
      </p:pic>
    </p:spTree>
    <p:extLst>
      <p:ext uri="{BB962C8B-B14F-4D97-AF65-F5344CB8AC3E}">
        <p14:creationId xmlns:p14="http://schemas.microsoft.com/office/powerpoint/2010/main" val="4224877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5B8BB04B-B7D9-4B1A-934D-BDBDD2777A91}"/>
              </a:ext>
            </a:extLst>
          </p:cNvPr>
          <p:cNvPicPr>
            <a:picLocks noChangeAspect="1"/>
          </p:cNvPicPr>
          <p:nvPr/>
        </p:nvPicPr>
        <p:blipFill>
          <a:blip r:embed="rId2"/>
          <a:stretch>
            <a:fillRect/>
          </a:stretch>
        </p:blipFill>
        <p:spPr>
          <a:xfrm>
            <a:off x="1733106" y="463845"/>
            <a:ext cx="5162107" cy="3871580"/>
          </a:xfrm>
          <a:prstGeom prst="rect">
            <a:avLst/>
          </a:prstGeom>
        </p:spPr>
      </p:pic>
    </p:spTree>
    <p:extLst>
      <p:ext uri="{BB962C8B-B14F-4D97-AF65-F5344CB8AC3E}">
        <p14:creationId xmlns:p14="http://schemas.microsoft.com/office/powerpoint/2010/main" val="4206996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84F649D-4311-4067-9472-F9BAD3452717}"/>
              </a:ext>
            </a:extLst>
          </p:cNvPr>
          <p:cNvPicPr>
            <a:picLocks noChangeAspect="1"/>
          </p:cNvPicPr>
          <p:nvPr/>
        </p:nvPicPr>
        <p:blipFill>
          <a:blip r:embed="rId2"/>
          <a:stretch>
            <a:fillRect/>
          </a:stretch>
        </p:blipFill>
        <p:spPr>
          <a:xfrm>
            <a:off x="2073349" y="466503"/>
            <a:ext cx="5257800" cy="3943350"/>
          </a:xfrm>
          <a:prstGeom prst="rect">
            <a:avLst/>
          </a:prstGeom>
        </p:spPr>
      </p:pic>
    </p:spTree>
    <p:extLst>
      <p:ext uri="{BB962C8B-B14F-4D97-AF65-F5344CB8AC3E}">
        <p14:creationId xmlns:p14="http://schemas.microsoft.com/office/powerpoint/2010/main" val="1407917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707CC533-403B-474C-97E4-D09CB763F962}"/>
              </a:ext>
            </a:extLst>
          </p:cNvPr>
          <p:cNvPicPr>
            <a:picLocks noChangeAspect="1"/>
          </p:cNvPicPr>
          <p:nvPr/>
        </p:nvPicPr>
        <p:blipFill>
          <a:blip r:embed="rId2"/>
          <a:stretch>
            <a:fillRect/>
          </a:stretch>
        </p:blipFill>
        <p:spPr>
          <a:xfrm>
            <a:off x="458788" y="1219200"/>
            <a:ext cx="2857500" cy="2582333"/>
          </a:xfrm>
          <a:prstGeom prst="rect">
            <a:avLst/>
          </a:prstGeom>
        </p:spPr>
      </p:pic>
      <p:pic>
        <p:nvPicPr>
          <p:cNvPr id="5" name="Imagen 4">
            <a:extLst>
              <a:ext uri="{FF2B5EF4-FFF2-40B4-BE49-F238E27FC236}">
                <a16:creationId xmlns:a16="http://schemas.microsoft.com/office/drawing/2014/main" xmlns="" id="{982BA411-C914-446F-85BF-F65A946AFEC9}"/>
              </a:ext>
            </a:extLst>
          </p:cNvPr>
          <p:cNvPicPr>
            <a:picLocks noChangeAspect="1"/>
          </p:cNvPicPr>
          <p:nvPr/>
        </p:nvPicPr>
        <p:blipFill>
          <a:blip r:embed="rId3"/>
          <a:stretch>
            <a:fillRect/>
          </a:stretch>
        </p:blipFill>
        <p:spPr>
          <a:xfrm>
            <a:off x="2490788" y="242888"/>
            <a:ext cx="3606800" cy="2705100"/>
          </a:xfrm>
          <a:prstGeom prst="rect">
            <a:avLst/>
          </a:prstGeom>
        </p:spPr>
      </p:pic>
      <p:pic>
        <p:nvPicPr>
          <p:cNvPr id="7" name="Imagen 6">
            <a:extLst>
              <a:ext uri="{FF2B5EF4-FFF2-40B4-BE49-F238E27FC236}">
                <a16:creationId xmlns:a16="http://schemas.microsoft.com/office/drawing/2014/main" xmlns="" id="{4D0E2E66-B149-4339-9A70-A156C8319768}"/>
              </a:ext>
            </a:extLst>
          </p:cNvPr>
          <p:cNvPicPr>
            <a:picLocks noChangeAspect="1"/>
          </p:cNvPicPr>
          <p:nvPr/>
        </p:nvPicPr>
        <p:blipFill>
          <a:blip r:embed="rId4"/>
          <a:stretch>
            <a:fillRect/>
          </a:stretch>
        </p:blipFill>
        <p:spPr>
          <a:xfrm>
            <a:off x="6212515" y="1376363"/>
            <a:ext cx="2357438" cy="3143250"/>
          </a:xfrm>
          <a:prstGeom prst="rect">
            <a:avLst/>
          </a:prstGeom>
        </p:spPr>
      </p:pic>
      <p:pic>
        <p:nvPicPr>
          <p:cNvPr id="9" name="Imagen 8">
            <a:extLst>
              <a:ext uri="{FF2B5EF4-FFF2-40B4-BE49-F238E27FC236}">
                <a16:creationId xmlns:a16="http://schemas.microsoft.com/office/drawing/2014/main" xmlns="" id="{CF6392E4-EF47-43C4-83AB-4553BFF36E47}"/>
              </a:ext>
            </a:extLst>
          </p:cNvPr>
          <p:cNvPicPr>
            <a:picLocks noChangeAspect="1"/>
          </p:cNvPicPr>
          <p:nvPr/>
        </p:nvPicPr>
        <p:blipFill>
          <a:blip r:embed="rId5"/>
          <a:stretch>
            <a:fillRect/>
          </a:stretch>
        </p:blipFill>
        <p:spPr>
          <a:xfrm>
            <a:off x="3046414" y="3057525"/>
            <a:ext cx="2781300" cy="2085975"/>
          </a:xfrm>
          <a:prstGeom prst="rect">
            <a:avLst/>
          </a:prstGeom>
        </p:spPr>
      </p:pic>
    </p:spTree>
    <p:extLst>
      <p:ext uri="{BB962C8B-B14F-4D97-AF65-F5344CB8AC3E}">
        <p14:creationId xmlns:p14="http://schemas.microsoft.com/office/powerpoint/2010/main" val="355139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5;p33">
            <a:extLst>
              <a:ext uri="{FF2B5EF4-FFF2-40B4-BE49-F238E27FC236}">
                <a16:creationId xmlns:a16="http://schemas.microsoft.com/office/drawing/2014/main" xmlns="" id="{08177C1E-5898-483B-849A-1A9BE2C30B68}"/>
              </a:ext>
            </a:extLst>
          </p:cNvPr>
          <p:cNvSpPr txBox="1">
            <a:spLocks/>
          </p:cNvSpPr>
          <p:nvPr/>
        </p:nvSpPr>
        <p:spPr>
          <a:xfrm>
            <a:off x="789975" y="1496066"/>
            <a:ext cx="7392600" cy="3557162"/>
          </a:xfrm>
          <a:prstGeom prst="rect">
            <a:avLst/>
          </a:prstGeom>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ts val="300"/>
              </a:spcBef>
              <a:buSzPts val="440"/>
            </a:pPr>
            <a:r>
              <a:rPr lang="es-ES" sz="2200" b="1" dirty="0">
                <a:solidFill>
                  <a:schemeClr val="dk1"/>
                </a:solidFill>
                <a:latin typeface="Antipasto Pro " panose="02000506020000020004" pitchFamily="2" charset="0"/>
              </a:rPr>
              <a:t> </a:t>
            </a:r>
            <a:r>
              <a:rPr lang="es-ES" sz="2200" dirty="0">
                <a:solidFill>
                  <a:schemeClr val="dk1"/>
                </a:solidFill>
                <a:latin typeface="Antipasto Pro " panose="02000506020000020004" pitchFamily="2" charset="0"/>
              </a:rPr>
              <a:t>Objetivo</a:t>
            </a:r>
            <a:r>
              <a:rPr lang="es-ES" sz="2200" dirty="0">
                <a:solidFill>
                  <a:schemeClr val="dk1"/>
                </a:solidFill>
                <a:latin typeface="+mn-lt"/>
              </a:rPr>
              <a:t> 2</a:t>
            </a:r>
          </a:p>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Ejecutar  una práctica artística colaborativa  mediante el intercambio de reflexiones, conocimientos y experiencias de los participante.</a:t>
            </a:r>
          </a:p>
          <a:p>
            <a:pPr algn="just">
              <a:lnSpc>
                <a:spcPct val="115000"/>
              </a:lnSpc>
              <a:spcBef>
                <a:spcPts val="1200"/>
              </a:spcBef>
              <a:buClr>
                <a:schemeClr val="dk1"/>
              </a:buClr>
              <a:buSzPts val="1100"/>
            </a:pPr>
            <a:endParaRPr lang="es-ES" sz="2200" dirty="0">
              <a:solidFill>
                <a:schemeClr val="dk1"/>
              </a:solidFill>
              <a:latin typeface="Antipasto Pro " panose="02000506020000020004" pitchFamily="2" charset="0"/>
            </a:endParaRPr>
          </a:p>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a:t>
            </a:r>
          </a:p>
          <a:p>
            <a:pPr>
              <a:lnSpc>
                <a:spcPct val="90000"/>
              </a:lnSpc>
              <a:spcBef>
                <a:spcPts val="1200"/>
              </a:spcBef>
              <a:buSzPts val="440"/>
            </a:pPr>
            <a:r>
              <a:rPr lang="es-ES" sz="2200" dirty="0">
                <a:latin typeface="Antipasto Pro " panose="02000506020000020004" pitchFamily="2" charset="0"/>
              </a:rPr>
              <a:t> </a:t>
            </a:r>
            <a:endParaRPr lang="es-ES" sz="1080" dirty="0"/>
          </a:p>
          <a:p>
            <a:pPr>
              <a:lnSpc>
                <a:spcPct val="90000"/>
              </a:lnSpc>
              <a:spcBef>
                <a:spcPts val="500"/>
              </a:spcBef>
              <a:spcAft>
                <a:spcPts val="500"/>
              </a:spcAft>
              <a:buSzPts val="440"/>
            </a:pPr>
            <a:endParaRPr lang="es-ES" sz="1080" dirty="0"/>
          </a:p>
        </p:txBody>
      </p:sp>
    </p:spTree>
    <p:extLst>
      <p:ext uri="{BB962C8B-B14F-4D97-AF65-F5344CB8AC3E}">
        <p14:creationId xmlns:p14="http://schemas.microsoft.com/office/powerpoint/2010/main" val="103922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B3802AF1-9687-4858-BE69-6BC480606A40}"/>
              </a:ext>
            </a:extLst>
          </p:cNvPr>
          <p:cNvSpPr/>
          <p:nvPr/>
        </p:nvSpPr>
        <p:spPr>
          <a:xfrm>
            <a:off x="775447" y="767638"/>
            <a:ext cx="7593106" cy="4893647"/>
          </a:xfrm>
          <a:prstGeom prst="rect">
            <a:avLst/>
          </a:prstGeom>
        </p:spPr>
        <p:txBody>
          <a:bodyPr wrap="square">
            <a:spAutoFit/>
          </a:bodyPr>
          <a:lstStyle/>
          <a:p>
            <a:pPr algn="just"/>
            <a:r>
              <a:rPr lang="es-ES" sz="2400" b="1" dirty="0">
                <a:latin typeface="Labor Union Small" panose="00000500000000000000" pitchFamily="50" charset="0"/>
              </a:rPr>
              <a:t>Fase </a:t>
            </a:r>
            <a:r>
              <a:rPr lang="es-ES" sz="2400" b="1" dirty="0">
                <a:solidFill>
                  <a:srgbClr val="C00000"/>
                </a:solidFill>
                <a:latin typeface="Labor Union Small" panose="00000500000000000000" pitchFamily="50" charset="0"/>
              </a:rPr>
              <a:t>4</a:t>
            </a:r>
          </a:p>
          <a:p>
            <a:pPr algn="just"/>
            <a:endParaRPr lang="es-ES" sz="2400" dirty="0">
              <a:solidFill>
                <a:srgbClr val="C00000"/>
              </a:solidFill>
              <a:latin typeface="Labor Union Small" panose="00000500000000000000" pitchFamily="50" charset="0"/>
            </a:endParaRPr>
          </a:p>
          <a:p>
            <a:pPr algn="just"/>
            <a:r>
              <a:rPr lang="es-ES" sz="2200" dirty="0">
                <a:latin typeface="Antipasto Pro " panose="02000506020000020004" pitchFamily="2" charset="0"/>
              </a:rPr>
              <a:t>Los participantes, en consecuencia al intercambio de prácticas y reflexiones surgidas durante la Fase</a:t>
            </a:r>
            <a:r>
              <a:rPr lang="es-ES" sz="2200" dirty="0">
                <a:latin typeface="+mn-lt"/>
              </a:rPr>
              <a:t> </a:t>
            </a:r>
            <a:r>
              <a:rPr lang="es-ES" sz="2200" dirty="0">
                <a:solidFill>
                  <a:srgbClr val="C00000"/>
                </a:solidFill>
                <a:latin typeface="+mn-lt"/>
              </a:rPr>
              <a:t>3 </a:t>
            </a:r>
            <a:r>
              <a:rPr lang="es-ES" sz="2200" dirty="0">
                <a:latin typeface="Antipasto Pro " panose="02000506020000020004" pitchFamily="2" charset="0"/>
              </a:rPr>
              <a:t>de este proyecto, acordarán la realización de un </a:t>
            </a:r>
            <a:r>
              <a:rPr lang="es-ES" sz="2200" dirty="0">
                <a:solidFill>
                  <a:srgbClr val="C00000"/>
                </a:solidFill>
                <a:latin typeface="Antipasto Pro " panose="02000506020000020004" pitchFamily="2" charset="0"/>
              </a:rPr>
              <a:t>cartel en gran formato </a:t>
            </a:r>
            <a:r>
              <a:rPr lang="es-ES" sz="2200" dirty="0">
                <a:latin typeface="Antipasto Pro " panose="02000506020000020004" pitchFamily="2" charset="0"/>
              </a:rPr>
              <a:t>compuesto por la suma de participaciones individuales para el propósito común.</a:t>
            </a:r>
          </a:p>
          <a:p>
            <a:pPr algn="just"/>
            <a:endParaRPr lang="es-ES" sz="2200" dirty="0">
              <a:latin typeface="Antipasto Pro " panose="02000506020000020004" pitchFamily="2" charset="0"/>
            </a:endParaRPr>
          </a:p>
          <a:p>
            <a:pPr algn="just"/>
            <a:r>
              <a:rPr lang="es-ES" sz="2200" dirty="0">
                <a:latin typeface="Antipasto Pro " panose="02000506020000020004" pitchFamily="2" charset="0"/>
              </a:rPr>
              <a:t>Cada participante dispondrá de medio pliego de papel para que juntos puedan construir la propuesta que consideren pertinente. </a:t>
            </a:r>
          </a:p>
          <a:p>
            <a:pPr algn="just"/>
            <a:endParaRPr lang="es-ES" sz="2200" i="1" dirty="0">
              <a:latin typeface="Antipasto Pro " panose="02000506020000020004" pitchFamily="2" charset="0"/>
            </a:endParaRPr>
          </a:p>
          <a:p>
            <a:pPr algn="just"/>
            <a:endParaRPr lang="es-ES" sz="2200" dirty="0">
              <a:latin typeface="Antipasto Pro " panose="02000506020000020004" pitchFamily="2" charset="0"/>
            </a:endParaRPr>
          </a:p>
          <a:p>
            <a:pPr algn="just"/>
            <a:endParaRPr lang="es-ES" sz="2200" dirty="0">
              <a:latin typeface="Antipasto Pro " panose="02000506020000020004" pitchFamily="2" charset="0"/>
            </a:endParaRPr>
          </a:p>
          <a:p>
            <a:pPr algn="just"/>
            <a:endParaRPr lang="es-ES" sz="2200" dirty="0">
              <a:latin typeface="Antipasto Pro " panose="02000506020000020004" pitchFamily="2" charset="0"/>
            </a:endParaRPr>
          </a:p>
        </p:txBody>
      </p:sp>
    </p:spTree>
    <p:extLst>
      <p:ext uri="{BB962C8B-B14F-4D97-AF65-F5344CB8AC3E}">
        <p14:creationId xmlns:p14="http://schemas.microsoft.com/office/powerpoint/2010/main" val="3754191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482837C0-8B8A-4983-8068-BF1616B2C141}"/>
              </a:ext>
            </a:extLst>
          </p:cNvPr>
          <p:cNvSpPr/>
          <p:nvPr/>
        </p:nvSpPr>
        <p:spPr>
          <a:xfrm>
            <a:off x="1148317" y="1048517"/>
            <a:ext cx="7240772" cy="2800767"/>
          </a:xfrm>
          <a:prstGeom prst="rect">
            <a:avLst/>
          </a:prstGeom>
        </p:spPr>
        <p:txBody>
          <a:bodyPr wrap="square">
            <a:spAutoFit/>
          </a:bodyPr>
          <a:lstStyle/>
          <a:p>
            <a:pPr algn="just"/>
            <a:r>
              <a:rPr lang="es-ES" sz="2200" dirty="0">
                <a:latin typeface="Antipasto Pro " panose="02000506020000020004" pitchFamily="2" charset="0"/>
              </a:rPr>
              <a:t>	La actividad promueve el trabajo colaborativo e incluyente. La generación de </a:t>
            </a:r>
            <a:r>
              <a:rPr lang="es-ES" sz="2200" dirty="0">
                <a:solidFill>
                  <a:srgbClr val="C00000"/>
                </a:solidFill>
                <a:latin typeface="Antipasto Pro " panose="02000506020000020004" pitchFamily="2" charset="0"/>
              </a:rPr>
              <a:t>acuerdos</a:t>
            </a:r>
            <a:r>
              <a:rPr lang="es-ES" sz="2200" dirty="0">
                <a:latin typeface="Antipasto Pro " panose="02000506020000020004" pitchFamily="2" charset="0"/>
              </a:rPr>
              <a:t> a partir del intercambio y los </a:t>
            </a:r>
            <a:r>
              <a:rPr lang="es-ES" sz="2200" dirty="0">
                <a:solidFill>
                  <a:srgbClr val="C00000"/>
                </a:solidFill>
                <a:latin typeface="Antipasto Pro " panose="02000506020000020004" pitchFamily="2" charset="0"/>
              </a:rPr>
              <a:t>encuentros</a:t>
            </a:r>
            <a:r>
              <a:rPr lang="es-ES" sz="2200" dirty="0">
                <a:latin typeface="Antipasto Pro " panose="02000506020000020004" pitchFamily="2" charset="0"/>
              </a:rPr>
              <a:t> que puedan surgir son fundamentales para alcanzar el propósito colectivo. </a:t>
            </a:r>
          </a:p>
          <a:p>
            <a:pPr algn="just"/>
            <a:r>
              <a:rPr lang="es-ES" sz="2200" dirty="0">
                <a:latin typeface="Antipasto Pro " panose="02000506020000020004" pitchFamily="2" charset="0"/>
              </a:rPr>
              <a:t/>
            </a:r>
            <a:br>
              <a:rPr lang="es-ES" sz="2200" dirty="0">
                <a:latin typeface="Antipasto Pro " panose="02000506020000020004" pitchFamily="2" charset="0"/>
              </a:rPr>
            </a:br>
            <a:r>
              <a:rPr lang="es-ES" sz="2200" dirty="0">
                <a:latin typeface="Antipasto Pro " panose="02000506020000020004" pitchFamily="2" charset="0"/>
              </a:rPr>
              <a:t>A nivel técnico se requieren diversos procesos, los cuales a su vez generan reflexiones, cada uno de ellos será socializado con la comunidad para llegar a comprensiones comunes.</a:t>
            </a:r>
            <a:r>
              <a:rPr lang="es-ES" dirty="0">
                <a:latin typeface="Antipasto Pro " panose="02000506020000020004" pitchFamily="2" charset="0"/>
              </a:rPr>
              <a:t>  </a:t>
            </a:r>
          </a:p>
        </p:txBody>
      </p:sp>
    </p:spTree>
    <p:extLst>
      <p:ext uri="{BB962C8B-B14F-4D97-AF65-F5344CB8AC3E}">
        <p14:creationId xmlns:p14="http://schemas.microsoft.com/office/powerpoint/2010/main" val="76028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E84FF23-E07B-4E05-B65A-C0F1FD09E863}"/>
              </a:ext>
            </a:extLst>
          </p:cNvPr>
          <p:cNvPicPr>
            <a:picLocks noChangeAspect="1"/>
          </p:cNvPicPr>
          <p:nvPr/>
        </p:nvPicPr>
        <p:blipFill>
          <a:blip r:embed="rId2"/>
          <a:stretch>
            <a:fillRect/>
          </a:stretch>
        </p:blipFill>
        <p:spPr>
          <a:xfrm>
            <a:off x="1137684" y="-3987"/>
            <a:ext cx="6863316" cy="5147487"/>
          </a:xfrm>
          <a:prstGeom prst="rect">
            <a:avLst/>
          </a:prstGeom>
        </p:spPr>
      </p:pic>
    </p:spTree>
    <p:extLst>
      <p:ext uri="{BB962C8B-B14F-4D97-AF65-F5344CB8AC3E}">
        <p14:creationId xmlns:p14="http://schemas.microsoft.com/office/powerpoint/2010/main" val="3073997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0C6BAA9D-9ADA-44E5-B34B-FFC88ACB6B5F}"/>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646511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907073C-7DE1-4623-BE70-7574403B8C59}"/>
              </a:ext>
            </a:extLst>
          </p:cNvPr>
          <p:cNvPicPr>
            <a:picLocks noChangeAspect="1"/>
          </p:cNvPicPr>
          <p:nvPr/>
        </p:nvPicPr>
        <p:blipFill rotWithShape="1">
          <a:blip r:embed="rId2"/>
          <a:srcRect l="33598" t="44393" r="24595" b="24752"/>
          <a:stretch/>
        </p:blipFill>
        <p:spPr>
          <a:xfrm>
            <a:off x="2519680" y="382215"/>
            <a:ext cx="4450080" cy="4379069"/>
          </a:xfrm>
          <a:prstGeom prst="rect">
            <a:avLst/>
          </a:prstGeom>
        </p:spPr>
      </p:pic>
    </p:spTree>
    <p:extLst>
      <p:ext uri="{BB962C8B-B14F-4D97-AF65-F5344CB8AC3E}">
        <p14:creationId xmlns:p14="http://schemas.microsoft.com/office/powerpoint/2010/main" val="393830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7D5963B-D325-455D-AA4D-7A29B4E5B545}"/>
              </a:ext>
            </a:extLst>
          </p:cNvPr>
          <p:cNvPicPr>
            <a:picLocks noChangeAspect="1"/>
          </p:cNvPicPr>
          <p:nvPr/>
        </p:nvPicPr>
        <p:blipFill>
          <a:blip r:embed="rId2"/>
          <a:stretch>
            <a:fillRect/>
          </a:stretch>
        </p:blipFill>
        <p:spPr>
          <a:xfrm>
            <a:off x="976045" y="318503"/>
            <a:ext cx="3408289" cy="4544386"/>
          </a:xfrm>
          <a:prstGeom prst="rect">
            <a:avLst/>
          </a:prstGeom>
        </p:spPr>
      </p:pic>
      <p:pic>
        <p:nvPicPr>
          <p:cNvPr id="5" name="Imagen 4">
            <a:extLst>
              <a:ext uri="{FF2B5EF4-FFF2-40B4-BE49-F238E27FC236}">
                <a16:creationId xmlns:a16="http://schemas.microsoft.com/office/drawing/2014/main" xmlns="" id="{EC2F6900-A30F-41BC-9AE2-C0B4D995C3A1}"/>
              </a:ext>
            </a:extLst>
          </p:cNvPr>
          <p:cNvPicPr>
            <a:picLocks noChangeAspect="1"/>
          </p:cNvPicPr>
          <p:nvPr/>
        </p:nvPicPr>
        <p:blipFill>
          <a:blip r:embed="rId3"/>
          <a:stretch>
            <a:fillRect/>
          </a:stretch>
        </p:blipFill>
        <p:spPr>
          <a:xfrm>
            <a:off x="4975419" y="299555"/>
            <a:ext cx="3408293" cy="4544390"/>
          </a:xfrm>
          <a:prstGeom prst="rect">
            <a:avLst/>
          </a:prstGeom>
        </p:spPr>
      </p:pic>
    </p:spTree>
    <p:extLst>
      <p:ext uri="{BB962C8B-B14F-4D97-AF65-F5344CB8AC3E}">
        <p14:creationId xmlns:p14="http://schemas.microsoft.com/office/powerpoint/2010/main" val="1387366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7958AB2A-7146-4ED1-98F0-5C8C85DCA821}"/>
              </a:ext>
            </a:extLst>
          </p:cNvPr>
          <p:cNvPicPr>
            <a:picLocks noChangeAspect="1"/>
          </p:cNvPicPr>
          <p:nvPr/>
        </p:nvPicPr>
        <p:blipFill>
          <a:blip r:embed="rId2"/>
          <a:stretch>
            <a:fillRect/>
          </a:stretch>
        </p:blipFill>
        <p:spPr>
          <a:xfrm>
            <a:off x="2831814" y="251503"/>
            <a:ext cx="3480371" cy="4640494"/>
          </a:xfrm>
          <a:prstGeom prst="rect">
            <a:avLst/>
          </a:prstGeom>
        </p:spPr>
      </p:pic>
    </p:spTree>
    <p:extLst>
      <p:ext uri="{BB962C8B-B14F-4D97-AF65-F5344CB8AC3E}">
        <p14:creationId xmlns:p14="http://schemas.microsoft.com/office/powerpoint/2010/main" val="2208499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77B6444-17C9-4EA0-8988-91FCE55C10EF}"/>
              </a:ext>
            </a:extLst>
          </p:cNvPr>
          <p:cNvPicPr>
            <a:picLocks noChangeAspect="1"/>
          </p:cNvPicPr>
          <p:nvPr/>
        </p:nvPicPr>
        <p:blipFill rotWithShape="1">
          <a:blip r:embed="rId2"/>
          <a:srcRect l="36417" t="30362" r="16709" b="16105"/>
          <a:stretch/>
        </p:blipFill>
        <p:spPr>
          <a:xfrm>
            <a:off x="3123343" y="155979"/>
            <a:ext cx="3041151" cy="4630843"/>
          </a:xfrm>
          <a:prstGeom prst="rect">
            <a:avLst/>
          </a:prstGeom>
        </p:spPr>
      </p:pic>
    </p:spTree>
    <p:extLst>
      <p:ext uri="{BB962C8B-B14F-4D97-AF65-F5344CB8AC3E}">
        <p14:creationId xmlns:p14="http://schemas.microsoft.com/office/powerpoint/2010/main" val="2681152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42BCAA7A-6CFD-4C16-9AC5-7E5031BB9FE1}"/>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3572932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74E7A435-734E-4A84-A1A2-9DA4E2034190}"/>
              </a:ext>
            </a:extLst>
          </p:cNvPr>
          <p:cNvSpPr/>
          <p:nvPr/>
        </p:nvSpPr>
        <p:spPr>
          <a:xfrm>
            <a:off x="428625" y="412744"/>
            <a:ext cx="8286750" cy="5232202"/>
          </a:xfrm>
          <a:prstGeom prst="rect">
            <a:avLst/>
          </a:prstGeom>
        </p:spPr>
        <p:txBody>
          <a:bodyPr wrap="square">
            <a:spAutoFit/>
          </a:bodyPr>
          <a:lstStyle/>
          <a:p>
            <a:pPr algn="just"/>
            <a:r>
              <a:rPr lang="es-ES" sz="2400" b="1" dirty="0">
                <a:latin typeface="Labor Union Small" panose="00000500000000000000" pitchFamily="50" charset="0"/>
              </a:rPr>
              <a:t>Fase </a:t>
            </a:r>
            <a:r>
              <a:rPr lang="es-ES" sz="2400" b="1" dirty="0">
                <a:solidFill>
                  <a:srgbClr val="C00000"/>
                </a:solidFill>
                <a:latin typeface="Labor Union Small" panose="00000500000000000000" pitchFamily="50" charset="0"/>
              </a:rPr>
              <a:t>5</a:t>
            </a:r>
            <a:endParaRPr lang="es-ES" sz="2400" dirty="0">
              <a:solidFill>
                <a:srgbClr val="C00000"/>
              </a:solidFill>
              <a:latin typeface="Labor Union Small" panose="00000500000000000000" pitchFamily="50" charset="0"/>
            </a:endParaRPr>
          </a:p>
          <a:p>
            <a:pPr algn="just"/>
            <a:r>
              <a:rPr lang="es-ES" sz="2200" dirty="0">
                <a:latin typeface="Antipasto Pro " panose="02000506020000020004" pitchFamily="2" charset="0"/>
              </a:rPr>
              <a:t>	Socialización, resolución y sistematización de la encuesta de caracterización de cierre. </a:t>
            </a:r>
          </a:p>
          <a:p>
            <a:pPr algn="just"/>
            <a:r>
              <a:rPr lang="es-ES" sz="2200" dirty="0">
                <a:latin typeface="Antipasto Pro " panose="02000506020000020004" pitchFamily="2" charset="0"/>
              </a:rPr>
              <a:t>Análisis de lo sucedido a niveles cualitativos y cuantitativos con la ejecución del proyecto.</a:t>
            </a:r>
          </a:p>
          <a:p>
            <a:pPr algn="just"/>
            <a:endParaRPr lang="es-ES" sz="2200" dirty="0">
              <a:latin typeface="Antipasto Pro " panose="02000506020000020004" pitchFamily="2" charset="0"/>
            </a:endParaRPr>
          </a:p>
          <a:p>
            <a:pPr algn="just"/>
            <a:r>
              <a:rPr lang="es-ES" sz="2400" b="1" dirty="0">
                <a:latin typeface="Labor Union Small" panose="00000500000000000000" pitchFamily="50" charset="0"/>
              </a:rPr>
              <a:t>Fase </a:t>
            </a:r>
            <a:r>
              <a:rPr lang="es-ES" sz="2400" b="1" dirty="0">
                <a:solidFill>
                  <a:srgbClr val="C00000"/>
                </a:solidFill>
                <a:latin typeface="Labor Union Small" panose="00000500000000000000" pitchFamily="50" charset="0"/>
              </a:rPr>
              <a:t>6</a:t>
            </a:r>
            <a:endParaRPr lang="es-ES" sz="2400" dirty="0">
              <a:solidFill>
                <a:srgbClr val="C00000"/>
              </a:solidFill>
              <a:latin typeface="Labor Union Small" panose="00000500000000000000" pitchFamily="50" charset="0"/>
            </a:endParaRPr>
          </a:p>
          <a:p>
            <a:pPr algn="just"/>
            <a:r>
              <a:rPr lang="es-ES" sz="2200" dirty="0">
                <a:latin typeface="Antipasto Pro " panose="02000506020000020004" pitchFamily="2" charset="0"/>
              </a:rPr>
              <a:t>	Socialización del proyecto entre institución aliada, comunidad y mediadores.</a:t>
            </a:r>
          </a:p>
          <a:p>
            <a:pPr algn="just"/>
            <a:r>
              <a:rPr lang="es-ES" sz="2200" dirty="0">
                <a:latin typeface="Antipasto Pro " panose="02000506020000020004" pitchFamily="2" charset="0"/>
              </a:rPr>
              <a:t>	</a:t>
            </a:r>
          </a:p>
          <a:p>
            <a:pPr algn="just"/>
            <a:r>
              <a:rPr lang="es-ES" sz="2200" dirty="0">
                <a:latin typeface="Antipasto Pro " panose="02000506020000020004" pitchFamily="2" charset="0"/>
              </a:rPr>
              <a:t>	Redacción del informe final, memorias, análisis de resultados y difusión de resultados por los medios que se consideren pertinentes.</a:t>
            </a:r>
          </a:p>
          <a:p>
            <a:pPr algn="just"/>
            <a:endParaRPr lang="es-ES" sz="2200" dirty="0">
              <a:latin typeface="Antipasto Pro " panose="02000506020000020004" pitchFamily="2" charset="0"/>
            </a:endParaRPr>
          </a:p>
          <a:p>
            <a:pPr algn="just"/>
            <a:r>
              <a:rPr lang="es-ES" sz="2200" dirty="0">
                <a:latin typeface="Antipasto Pro " panose="02000506020000020004" pitchFamily="2" charset="0"/>
              </a:rPr>
              <a:t>	</a:t>
            </a:r>
          </a:p>
          <a:p>
            <a:pPr algn="just"/>
            <a:endParaRPr lang="es-ES" sz="2200" dirty="0">
              <a:latin typeface="Antipasto Pro " panose="02000506020000020004" pitchFamily="2" charset="0"/>
            </a:endParaRPr>
          </a:p>
        </p:txBody>
      </p:sp>
    </p:spTree>
    <p:extLst>
      <p:ext uri="{BB962C8B-B14F-4D97-AF65-F5344CB8AC3E}">
        <p14:creationId xmlns:p14="http://schemas.microsoft.com/office/powerpoint/2010/main" val="199595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186B7FA-EC89-4AE2-BBC0-18CB4772B0C9}"/>
              </a:ext>
            </a:extLst>
          </p:cNvPr>
          <p:cNvSpPr/>
          <p:nvPr/>
        </p:nvSpPr>
        <p:spPr>
          <a:xfrm>
            <a:off x="701749" y="168495"/>
            <a:ext cx="7740502" cy="4806509"/>
          </a:xfrm>
          <a:prstGeom prst="rect">
            <a:avLst/>
          </a:prstGeom>
        </p:spPr>
        <p:txBody>
          <a:bodyPr wrap="square">
            <a:spAutoFit/>
          </a:bodyPr>
          <a:lstStyle/>
          <a:p>
            <a:pPr lvl="0">
              <a:lnSpc>
                <a:spcPct val="115000"/>
              </a:lnSpc>
              <a:spcBef>
                <a:spcPts val="1200"/>
              </a:spcBef>
              <a:buClr>
                <a:schemeClr val="dk1"/>
              </a:buClr>
              <a:buSzPts val="1100"/>
            </a:pPr>
            <a:r>
              <a:rPr lang="es-ES" sz="2200" u="sng" dirty="0">
                <a:solidFill>
                  <a:schemeClr val="dk1"/>
                </a:solidFill>
                <a:latin typeface="Antipasto Pro " panose="02000506020000020004" pitchFamily="2" charset="0"/>
              </a:rPr>
              <a:t>Objetivo </a:t>
            </a:r>
            <a:r>
              <a:rPr lang="es-ES" sz="2200" u="sng" dirty="0">
                <a:solidFill>
                  <a:schemeClr val="dk1"/>
                </a:solidFill>
                <a:latin typeface="+mn-lt"/>
              </a:rPr>
              <a:t>3</a:t>
            </a:r>
          </a:p>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Caracterizar el estado inicial y final del arte, mediante una encuesta construida y propuesta por los participantes, allí se consignarán respuestas individuales en torno a los interrogantes surgidos por el objeto de estudio de la investigación.</a:t>
            </a:r>
          </a:p>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Los mediadores realizarán una planeación antes de cada encuentro con comunidad en la que se establezca la intención del encuentro y una posible metodología de acción. Al finalizar el encuentro los mediadores registrarán lo sucedido en el territorio mediante un </a:t>
            </a:r>
            <a:r>
              <a:rPr lang="es-ES" sz="2200" dirty="0" err="1">
                <a:solidFill>
                  <a:schemeClr val="dk1"/>
                </a:solidFill>
                <a:latin typeface="Antipasto Pro " panose="02000506020000020004" pitchFamily="2" charset="0"/>
              </a:rPr>
              <a:t>Experienciario</a:t>
            </a:r>
            <a:r>
              <a:rPr lang="es-ES" sz="2200" dirty="0">
                <a:solidFill>
                  <a:schemeClr val="dk1"/>
                </a:solidFill>
                <a:latin typeface="Antipasto Pro " panose="02000506020000020004" pitchFamily="2" charset="0"/>
              </a:rPr>
              <a:t> que permitirá contrastar lo planeado y lo acontecido.</a:t>
            </a:r>
          </a:p>
        </p:txBody>
      </p:sp>
    </p:spTree>
    <p:extLst>
      <p:ext uri="{BB962C8B-B14F-4D97-AF65-F5344CB8AC3E}">
        <p14:creationId xmlns:p14="http://schemas.microsoft.com/office/powerpoint/2010/main" val="3931533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0FC60AB-3063-49BC-9334-F044DCB6BA84}"/>
              </a:ext>
            </a:extLst>
          </p:cNvPr>
          <p:cNvSpPr/>
          <p:nvPr/>
        </p:nvSpPr>
        <p:spPr>
          <a:xfrm>
            <a:off x="1114424" y="1602254"/>
            <a:ext cx="7286625" cy="2000548"/>
          </a:xfrm>
          <a:prstGeom prst="rect">
            <a:avLst/>
          </a:prstGeom>
        </p:spPr>
        <p:txBody>
          <a:bodyPr wrap="square">
            <a:spAutoFit/>
          </a:bodyPr>
          <a:lstStyle/>
          <a:p>
            <a:pPr algn="just"/>
            <a:r>
              <a:rPr lang="es-ES" sz="2200" dirty="0">
                <a:solidFill>
                  <a:srgbClr val="C00000"/>
                </a:solidFill>
                <a:latin typeface="Antipasto Pro " panose="02000506020000020004" pitchFamily="2" charset="0"/>
              </a:rPr>
              <a:t>Nota: </a:t>
            </a:r>
            <a:r>
              <a:rPr lang="es-ES" sz="2200" dirty="0">
                <a:solidFill>
                  <a:schemeClr val="tx1"/>
                </a:solidFill>
                <a:latin typeface="Antipasto Pro " panose="02000506020000020004" pitchFamily="2" charset="0"/>
              </a:rPr>
              <a:t>La </a:t>
            </a:r>
            <a:r>
              <a:rPr lang="es-ES" sz="2200" dirty="0">
                <a:latin typeface="Antipasto Pro " panose="02000506020000020004" pitchFamily="2" charset="0"/>
              </a:rPr>
              <a:t>metodología implementada durante cada </a:t>
            </a:r>
            <a:r>
              <a:rPr lang="es-ES" sz="2200" dirty="0" smtClean="0">
                <a:latin typeface="Antipasto Pro " panose="02000506020000020004" pitchFamily="2" charset="0"/>
              </a:rPr>
              <a:t>encuentro </a:t>
            </a:r>
            <a:r>
              <a:rPr lang="es-ES" sz="2200" dirty="0">
                <a:latin typeface="Antipasto Pro " panose="02000506020000020004" pitchFamily="2" charset="0"/>
              </a:rPr>
              <a:t>con comunidad será registrada en cada planeación y anexada al informe final del proyecto junto con los </a:t>
            </a:r>
            <a:r>
              <a:rPr lang="es-ES" sz="2200" dirty="0" err="1">
                <a:latin typeface="Antipasto Pro " panose="02000506020000020004" pitchFamily="2" charset="0"/>
              </a:rPr>
              <a:t>Experienciarios</a:t>
            </a:r>
            <a:r>
              <a:rPr lang="es-ES" sz="2200" dirty="0">
                <a:latin typeface="Antipasto Pro " panose="02000506020000020004" pitchFamily="2" charset="0"/>
              </a:rPr>
              <a:t> de los mediadores. </a:t>
            </a:r>
          </a:p>
          <a:p>
            <a:pPr algn="just"/>
            <a:endParaRPr lang="es-ES" dirty="0">
              <a:latin typeface="Antipasto Pro " panose="02000506020000020004" pitchFamily="2" charset="0"/>
            </a:endParaRPr>
          </a:p>
          <a:p>
            <a:pPr algn="just"/>
            <a:r>
              <a:rPr lang="es-ES" sz="2200" dirty="0">
                <a:latin typeface="Antipasto Pro " panose="02000506020000020004" pitchFamily="2" charset="0"/>
              </a:rPr>
              <a:t>El material visual de lo sucedido durante el desarrollo del proyecto, será entregado como soporte en el informe final.</a:t>
            </a:r>
            <a:endParaRPr lang="es-CO" sz="2200" dirty="0"/>
          </a:p>
        </p:txBody>
      </p:sp>
    </p:spTree>
    <p:extLst>
      <p:ext uri="{BB962C8B-B14F-4D97-AF65-F5344CB8AC3E}">
        <p14:creationId xmlns:p14="http://schemas.microsoft.com/office/powerpoint/2010/main" val="1591128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50A5E69D-3861-4E89-957B-89E4BE6177D9}"/>
              </a:ext>
            </a:extLst>
          </p:cNvPr>
          <p:cNvSpPr/>
          <p:nvPr/>
        </p:nvSpPr>
        <p:spPr>
          <a:xfrm>
            <a:off x="842909" y="291440"/>
            <a:ext cx="7171764" cy="1107996"/>
          </a:xfrm>
          <a:prstGeom prst="rect">
            <a:avLst/>
          </a:prstGeom>
        </p:spPr>
        <p:txBody>
          <a:bodyPr wrap="square">
            <a:spAutoFit/>
          </a:bodyPr>
          <a:lstStyle/>
          <a:p>
            <a:pPr algn="ctr"/>
            <a:r>
              <a:rPr lang="es-ES" sz="2400" b="1" dirty="0">
                <a:latin typeface="Labor Union Small" panose="00000500000000000000" pitchFamily="50" charset="0"/>
              </a:rPr>
              <a:t>Instituciones que apoyan el proyecto</a:t>
            </a:r>
            <a:endParaRPr lang="es-ES" sz="2400" dirty="0">
              <a:latin typeface="Labor Union Small" panose="00000500000000000000" pitchFamily="50" charset="0"/>
            </a:endParaRPr>
          </a:p>
          <a:p>
            <a:endParaRPr lang="es-ES" dirty="0">
              <a:latin typeface="Arial" panose="020B0604020202020204" pitchFamily="34" charset="0"/>
            </a:endParaRPr>
          </a:p>
          <a:p>
            <a:r>
              <a:rPr lang="es-ES" dirty="0"/>
              <a:t/>
            </a:r>
            <a:br>
              <a:rPr lang="es-ES" dirty="0"/>
            </a:br>
            <a:endParaRPr lang="es-CO" dirty="0"/>
          </a:p>
        </p:txBody>
      </p:sp>
      <p:pic>
        <p:nvPicPr>
          <p:cNvPr id="4" name="Imagen 3">
            <a:extLst>
              <a:ext uri="{FF2B5EF4-FFF2-40B4-BE49-F238E27FC236}">
                <a16:creationId xmlns:a16="http://schemas.microsoft.com/office/drawing/2014/main" xmlns="" id="{73A8A2E0-31E0-4A0E-98DD-9480B1C8DD3F}"/>
              </a:ext>
            </a:extLst>
          </p:cNvPr>
          <p:cNvPicPr>
            <a:picLocks noChangeAspect="1"/>
          </p:cNvPicPr>
          <p:nvPr/>
        </p:nvPicPr>
        <p:blipFill>
          <a:blip r:embed="rId2"/>
          <a:stretch>
            <a:fillRect/>
          </a:stretch>
        </p:blipFill>
        <p:spPr>
          <a:xfrm>
            <a:off x="2080879" y="1006475"/>
            <a:ext cx="4695824" cy="3130549"/>
          </a:xfrm>
          <a:prstGeom prst="rect">
            <a:avLst/>
          </a:prstGeom>
        </p:spPr>
      </p:pic>
      <p:sp>
        <p:nvSpPr>
          <p:cNvPr id="3" name="Rectángulo 2">
            <a:extLst>
              <a:ext uri="{FF2B5EF4-FFF2-40B4-BE49-F238E27FC236}">
                <a16:creationId xmlns:a16="http://schemas.microsoft.com/office/drawing/2014/main" xmlns="" id="{5842A9B6-9D9A-4E10-AFB4-A69DAE12C12A}"/>
              </a:ext>
            </a:extLst>
          </p:cNvPr>
          <p:cNvSpPr/>
          <p:nvPr/>
        </p:nvSpPr>
        <p:spPr>
          <a:xfrm>
            <a:off x="1976838" y="4353182"/>
            <a:ext cx="4903907" cy="430887"/>
          </a:xfrm>
          <a:prstGeom prst="rect">
            <a:avLst/>
          </a:prstGeom>
        </p:spPr>
        <p:txBody>
          <a:bodyPr wrap="none">
            <a:spAutoFit/>
          </a:bodyPr>
          <a:lstStyle/>
          <a:p>
            <a:pPr algn="just"/>
            <a:r>
              <a:rPr lang="es-ES" sz="2200" dirty="0">
                <a:solidFill>
                  <a:srgbClr val="C00000"/>
                </a:solidFill>
                <a:latin typeface="Antipasto Pro " panose="02000506020000020004" pitchFamily="2" charset="0"/>
              </a:rPr>
              <a:t> Centro de Desarrollo Cultural de Moravia</a:t>
            </a:r>
          </a:p>
        </p:txBody>
      </p:sp>
    </p:spTree>
    <p:extLst>
      <p:ext uri="{BB962C8B-B14F-4D97-AF65-F5344CB8AC3E}">
        <p14:creationId xmlns:p14="http://schemas.microsoft.com/office/powerpoint/2010/main" val="3128361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2C17C0A6-F8D2-43B3-AE06-C5D68D12C32B}"/>
              </a:ext>
            </a:extLst>
          </p:cNvPr>
          <p:cNvSpPr/>
          <p:nvPr/>
        </p:nvSpPr>
        <p:spPr>
          <a:xfrm>
            <a:off x="611372" y="127715"/>
            <a:ext cx="8117958" cy="4888069"/>
          </a:xfrm>
          <a:prstGeom prst="rect">
            <a:avLst/>
          </a:prstGeom>
        </p:spPr>
        <p:txBody>
          <a:bodyPr wrap="square">
            <a:spAutoFit/>
          </a:bodyPr>
          <a:lstStyle/>
          <a:p>
            <a:pPr lvl="0">
              <a:lnSpc>
                <a:spcPct val="115000"/>
              </a:lnSpc>
              <a:spcBef>
                <a:spcPts val="1200"/>
              </a:spcBef>
              <a:buClr>
                <a:schemeClr val="dk1"/>
              </a:buClr>
              <a:buSzPts val="1100"/>
            </a:pPr>
            <a:r>
              <a:rPr lang="es-ES" sz="2200" dirty="0">
                <a:solidFill>
                  <a:schemeClr val="dk1"/>
                </a:solidFill>
                <a:latin typeface="Antipasto Pro " panose="02000506020000020004" pitchFamily="2" charset="0"/>
              </a:rPr>
              <a:t>Y continúan</a:t>
            </a:r>
          </a:p>
          <a:p>
            <a:pPr lvl="0">
              <a:lnSpc>
                <a:spcPct val="115000"/>
              </a:lnSpc>
              <a:spcBef>
                <a:spcPts val="1200"/>
              </a:spcBef>
              <a:buClr>
                <a:schemeClr val="dk1"/>
              </a:buClr>
              <a:buSzPts val="1100"/>
            </a:pPr>
            <a:r>
              <a:rPr lang="es-ES" sz="2200" i="1" dirty="0">
                <a:solidFill>
                  <a:schemeClr val="dk1"/>
                </a:solidFill>
                <a:latin typeface="Antipasto Pro " panose="02000506020000020004" pitchFamily="2" charset="0"/>
              </a:rPr>
              <a:t> 	…Con la hermenéutica de la recuperación las MP adquieren sentido al generar las condiciones para que se dé un espacio público que contribuya a ver los problemas como cuestiones públicas, entrelazadas a los otros y a las cosas junto a las cuales convivimos. Con las MP se trataría de visualizar las relaciones de los problemas con las personas, las instituciones y las cosas u objetos que las rodean. Estos problemas implican a todos los que están inmersos en un mismo contexto convivencial y articula los problemas en un horizonte compartido. De lo que se trata es de partir de los problemas que emergen en la convivencia, y en tanto éstos pertenecen a todos los implicados… </a:t>
            </a:r>
            <a:r>
              <a:rPr lang="es-ES" sz="2200" i="1" dirty="0">
                <a:solidFill>
                  <a:schemeClr val="dk1"/>
                </a:solidFill>
                <a:latin typeface="+mn-lt"/>
              </a:rPr>
              <a:t>(2010, p. 26)</a:t>
            </a:r>
          </a:p>
        </p:txBody>
      </p:sp>
    </p:spTree>
    <p:extLst>
      <p:ext uri="{BB962C8B-B14F-4D97-AF65-F5344CB8AC3E}">
        <p14:creationId xmlns:p14="http://schemas.microsoft.com/office/powerpoint/2010/main" val="7304420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30CBF11-1DDD-46D1-B565-677446CAE654}"/>
              </a:ext>
            </a:extLst>
          </p:cNvPr>
          <p:cNvPicPr>
            <a:picLocks noChangeAspect="1"/>
          </p:cNvPicPr>
          <p:nvPr/>
        </p:nvPicPr>
        <p:blipFill>
          <a:blip r:embed="rId2"/>
          <a:stretch>
            <a:fillRect/>
          </a:stretch>
        </p:blipFill>
        <p:spPr>
          <a:xfrm>
            <a:off x="1676400" y="292893"/>
            <a:ext cx="6076950" cy="4557713"/>
          </a:xfrm>
          <a:prstGeom prst="rect">
            <a:avLst/>
          </a:prstGeom>
        </p:spPr>
      </p:pic>
    </p:spTree>
    <p:extLst>
      <p:ext uri="{BB962C8B-B14F-4D97-AF65-F5344CB8AC3E}">
        <p14:creationId xmlns:p14="http://schemas.microsoft.com/office/powerpoint/2010/main" val="4678679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D8C71E02-ECE3-4AEE-BFEF-F219ABC4BD03}"/>
              </a:ext>
            </a:extLst>
          </p:cNvPr>
          <p:cNvPicPr>
            <a:picLocks noChangeAspect="1"/>
          </p:cNvPicPr>
          <p:nvPr/>
        </p:nvPicPr>
        <p:blipFill>
          <a:blip r:embed="rId2"/>
          <a:stretch>
            <a:fillRect/>
          </a:stretch>
        </p:blipFill>
        <p:spPr>
          <a:xfrm>
            <a:off x="1" y="0"/>
            <a:ext cx="9144000" cy="5162550"/>
          </a:xfrm>
          <a:prstGeom prst="rect">
            <a:avLst/>
          </a:prstGeom>
        </p:spPr>
      </p:pic>
    </p:spTree>
    <p:extLst>
      <p:ext uri="{BB962C8B-B14F-4D97-AF65-F5344CB8AC3E}">
        <p14:creationId xmlns:p14="http://schemas.microsoft.com/office/powerpoint/2010/main" val="1158429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294EAF9-D282-4AE1-AC52-77A7A14E7412}"/>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2020125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E03E8D6-A82D-49BA-999E-F901F49C5992}"/>
              </a:ext>
            </a:extLst>
          </p:cNvPr>
          <p:cNvSpPr/>
          <p:nvPr/>
        </p:nvSpPr>
        <p:spPr>
          <a:xfrm>
            <a:off x="839972" y="1137076"/>
            <a:ext cx="7176977" cy="3484608"/>
          </a:xfrm>
          <a:prstGeom prst="rect">
            <a:avLst/>
          </a:prstGeom>
        </p:spPr>
        <p:txBody>
          <a:bodyPr wrap="square">
            <a:spAutoFit/>
          </a:bodyPr>
          <a:lstStyle/>
          <a:p>
            <a:pPr algn="just">
              <a:lnSpc>
                <a:spcPct val="115000"/>
              </a:lnSpc>
              <a:spcBef>
                <a:spcPts val="1200"/>
              </a:spcBef>
              <a:buClr>
                <a:schemeClr val="dk1"/>
              </a:buClr>
              <a:buSzPts val="1100"/>
            </a:pPr>
            <a:r>
              <a:rPr lang="es-ES" sz="2200" dirty="0">
                <a:solidFill>
                  <a:schemeClr val="dk1"/>
                </a:solidFill>
                <a:latin typeface="Antipasto Pro " panose="02000506020000020004" pitchFamily="2" charset="0"/>
              </a:rPr>
              <a:t>	Los imaginarios personales y colectivos registrados en las caracterizaciones, planeaciones y </a:t>
            </a:r>
            <a:r>
              <a:rPr lang="es-ES" sz="2200" dirty="0" err="1">
                <a:solidFill>
                  <a:schemeClr val="dk1"/>
                </a:solidFill>
                <a:latin typeface="Antipasto Pro " panose="02000506020000020004" pitchFamily="2" charset="0"/>
              </a:rPr>
              <a:t>experienciarios</a:t>
            </a:r>
            <a:r>
              <a:rPr lang="es-ES" sz="2200" dirty="0">
                <a:solidFill>
                  <a:schemeClr val="dk1"/>
                </a:solidFill>
                <a:latin typeface="Antipasto Pro " panose="02000506020000020004" pitchFamily="2" charset="0"/>
              </a:rPr>
              <a:t> de los participantes y las  transformaciones de estos durante el proyecto, servirán de parámetros para la medición cualitativa y cuantitativa. </a:t>
            </a:r>
          </a:p>
          <a:p>
            <a:pPr algn="just">
              <a:lnSpc>
                <a:spcPct val="115000"/>
              </a:lnSpc>
              <a:spcBef>
                <a:spcPts val="1200"/>
              </a:spcBef>
              <a:buClr>
                <a:schemeClr val="dk1"/>
              </a:buClr>
              <a:buSzPts val="1100"/>
            </a:pPr>
            <a:endParaRPr lang="es-ES" sz="2200" dirty="0">
              <a:solidFill>
                <a:schemeClr val="dk1"/>
              </a:solidFill>
              <a:latin typeface="Antipasto Pro " panose="02000506020000020004" pitchFamily="2" charset="0"/>
            </a:endParaRPr>
          </a:p>
          <a:p>
            <a:pPr algn="just">
              <a:lnSpc>
                <a:spcPct val="115000"/>
              </a:lnSpc>
              <a:spcBef>
                <a:spcPts val="1200"/>
              </a:spcBef>
              <a:buClr>
                <a:schemeClr val="dk1"/>
              </a:buClr>
              <a:buSzPts val="1100"/>
            </a:pPr>
            <a:r>
              <a:rPr lang="es-ES" sz="2200" b="1" dirty="0">
                <a:solidFill>
                  <a:srgbClr val="C00000"/>
                </a:solidFill>
                <a:latin typeface="Antipasto Pro " panose="02000506020000020004" pitchFamily="2" charset="0"/>
              </a:rPr>
              <a:t>Nota: </a:t>
            </a:r>
            <a:r>
              <a:rPr lang="es-ES" sz="2200" dirty="0">
                <a:solidFill>
                  <a:schemeClr val="dk1"/>
                </a:solidFill>
                <a:latin typeface="Antipasto Pro " panose="02000506020000020004" pitchFamily="2" charset="0"/>
              </a:rPr>
              <a:t>De cada objetivo se  realizarán socializaciones colectivas. </a:t>
            </a:r>
          </a:p>
        </p:txBody>
      </p:sp>
    </p:spTree>
    <p:extLst>
      <p:ext uri="{BB962C8B-B14F-4D97-AF65-F5344CB8AC3E}">
        <p14:creationId xmlns:p14="http://schemas.microsoft.com/office/powerpoint/2010/main" val="2071382066"/>
      </p:ext>
    </p:extLst>
  </p:cSld>
  <p:clrMapOvr>
    <a:masterClrMapping/>
  </p:clrMapOvr>
</p:sld>
</file>

<file path=ppt/theme/theme1.xml><?xml version="1.0" encoding="utf-8"?>
<a:theme xmlns:a="http://schemas.openxmlformats.org/drawingml/2006/main" name="Sector">
  <a:themeElements>
    <a:clrScheme name="Sector">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2251</TotalTime>
  <Words>1149</Words>
  <Application>Microsoft Office PowerPoint</Application>
  <PresentationFormat>Presentación en pantalla (16:9)</PresentationFormat>
  <Paragraphs>209</Paragraphs>
  <Slides>85</Slides>
  <Notes>15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85</vt:i4>
      </vt:variant>
    </vt:vector>
  </HeadingPairs>
  <TitlesOfParts>
    <vt:vector size="93" baseType="lpstr">
      <vt:lpstr>Arial</vt:lpstr>
      <vt:lpstr>Labor Union Small</vt:lpstr>
      <vt:lpstr>Impact Label Reversed</vt:lpstr>
      <vt:lpstr>Times New Roman</vt:lpstr>
      <vt:lpstr>Noto Sans Symbols</vt:lpstr>
      <vt:lpstr>Century Gothic</vt:lpstr>
      <vt:lpstr>Antipasto Pro </vt:lpstr>
      <vt:lpstr>Sector</vt:lpstr>
      <vt:lpstr>“Voces por la memoria” –  “Un Experimento hacia  el encuentro”.</vt:lpstr>
      <vt:lpstr>objeto de investigación.</vt:lpstr>
      <vt:lpstr>objeto de investigación.</vt:lpstr>
      <vt:lpstr>Presentación de PowerPoint</vt:lpstr>
      <vt:lpstr>Objetivo General</vt:lpstr>
      <vt:lpstr>Objetivos específicos.</vt:lpstr>
      <vt:lpstr>Presentación de PowerPoint</vt:lpstr>
      <vt:lpstr>Presentación de PowerPoint</vt:lpstr>
      <vt:lpstr>Presentación de PowerPoint</vt:lpstr>
      <vt:lpstr>Problema Central</vt:lpstr>
      <vt:lpstr>Presentación de PowerPoint</vt:lpstr>
      <vt:lpstr>Presentación de PowerPoint</vt:lpstr>
      <vt:lpstr>Presentación de PowerPoint</vt:lpstr>
      <vt:lpstr>Presentación de PowerPoint</vt:lpstr>
      <vt:lpstr>Presentación de PowerPoint</vt:lpstr>
      <vt:lpstr>Presentación de PowerPoint</vt:lpstr>
      <vt:lpstr> Nos es difícil pensar que esta investigación plantee una respuesta única y verídica al paradigma generalizado que las diferencias humanas representan dificultades para la construcción de comunidad, sobre todo porque las construcciones comunitarias generalmente están fundamentadas en intereses particulares que desencadenan en autoritarismos, sistemas que tachan de contrincantes a quienes piensen de forma divergente.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¿Es posible construir juntos siendo diferentes?  ¿Las prácticas artísticas y pedagógicas mediante su ejecución, pueden fortalecer la noción que la diversidad de pensamientos es valiosa y necesaria para una construcción social incluyente?  ¿Las prácticas artísticas y pedagógicas pueden generar comunicaciones y mutuas comprensiones que lleven a  agenciamientos dando continuidad y apropiación a proyectos comunitarios?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Visión Epistemológica.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Voces por la memoria</dc:title>
  <cp:lastModifiedBy>Maxiaz</cp:lastModifiedBy>
  <cp:revision>160</cp:revision>
  <dcterms:modified xsi:type="dcterms:W3CDTF">2022-11-08T14:21:54Z</dcterms:modified>
</cp:coreProperties>
</file>