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7" r:id="rId11"/>
    <p:sldId id="265" r:id="rId12"/>
    <p:sldId id="266" r:id="rId13"/>
    <p:sldId id="270" r:id="rId14"/>
    <p:sldId id="271" r:id="rId15"/>
    <p:sldId id="268" r:id="rId16"/>
    <p:sldId id="269" r:id="rId17"/>
    <p:sldId id="272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A32CC-2A33-9CB4-B0EF-B0DF659BF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76123C-8BA6-AB96-AEC1-9212B95E6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058AF2-7969-193E-3574-5318AB7A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9400-0FA5-4357-A889-10BE75E75385}" type="datetimeFigureOut">
              <a:rPr lang="es-CO" smtClean="0"/>
              <a:t>31/10/2023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4F5D39-3F23-45B5-6652-34583CED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147320-7427-B96F-E14A-E068E9DD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CE6F-9158-4AA5-B9BF-B7D0E63209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12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8495D-7C1F-EB0E-BA3D-25AB9ABD4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9052CE-41D8-9C32-9542-4895A380B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DF6D4E-7F43-6CE5-4772-5E324072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9400-0FA5-4357-A889-10BE75E75385}" type="datetimeFigureOut">
              <a:rPr lang="es-CO" smtClean="0"/>
              <a:t>31/10/2023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81BEC0-37D1-41D9-358C-F51147F5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6C7FBE-6E29-5D14-3408-C41E5F1FC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CE6F-9158-4AA5-B9BF-B7D0E63209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067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37871D-64C2-9082-42D8-9CF02E058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41ABBC-93C4-B0A9-66F4-87A3A1D4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5689F9-9724-5F18-C9B2-137EE0B1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9400-0FA5-4357-A889-10BE75E75385}" type="datetimeFigureOut">
              <a:rPr lang="es-CO" smtClean="0"/>
              <a:t>31/10/2023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003AE6-E33A-83BF-2825-7E6466E4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574CA-C1FD-7813-F7A1-37C10F96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CE6F-9158-4AA5-B9BF-B7D0E63209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602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7C490-B945-F035-6BBA-40E8026E0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6799CA-3F55-FF77-E520-D6DFC9D88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394879-DEC3-891E-4A52-13A3C54E1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9400-0FA5-4357-A889-10BE75E75385}" type="datetimeFigureOut">
              <a:rPr lang="es-CO" smtClean="0"/>
              <a:t>31/10/2023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F0822D-DF45-4F8E-091D-6CB8F557A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E82D32-01CA-5599-B787-B9306079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CE6F-9158-4AA5-B9BF-B7D0E63209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739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A8329-CAC2-86A3-F956-A98817E8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D6448C-ADD9-9708-B369-3EB9C8E05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0DDCE8-55CA-2280-478D-391C647F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9400-0FA5-4357-A889-10BE75E75385}" type="datetimeFigureOut">
              <a:rPr lang="es-CO" smtClean="0"/>
              <a:t>31/10/2023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D04AB3-DAEE-CE2E-58A2-8F1F6234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61E3EE-F4B7-1AAC-471D-DD33FDBD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CE6F-9158-4AA5-B9BF-B7D0E63209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284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0DD77-6F89-6A96-B4EF-860BAF4A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BFDA5-7683-7A0D-048E-C7B58E567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AE141D-2C35-DE98-7CA1-10DAD837E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4827AA-3E0F-BB91-273E-348E3CF4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9400-0FA5-4357-A889-10BE75E75385}" type="datetimeFigureOut">
              <a:rPr lang="es-CO" smtClean="0"/>
              <a:t>31/10/2023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839B21-69EB-14A7-9CE1-34F25CC84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B4FCBF-8357-DB9D-5784-1321EAEF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CE6F-9158-4AA5-B9BF-B7D0E63209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39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E6706-B195-82F1-1DF3-01B81F2D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F0AC07-F882-BF37-353C-E1602278F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0BBF4A-6F75-49A6-5BC1-7134388CB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D790CF-31ED-2D5C-0792-6E317402E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26D498-3238-C593-DA6C-B6B76296C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A1972B-8413-B60D-EFA7-0795D64A8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9400-0FA5-4357-A889-10BE75E75385}" type="datetimeFigureOut">
              <a:rPr lang="es-CO" smtClean="0"/>
              <a:t>31/10/2023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E4A979-1042-73FE-45F4-BA7484A9F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3E8809-7781-4741-BE94-B8261413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CE6F-9158-4AA5-B9BF-B7D0E63209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991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D5227-BD41-9D6E-1A87-2016FF6A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0840DA-1462-AD10-BB88-2C65D838D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9400-0FA5-4357-A889-10BE75E75385}" type="datetimeFigureOut">
              <a:rPr lang="es-CO" smtClean="0"/>
              <a:t>31/10/2023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FD7585-69C3-2987-3182-3FD547276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F41E97-A9A6-2ECD-EE76-5109853D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CE6F-9158-4AA5-B9BF-B7D0E63209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822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C6E31A-BC00-E391-2208-CFDF03B77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9400-0FA5-4357-A889-10BE75E75385}" type="datetimeFigureOut">
              <a:rPr lang="es-CO" smtClean="0"/>
              <a:t>31/10/2023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6AC70A9-2A52-3B68-9386-A751FC33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5F2CB3-F1BF-CAD3-4D45-A9411A06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CE6F-9158-4AA5-B9BF-B7D0E63209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22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EBD44-0247-9F15-88FD-F91819C1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9685E1-64FC-3E76-6BE1-B92189F20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615296-AC4E-EB36-CE13-98D8B68C9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7ED516-91F3-211B-D136-23BA96582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9400-0FA5-4357-A889-10BE75E75385}" type="datetimeFigureOut">
              <a:rPr lang="es-CO" smtClean="0"/>
              <a:t>31/10/2023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C39BCF-DF47-44A9-080E-47D7A9523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B9364C-C1BA-E655-2F15-D80AF228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CE6F-9158-4AA5-B9BF-B7D0E63209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645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7408D-799D-E191-2ED4-8BACC30D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371D2E-D24C-255B-E8BC-9F9C54A2C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6CC20D-C321-675B-B18F-0AA73B27E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9A8F59-F4A4-F0DF-47AE-F1E3763B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9400-0FA5-4357-A889-10BE75E75385}" type="datetimeFigureOut">
              <a:rPr lang="es-CO" smtClean="0"/>
              <a:t>31/10/2023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673E90-221D-0E71-C59A-49AB6274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602AA2-A896-E9C7-A90C-FBE5B8CB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CE6F-9158-4AA5-B9BF-B7D0E63209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051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0821F7-1054-4743-28BB-9DCF0DEA0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D1EFAB-26F3-1EFC-9C34-9E7CF022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1E04FE-E12C-6C85-8927-9F222B503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69400-0FA5-4357-A889-10BE75E75385}" type="datetimeFigureOut">
              <a:rPr lang="es-CO" smtClean="0"/>
              <a:t>31/10/2023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2C458C-2B3E-2217-70AE-CE65B73CE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AF8AFD-827D-CD05-6FFA-FE231F714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5CE6F-9158-4AA5-B9BF-B7D0E63209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870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historia-biografia.com/alejandro-obrego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31129-5AEA-A112-20A9-E34973663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"/>
            <a:ext cx="4368602" cy="2282210"/>
          </a:xfrm>
        </p:spPr>
        <p:txBody>
          <a:bodyPr anchor="b">
            <a:normAutofit fontScale="90000"/>
          </a:bodyPr>
          <a:lstStyle/>
          <a:p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r>
              <a:rPr lang="es-ES" sz="3300" b="1" dirty="0">
                <a:solidFill>
                  <a:srgbClr val="C00000"/>
                </a:solidFill>
              </a:rPr>
              <a:t>BARRIENDO BAJO LA ALFOMBRA: ARTE LOCAL Y MOVIDAS CHUECAS EN UN GUION ECFRÁSICO</a:t>
            </a:r>
            <a:br>
              <a:rPr lang="es-ES" sz="1800" b="1" dirty="0">
                <a:solidFill>
                  <a:srgbClr val="C00000"/>
                </a:solidFill>
              </a:rPr>
            </a:br>
            <a:br>
              <a:rPr lang="es-ES" sz="1800" dirty="0"/>
            </a:br>
            <a:endParaRPr lang="es-CO" sz="1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81FA2-A795-2323-2BE9-4CC42811D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200" b="1" dirty="0"/>
              <a:t>Emilio Alberto Restrepo Baena</a:t>
            </a:r>
          </a:p>
          <a:p>
            <a:pPr marL="0" indent="0">
              <a:buNone/>
            </a:pPr>
            <a:endParaRPr lang="es-CO" sz="2200" dirty="0"/>
          </a:p>
          <a:p>
            <a:pPr marL="0" indent="0">
              <a:buNone/>
            </a:pPr>
            <a:r>
              <a:rPr lang="es-CO" sz="2200" dirty="0"/>
              <a:t>Monografía de investigación creación para optar al título de Especialista en Literatura Comparada </a:t>
            </a:r>
          </a:p>
          <a:p>
            <a:pPr marL="0" indent="0">
              <a:buNone/>
            </a:pPr>
            <a:r>
              <a:rPr lang="es-CO" sz="2200" dirty="0"/>
              <a:t>3ª cohorte 2023</a:t>
            </a:r>
          </a:p>
          <a:p>
            <a:pPr marL="0" indent="0">
              <a:buNone/>
            </a:pPr>
            <a:r>
              <a:rPr lang="es-CO" sz="2200" dirty="0"/>
              <a:t>Universidad de Antioquia</a:t>
            </a:r>
          </a:p>
          <a:p>
            <a:pPr marL="0" indent="0">
              <a:buNone/>
            </a:pPr>
            <a:endParaRPr lang="es-CO" sz="2200" dirty="0"/>
          </a:p>
          <a:p>
            <a:pPr marL="0" indent="0">
              <a:buNone/>
            </a:pPr>
            <a:endParaRPr lang="es-CO" sz="2200" dirty="0"/>
          </a:p>
          <a:p>
            <a:pPr marL="0" indent="0">
              <a:buNone/>
            </a:pPr>
            <a:endParaRPr lang="es-CO" sz="2200" dirty="0"/>
          </a:p>
          <a:p>
            <a:endParaRPr lang="es-CO" sz="2200" dirty="0"/>
          </a:p>
        </p:txBody>
      </p:sp>
      <p:pic>
        <p:nvPicPr>
          <p:cNvPr id="5" name="Imagen 4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FE4F39B-8E64-35BD-B130-14A6084872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r="10199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1ADF9B-9DBC-2FCD-BE0F-715B24991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6059783"/>
            <a:ext cx="1757887" cy="44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1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09F8962-4A1F-C8C3-0859-0D82314091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r="10829" b="1"/>
          <a:stretch/>
        </p:blipFill>
        <p:spPr>
          <a:xfrm>
            <a:off x="643467" y="746644"/>
            <a:ext cx="5294716" cy="5364710"/>
          </a:xfrm>
          <a:prstGeom prst="rect">
            <a:avLst/>
          </a:prstGeom>
        </p:spPr>
      </p:pic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A5A58154-09EE-0D77-E528-640FAC4C90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r="2" b="2"/>
          <a:stretch/>
        </p:blipFill>
        <p:spPr>
          <a:xfrm>
            <a:off x="6253817" y="749582"/>
            <a:ext cx="5294715" cy="53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5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A614C-7E35-0A2E-A79E-9604CF0D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s-CO" b="1" dirty="0">
                <a:solidFill>
                  <a:srgbClr val="C00000"/>
                </a:solidFill>
              </a:rPr>
              <a:t>Discurso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C866E6-07DC-2BEE-B52B-DB17299CE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200" dirty="0"/>
              <a:t>Permite incorporar un desarrollo narrativo integrado a la historia. </a:t>
            </a:r>
          </a:p>
          <a:p>
            <a:pPr marL="0" indent="0">
              <a:buNone/>
            </a:pPr>
            <a:r>
              <a:rPr lang="es-ES" sz="2200" dirty="0"/>
              <a:t>Este aspecto discursivo es fundamental en la elaboración de un guion, pues permite expresar a través de las palabras de algunos personajes, sus ideas personales sobre el arte y el concepto argumentativo de la interpretación, haciendo también una aproximación de análisis crítico, aunque sea elemental. </a:t>
            </a:r>
            <a:endParaRPr lang="es-CO" sz="2200" dirty="0"/>
          </a:p>
        </p:txBody>
      </p:sp>
      <p:pic>
        <p:nvPicPr>
          <p:cNvPr id="6" name="Imagen 5" descr="Una persona con una laptop&#10;&#10;Descripción generada automáticamente con confianza media">
            <a:extLst>
              <a:ext uri="{FF2B5EF4-FFF2-40B4-BE49-F238E27FC236}">
                <a16:creationId xmlns:a16="http://schemas.microsoft.com/office/drawing/2014/main" id="{E01D514C-0CD2-D8F7-1434-70C224CECB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09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455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E1123FD-A31F-2BB2-A3E4-0EC11FDF19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4" r="28897" b="1"/>
          <a:stretch/>
        </p:blipFill>
        <p:spPr>
          <a:xfrm>
            <a:off x="1823917" y="643466"/>
            <a:ext cx="2933816" cy="5571066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A4B49B21-01D9-AA44-4B38-50597A42B6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" r="1" b="88"/>
          <a:stretch/>
        </p:blipFill>
        <p:spPr>
          <a:xfrm>
            <a:off x="6826937" y="643467"/>
            <a:ext cx="414847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8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9D773E-9896-528C-CB53-F2E83605B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359" y="0"/>
            <a:ext cx="6235281" cy="6858000"/>
          </a:xfrm>
          <a:prstGeom prst="rect">
            <a:avLst/>
          </a:prstGeom>
        </p:spPr>
      </p:pic>
      <p:pic>
        <p:nvPicPr>
          <p:cNvPr id="2" name="Imagen 1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37AC6BA-FC33-0F34-67AA-3F91623FBD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4" r="28897" b="1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278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CC46CBD-CE8F-E243-D847-A6BD6271A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4" r="28897" b="1"/>
          <a:stretch/>
        </p:blipFill>
        <p:spPr>
          <a:xfrm>
            <a:off x="1823917" y="643466"/>
            <a:ext cx="2933816" cy="557106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C979463E-CAF3-39A1-A765-B2B29DD90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47102"/>
            <a:ext cx="5294715" cy="49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37B69-A6C2-820C-726C-BAFA4711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s-CO" b="1" dirty="0">
                <a:solidFill>
                  <a:srgbClr val="C00000"/>
                </a:solidFill>
              </a:rPr>
              <a:t>Nexo intertextual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9C444B-FE53-8BB8-4297-D74FC2ED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dirty="0"/>
              <a:t>En rigor el término es </a:t>
            </a:r>
            <a:r>
              <a:rPr lang="es-ES" sz="1800" b="1" dirty="0"/>
              <a:t>interartístico</a:t>
            </a:r>
            <a:r>
              <a:rPr lang="es-ES" sz="1800" dirty="0"/>
              <a:t>, ya que la relación no es entre un texto y otro, sino entre un texto, una obra pictórica y su intervención ecfrásica, poniendo en diálogo la novela, el guion, la obra pictórica, la animación, no solo en lo creativo sino en lo teórico. </a:t>
            </a:r>
          </a:p>
          <a:p>
            <a:pPr marL="0" indent="0">
              <a:buNone/>
            </a:pPr>
            <a:r>
              <a:rPr lang="es-ES" sz="1800" dirty="0"/>
              <a:t>Con este recurso, se permite pasar del lenguaje narrativo de la novela al animado, que se propone en algunos apartados que tienen como referente al cuadro de Obregón. </a:t>
            </a:r>
          </a:p>
          <a:p>
            <a:pPr marL="0" indent="0">
              <a:buNone/>
            </a:pPr>
            <a:r>
              <a:rPr lang="es-ES" sz="1800" dirty="0"/>
              <a:t>En todo momento los tres elementos (novela, guion y obra pictórica) están relacionándose en función del producto final.</a:t>
            </a:r>
          </a:p>
          <a:p>
            <a:pPr marL="0" indent="0">
              <a:buNone/>
            </a:pPr>
            <a:endParaRPr lang="es-ES" sz="1800" dirty="0"/>
          </a:p>
        </p:txBody>
      </p:sp>
      <p:pic>
        <p:nvPicPr>
          <p:cNvPr id="6" name="Imagen 5" descr="Una persona con una laptop&#10;&#10;Descripción generada automáticamente con confianza media">
            <a:extLst>
              <a:ext uri="{FF2B5EF4-FFF2-40B4-BE49-F238E27FC236}">
                <a16:creationId xmlns:a16="http://schemas.microsoft.com/office/drawing/2014/main" id="{D59E20D4-3F42-30D3-D8BA-5457449489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9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769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21199-2EF0-36B8-BEDA-37EC030B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s-CO" b="1" dirty="0">
                <a:solidFill>
                  <a:srgbClr val="C00000"/>
                </a:solidFill>
              </a:rPr>
              <a:t>Nexo </a:t>
            </a:r>
            <a:r>
              <a:rPr lang="es-CO" b="1" dirty="0" err="1">
                <a:solidFill>
                  <a:srgbClr val="C00000"/>
                </a:solidFill>
              </a:rPr>
              <a:t>intersemiótico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F9231C-A3C2-CBD1-BDCB-DA8C3EF7B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1908"/>
            <a:ext cx="4619621" cy="4395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dirty="0"/>
              <a:t>Busca dotar de diferentes significados y de expresión al </a:t>
            </a:r>
            <a:r>
              <a:rPr lang="es-ES" sz="2000" b="1" dirty="0"/>
              <a:t>verter un lenguaje de narrativa en otro de dramaturgia</a:t>
            </a:r>
            <a:r>
              <a:rPr lang="es-ES" sz="2000" dirty="0"/>
              <a:t>. En este sentido, se usan diferentes signos (lo escrito, lo verbal, la imagen) para la realización del guion interartístico. </a:t>
            </a:r>
          </a:p>
          <a:p>
            <a:pPr marL="0" indent="0">
              <a:buNone/>
            </a:pPr>
            <a:r>
              <a:rPr lang="es-ES" sz="2000" dirty="0"/>
              <a:t>Por este motivo, dicho guion está compuesto por acciones, diálogos, y hasta procesos que van a terminar en animación, entendiendo que en un único producto final </a:t>
            </a:r>
            <a:r>
              <a:rPr lang="es-ES" sz="2000" b="1" dirty="0"/>
              <a:t>se integran diferentes lenguajes y recursos </a:t>
            </a:r>
            <a:r>
              <a:rPr lang="es-ES" sz="2000" dirty="0"/>
              <a:t>que se nutren de las distintas opciones que plantea la </a:t>
            </a:r>
            <a:r>
              <a:rPr lang="es-ES" sz="2000" b="1" dirty="0"/>
              <a:t>écfrasis</a:t>
            </a:r>
            <a:r>
              <a:rPr lang="es-ES" sz="2000" dirty="0"/>
              <a:t>.</a:t>
            </a:r>
            <a:endParaRPr lang="es-CO" sz="2000" dirty="0"/>
          </a:p>
        </p:txBody>
      </p:sp>
      <p:pic>
        <p:nvPicPr>
          <p:cNvPr id="5" name="Picture 4" descr="Muchos signos de interrogación sobre fondo negro">
            <a:extLst>
              <a:ext uri="{FF2B5EF4-FFF2-40B4-BE49-F238E27FC236}">
                <a16:creationId xmlns:a16="http://schemas.microsoft.com/office/drawing/2014/main" id="{B21A5A81-F936-6BB6-8B04-983B0AFB4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2" r="2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547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C1E2639-CF7F-70DC-3FB0-60F695DE7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04" y="0"/>
            <a:ext cx="3694176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1E39E5-CF48-FD82-38CE-05C89F7B7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168" y="0"/>
            <a:ext cx="3608832" cy="6858000"/>
          </a:xfrm>
          <a:prstGeom prst="rect">
            <a:avLst/>
          </a:prstGeom>
        </p:spPr>
      </p:pic>
      <p:sp>
        <p:nvSpPr>
          <p:cNvPr id="16" name="Subtítulo 15">
            <a:extLst>
              <a:ext uri="{FF2B5EF4-FFF2-40B4-BE49-F238E27FC236}">
                <a16:creationId xmlns:a16="http://schemas.microsoft.com/office/drawing/2014/main" id="{B9BF5FFE-A636-F288-2FBA-E77EEDAA7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914" y="625151"/>
            <a:ext cx="4860254" cy="4632649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AGRADECIMIENTOS</a:t>
            </a:r>
          </a:p>
          <a:p>
            <a:endParaRPr lang="es-ES" dirty="0"/>
          </a:p>
          <a:p>
            <a:r>
              <a:rPr lang="es-ES" sz="2200" dirty="0"/>
              <a:t>Esta monografía se realizó con la motivación y el apoyo de la Especialización de Literatura comparada de la Facultad de Comunicaciones y Filología de la Universidad de Antioquia.</a:t>
            </a:r>
          </a:p>
          <a:p>
            <a:r>
              <a:rPr lang="es-ES" sz="2200" dirty="0"/>
              <a:t>Un especial reconocimiento a su director, </a:t>
            </a:r>
            <a:r>
              <a:rPr lang="es-ES" sz="2200" dirty="0" err="1"/>
              <a:t>Dr</a:t>
            </a:r>
            <a:r>
              <a:rPr lang="es-ES" sz="2200" dirty="0"/>
              <a:t> Pedro Agudelo Rendón, al asesor, </a:t>
            </a:r>
            <a:r>
              <a:rPr lang="es-ES" sz="2200" dirty="0" err="1"/>
              <a:t>Dr</a:t>
            </a:r>
            <a:r>
              <a:rPr lang="es-ES" sz="2200" dirty="0"/>
              <a:t> Óscar Hincapié Grisales, a los excelentes profesores, a los funcionarios de la sede de posgrados  y a los compañeros por el acompañamiento, la paciencia y los aportes</a:t>
            </a:r>
          </a:p>
          <a:p>
            <a:endParaRPr lang="es-ES" dirty="0"/>
          </a:p>
          <a:p>
            <a:endParaRPr lang="es-CO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539EFAB-B19A-7847-172A-5E939E07C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515" y="4949350"/>
            <a:ext cx="2453951" cy="61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0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338DDA9-0443-1E53-8E0F-3605017B3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Fuentes</a:t>
            </a:r>
            <a:b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Tauro y </a:t>
            </a:r>
            <a:r>
              <a:rPr lang="en-US" sz="22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virgo</a:t>
            </a:r>
            <a:r>
              <a:rPr lang="en-US" sz="22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( 1978) del </a:t>
            </a:r>
            <a:r>
              <a:rPr lang="en-US" sz="2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pintor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colombiano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Alejandro </a:t>
            </a:r>
            <a:r>
              <a:rPr lang="en-US" sz="2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Obregón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(Barcelona, 1920 - Cartagena 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Indias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1992)</a:t>
            </a: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Marcador de contenido 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B70867E-E8A3-7523-B260-2E4DAAC8FE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8" b="3193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10" name="Marcador de contenido 9" descr="Foto en blanco y negro de un hombre con un micrófono en la mano&#10;&#10;Descripción generada automáticamente con confianza media">
            <a:extLst>
              <a:ext uri="{FF2B5EF4-FFF2-40B4-BE49-F238E27FC236}">
                <a16:creationId xmlns:a16="http://schemas.microsoft.com/office/drawing/2014/main" id="{512B4D4F-1C2B-1D63-9B09-9D4CDF70D0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160" r="3" b="5571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2199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08BA9-6030-3CEF-49A5-223DAB6F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b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Fuentes</a:t>
            </a:r>
            <a:b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Novelas</a:t>
            </a:r>
            <a: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Tornado y </a:t>
            </a:r>
            <a:r>
              <a:rPr lang="en-US" sz="3200" i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el</a:t>
            </a:r>
            <a:r>
              <a:rPr lang="en-US" sz="3200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Obregón</a:t>
            </a:r>
            <a:r>
              <a:rPr lang="en-US" sz="3200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(2013) </a:t>
            </a:r>
            <a:b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y</a:t>
            </a:r>
            <a:b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¿</a:t>
            </a:r>
            <a:r>
              <a:rPr lang="en-US" sz="3200" i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Alguien</a:t>
            </a:r>
            <a:r>
              <a:rPr lang="en-US" sz="3200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ha visto </a:t>
            </a:r>
            <a:r>
              <a:rPr lang="en-US" sz="3200" i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el</a:t>
            </a:r>
            <a:r>
              <a:rPr lang="en-US" sz="3200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entierro</a:t>
            </a:r>
            <a:r>
              <a:rPr lang="en-US" sz="3200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de un chino? </a:t>
            </a:r>
            <a: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(2012), de Emilio Alberto Restrepo (</a:t>
            </a:r>
            <a:r>
              <a:rPr lang="en-US" sz="32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Amagá</a:t>
            </a:r>
            <a: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1964)</a:t>
            </a:r>
          </a:p>
        </p:txBody>
      </p:sp>
      <p:pic>
        <p:nvPicPr>
          <p:cNvPr id="8" name="Marcador de contenido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FA39FDD-5062-5554-1FAD-DB462E1483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3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  <p:pic>
        <p:nvPicPr>
          <p:cNvPr id="6" name="Marcador de contenido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A982AE5-7AD8-A17F-DB31-3B74CBCC24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r="14402" b="1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811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DE652-7039-052E-7C31-ECE93C13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81026" cy="132288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Definiciones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007E17-B211-67E6-E229-263FA976B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46" y="1822164"/>
            <a:ext cx="7221939" cy="4280523"/>
          </a:xfrm>
        </p:spPr>
        <p:txBody>
          <a:bodyPr>
            <a:normAutofit fontScale="92500" lnSpcReduction="10000"/>
          </a:bodyPr>
          <a:lstStyle/>
          <a:p>
            <a:r>
              <a:rPr lang="es-ES" sz="1700" b="1" dirty="0"/>
              <a:t>Novela: </a:t>
            </a:r>
            <a:r>
              <a:rPr lang="es-ES" sz="1700" dirty="0"/>
              <a:t>Es un género literario, subgénero de la narrativa. Consiste en una narración usualmente extensa, de carácter más o menos ficcional, que se suele contar por capítulos o segmentos, en los que interviene la voz de un narrador. Se vale de historia, personajes, entorno, filosofía.</a:t>
            </a:r>
          </a:p>
          <a:p>
            <a:r>
              <a:rPr lang="es-ES" sz="1700" b="1" dirty="0"/>
              <a:t>Guion: </a:t>
            </a:r>
            <a:r>
              <a:rPr lang="es-ES" sz="1700" dirty="0"/>
              <a:t>Escrito que contiene los diálogos y las indicaciones técnicas necesarias, como planos, decorados, iluminación, etc., para la realización de una película, obra de teatro o programa de radio o televisión.</a:t>
            </a:r>
          </a:p>
          <a:p>
            <a:r>
              <a:rPr lang="es-ES" sz="1700" b="1" dirty="0"/>
              <a:t>Guion adaptado: </a:t>
            </a:r>
            <a:r>
              <a:rPr lang="es-ES" sz="1700" dirty="0"/>
              <a:t>Los guiones adaptados se desarrollan a partir de una obra ya realizada. Es la transformación de una obra en otra, lo que significa cambiar de lenguaje, sobre todo si se cambia de medio.</a:t>
            </a:r>
          </a:p>
          <a:p>
            <a:r>
              <a:rPr lang="es-ES" sz="1700" b="1" dirty="0"/>
              <a:t>Écfrasis:</a:t>
            </a:r>
            <a:r>
              <a:rPr lang="es-ES" sz="1700" dirty="0"/>
              <a:t> DRAE: Descripción precisa y detallada de un objeto artístico. Figura Retórica que consiste en una descripción precisa y detallada, también animada, de un objeto o artefacto de arte. Esta obra de arte puede ser real o ficticia y, a menudo, su descripción está insertada en una narración.</a:t>
            </a:r>
          </a:p>
          <a:p>
            <a:r>
              <a:rPr lang="es-ES" sz="1700" b="1" dirty="0"/>
              <a:t>Guion ecfrásico: </a:t>
            </a:r>
            <a:r>
              <a:rPr lang="es-ES" sz="1700" dirty="0"/>
              <a:t>Escrito que contiene los diálogos y las indicaciones técnicas para la realización de una película, obra de teatro o programa de radio o televisión y que usa descripciones precisas y detalladas de un objeto artístico.</a:t>
            </a:r>
          </a:p>
          <a:p>
            <a:endParaRPr lang="es-ES" sz="1600" dirty="0"/>
          </a:p>
          <a:p>
            <a:endParaRPr lang="es-CO" sz="1600" dirty="0"/>
          </a:p>
        </p:txBody>
      </p:sp>
      <p:pic>
        <p:nvPicPr>
          <p:cNvPr id="6" name="Imagen 5" descr="Imagen de la pantalla de un celular en la mano&#10;&#10;Descripción generada automáticamente con confianza baja">
            <a:extLst>
              <a:ext uri="{FF2B5EF4-FFF2-40B4-BE49-F238E27FC236}">
                <a16:creationId xmlns:a16="http://schemas.microsoft.com/office/drawing/2014/main" id="{B7C14D39-0C86-B40B-34C7-3A80CC95FB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r="36039"/>
          <a:stretch/>
        </p:blipFill>
        <p:spPr>
          <a:xfrm>
            <a:off x="8795981" y="1303453"/>
            <a:ext cx="2906973" cy="428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9A178E-BF89-0B39-14D8-68DE665F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319" y="0"/>
            <a:ext cx="5251316" cy="1807305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Objetivos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E5D8A1-ABB6-7EE2-078F-29EB446D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584960"/>
            <a:ext cx="5905367" cy="4683760"/>
          </a:xfrm>
        </p:spPr>
        <p:txBody>
          <a:bodyPr>
            <a:normAutofit fontScale="85000" lnSpcReduction="10000"/>
          </a:bodyPr>
          <a:lstStyle/>
          <a:p>
            <a:r>
              <a:rPr lang="es-ES" sz="1900" b="1" dirty="0"/>
              <a:t>1. Objetivo general </a:t>
            </a:r>
          </a:p>
          <a:p>
            <a:pPr marL="0" indent="0">
              <a:buNone/>
            </a:pPr>
            <a:r>
              <a:rPr lang="es-ES" sz="1900" dirty="0"/>
              <a:t>Producir un guion interartístico basado en las novelas </a:t>
            </a:r>
            <a:r>
              <a:rPr lang="es-ES" sz="1900" i="1" dirty="0"/>
              <a:t>Tornado y el Obregón </a:t>
            </a:r>
            <a:r>
              <a:rPr lang="es-ES" sz="1900" dirty="0"/>
              <a:t>y </a:t>
            </a:r>
            <a:r>
              <a:rPr lang="es-ES" sz="1900" i="1" dirty="0"/>
              <a:t>¿Alguien ha visto el entierro de un chino? </a:t>
            </a:r>
            <a:r>
              <a:rPr lang="es-ES" sz="1900" dirty="0"/>
              <a:t>mediante el uso de cuatro formas de la écfrasis: la representación, la discursividad, el nexo </a:t>
            </a:r>
            <a:r>
              <a:rPr lang="es-ES" sz="1900" dirty="0" err="1"/>
              <a:t>intersemiótico</a:t>
            </a:r>
            <a:r>
              <a:rPr lang="es-ES" sz="1900" dirty="0"/>
              <a:t> y el nexo intertextual, y la incorporación del tema del robo y la falsificación de arte. </a:t>
            </a:r>
          </a:p>
          <a:p>
            <a:endParaRPr lang="es-ES" sz="1900" dirty="0"/>
          </a:p>
          <a:p>
            <a:r>
              <a:rPr lang="es-ES" sz="1900" b="1" dirty="0"/>
              <a:t>2. Objetivos específicos </a:t>
            </a:r>
          </a:p>
          <a:p>
            <a:pPr marL="0" indent="0">
              <a:buNone/>
            </a:pPr>
            <a:r>
              <a:rPr lang="es-ES" sz="1900" dirty="0"/>
              <a:t>─Aplicar la forma ecfrásica de la representación a los elementos de la animación en el prólogo y el epílogo del guion interartístico.</a:t>
            </a:r>
          </a:p>
          <a:p>
            <a:pPr marL="0" indent="0">
              <a:buNone/>
            </a:pPr>
            <a:r>
              <a:rPr lang="es-ES" sz="1900" dirty="0"/>
              <a:t>─Estructurar diálogos que se basen en el recurso ecfrásico de la discursividad, cuando los personajes del guion interartístico perciban una obra de arte y emitan un juicio sobre esta.</a:t>
            </a:r>
          </a:p>
          <a:p>
            <a:pPr marL="0" indent="0">
              <a:buNone/>
            </a:pPr>
            <a:r>
              <a:rPr lang="es-ES" sz="1900" dirty="0"/>
              <a:t>─Utilizar el recurso ecfrásico de los nexos intertextuales para la elaboración de diálogos sobre crítica de arte en el guion interartístico.</a:t>
            </a:r>
          </a:p>
          <a:p>
            <a:pPr marL="0" indent="0">
              <a:buNone/>
            </a:pPr>
            <a:r>
              <a:rPr lang="es-ES" sz="1900" dirty="0"/>
              <a:t>─Incorporar el recurso ecfrásico de los nexos </a:t>
            </a:r>
            <a:r>
              <a:rPr lang="es-ES" sz="1900" dirty="0" err="1"/>
              <a:t>intersemióticos</a:t>
            </a:r>
            <a:r>
              <a:rPr lang="es-ES" sz="1900" dirty="0"/>
              <a:t> para la transferencia de palabras de la novela a las animaciones del guion.</a:t>
            </a:r>
          </a:p>
          <a:p>
            <a:endParaRPr lang="es-CO" sz="1100" dirty="0"/>
          </a:p>
        </p:txBody>
      </p:sp>
      <p:pic>
        <p:nvPicPr>
          <p:cNvPr id="6" name="Imagen 5" descr="Imagen de la pantalla de un celular en la mano&#10;&#10;Descripción generada automáticamente con confianza baja">
            <a:extLst>
              <a:ext uri="{FF2B5EF4-FFF2-40B4-BE49-F238E27FC236}">
                <a16:creationId xmlns:a16="http://schemas.microsoft.com/office/drawing/2014/main" id="{32F563E8-AB65-391B-E834-5FE2236458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4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590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AA2DF-77E2-75B4-6283-E462B4B9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s-ES" sz="5400" b="1" dirty="0">
                <a:solidFill>
                  <a:srgbClr val="C00000"/>
                </a:solidFill>
              </a:rPr>
              <a:t>El apoyo teórico</a:t>
            </a:r>
            <a:endParaRPr lang="es-CO" sz="5400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B44630-B6B9-0FA6-F928-A33632E54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s-ES" sz="1400" dirty="0"/>
              <a:t>De acuerdo con Vallejo (2008), los elementos pictóricos como composición, cromatismo, perspectiva, estilo, luz y formato pueden </a:t>
            </a:r>
            <a:r>
              <a:rPr lang="es-ES" sz="1400" b="1" dirty="0"/>
              <a:t>hacer ver lo descrito</a:t>
            </a:r>
            <a:r>
              <a:rPr lang="es-ES" sz="1400" dirty="0"/>
              <a:t>, como si lo tuviera al frente, ganando una aparente autenticidad mediante el uso del lenguaje, al servicio de la narración en imágenes.</a:t>
            </a:r>
          </a:p>
          <a:p>
            <a:r>
              <a:rPr lang="es-ES" sz="1400" dirty="0"/>
              <a:t>Con la premisa de reforzar estos conceptos, dicho autor resume el papel de la écfrasis y sus diferentes formas de alimentar un texto narrativo: “quisiera destacar cuatro diferentes maneras de abordar la écfrasis: </a:t>
            </a:r>
          </a:p>
          <a:p>
            <a:pPr marL="0" indent="0">
              <a:buNone/>
            </a:pPr>
            <a:r>
              <a:rPr lang="es-ES" sz="1400" dirty="0"/>
              <a:t>como representación, </a:t>
            </a:r>
          </a:p>
          <a:p>
            <a:pPr marL="0" indent="0">
              <a:buNone/>
            </a:pPr>
            <a:r>
              <a:rPr lang="es-ES" sz="1400" dirty="0"/>
              <a:t>como discurso, </a:t>
            </a:r>
          </a:p>
          <a:p>
            <a:pPr marL="0" indent="0">
              <a:buNone/>
            </a:pPr>
            <a:r>
              <a:rPr lang="es-ES" sz="1400" dirty="0"/>
              <a:t>como nexo </a:t>
            </a:r>
            <a:r>
              <a:rPr lang="es-ES" sz="1400" dirty="0" err="1"/>
              <a:t>intersemiótico</a:t>
            </a:r>
            <a:r>
              <a:rPr lang="es-ES" sz="1400" dirty="0"/>
              <a:t>, y </a:t>
            </a:r>
          </a:p>
          <a:p>
            <a:pPr marL="0" indent="0">
              <a:buNone/>
            </a:pPr>
            <a:r>
              <a:rPr lang="es-ES" sz="1400" dirty="0"/>
              <a:t>como nexo intertextual.” (p. 24). </a:t>
            </a:r>
            <a:endParaRPr lang="es-CO" sz="1400" dirty="0"/>
          </a:p>
        </p:txBody>
      </p:sp>
      <p:pic>
        <p:nvPicPr>
          <p:cNvPr id="6" name="Imagen 5" descr="Imagen de la pantalla de un celular en la mano&#10;&#10;Descripción generada automáticamente con confianza baja">
            <a:extLst>
              <a:ext uri="{FF2B5EF4-FFF2-40B4-BE49-F238E27FC236}">
                <a16:creationId xmlns:a16="http://schemas.microsoft.com/office/drawing/2014/main" id="{3A84F445-47DA-7A21-F21A-4E10C90A3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154430"/>
            <a:ext cx="5458968" cy="4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0B2C8-23CE-74FD-B374-617F75A7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68490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s-E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s-E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s-E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s-E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s-E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s-E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la adaptación propuesta, se aprecia este aspecto </a:t>
            </a:r>
            <a:r>
              <a:rPr lang="es-E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multimoda</a:t>
            </a:r>
            <a:r>
              <a:rPr lang="es-E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 como recurso eficiente que </a:t>
            </a:r>
            <a:r>
              <a:rPr lang="es-E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alimenta la narración </a:t>
            </a:r>
            <a:r>
              <a:rPr lang="es-E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 aporta los </a:t>
            </a:r>
            <a:r>
              <a:rPr lang="es-E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elementos interartísticos </a:t>
            </a:r>
            <a:r>
              <a:rPr lang="es-E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 se plantean en la </a:t>
            </a:r>
            <a:r>
              <a:rPr lang="es-E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literatura comparada</a:t>
            </a:r>
            <a:r>
              <a:rPr lang="es-E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s-CO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0104C0-17DB-8EE2-5C13-861D4BDE9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609600"/>
            <a:ext cx="3810000" cy="5638799"/>
          </a:xfrm>
        </p:spPr>
        <p:txBody>
          <a:bodyPr>
            <a:normAutofit/>
          </a:bodyPr>
          <a:lstStyle/>
          <a:p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CO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CO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CO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CO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Imagen 10" descr="Imagen de la pantalla de un celular en la mano&#10;&#10;Descripción generada automáticamente con confianza baja">
            <a:extLst>
              <a:ext uri="{FF2B5EF4-FFF2-40B4-BE49-F238E27FC236}">
                <a16:creationId xmlns:a16="http://schemas.microsoft.com/office/drawing/2014/main" id="{12744E9C-6A25-880D-4A9A-E4904DABF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1" r="41882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Imagen 3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B5905F7-8204-8D04-C3FD-208B2FD5CB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4" r="28897" b="1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246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134915-383C-4E8D-63E8-199A3B0A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es-CO" b="1" dirty="0">
                <a:solidFill>
                  <a:srgbClr val="C00000"/>
                </a:solidFill>
              </a:rPr>
              <a:t>Representación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93E856-902F-F923-9D47-FB503B4DB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s-ES" sz="2400" dirty="0"/>
              <a:t>Se busca enriquecer un guion con la descripción de </a:t>
            </a:r>
            <a:r>
              <a:rPr lang="es-ES" sz="2400" b="1" dirty="0"/>
              <a:t>figuras animadas </a:t>
            </a:r>
            <a:r>
              <a:rPr lang="es-ES" sz="2400" dirty="0"/>
              <a:t>que distorsionan el cuadro original, tanto en el </a:t>
            </a:r>
            <a:r>
              <a:rPr lang="es-ES" sz="2400" b="1" dirty="0"/>
              <a:t>prólogo</a:t>
            </a:r>
            <a:r>
              <a:rPr lang="es-ES" sz="2400" dirty="0"/>
              <a:t> como en el </a:t>
            </a:r>
            <a:r>
              <a:rPr lang="es-ES" sz="2400" b="1" dirty="0"/>
              <a:t>epílogo</a:t>
            </a:r>
            <a:r>
              <a:rPr lang="es-ES" sz="2400" dirty="0"/>
              <a:t>, integrado a los títulos y créditos, pues alimenta la obra estética y narrativa, es decir, </a:t>
            </a:r>
            <a:r>
              <a:rPr lang="es-ES" sz="2400" dirty="0" err="1"/>
              <a:t>re-presenta</a:t>
            </a:r>
            <a:r>
              <a:rPr lang="es-ES" sz="2400" dirty="0"/>
              <a:t> (vuelve a presentar) la obra adaptada en un nuevo lenguaje. </a:t>
            </a:r>
          </a:p>
          <a:p>
            <a:pPr marL="0" indent="0">
              <a:buNone/>
            </a:pPr>
            <a:r>
              <a:rPr lang="es-ES" sz="2400" dirty="0"/>
              <a:t>En el guion ecfrásico se describe cómo las imágenes animadas parten de un desierto y se funden en la pintura referenciada para dar paso a los humanos que protagonizan la acción.</a:t>
            </a:r>
            <a:endParaRPr lang="es-CO" sz="2400" dirty="0"/>
          </a:p>
        </p:txBody>
      </p:sp>
      <p:pic>
        <p:nvPicPr>
          <p:cNvPr id="6" name="Imagen 5" descr="Imagen de la pantalla de un celular con letras&#10;&#10;Descripción generada automáticamente con confianza media">
            <a:extLst>
              <a:ext uri="{FF2B5EF4-FFF2-40B4-BE49-F238E27FC236}">
                <a16:creationId xmlns:a16="http://schemas.microsoft.com/office/drawing/2014/main" id="{0CDDF572-4563-0AE4-4595-3AA6781D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" r="1" b="7192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268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C669EA0-7A20-7886-DCDF-2389D8F6A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r="10829" b="1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6FBA5A12-8EE7-535A-057D-EF3E567158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9" r="2" b="4670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2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1106</Words>
  <Application>Microsoft Office PowerPoint</Application>
  <PresentationFormat>Panorámica</PresentationFormat>
  <Paragraphs>53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    BARRIENDO BAJO LA ALFOMBRA: ARTE LOCAL Y MOVIDAS CHUECAS EN UN GUION ECFRÁSICO  </vt:lpstr>
      <vt:lpstr>  Fuentes  Tauro y virgo ( 1978) del pintor colombiano Alejandro Obregón (Barcelona, 1920 - Cartagena de Indias, 1992) </vt:lpstr>
      <vt:lpstr>        Fuentes   Novelas Tornado y el Obregón (2013)  y  ¿Alguien ha visto el entierro de un chino? (2012), de Emilio Alberto Restrepo (Amagá, 1964)</vt:lpstr>
      <vt:lpstr>Definiciones</vt:lpstr>
      <vt:lpstr>Objetivos</vt:lpstr>
      <vt:lpstr>El apoyo teórico</vt:lpstr>
      <vt:lpstr>        En la adaptación propuesta, se aprecia este aspecto multimodal como recurso eficiente que alimenta la narración y aporta los elementos interartísticos que se plantean en la literatura comparada </vt:lpstr>
      <vt:lpstr>Representación</vt:lpstr>
      <vt:lpstr>Presentación de PowerPoint</vt:lpstr>
      <vt:lpstr>Presentación de PowerPoint</vt:lpstr>
      <vt:lpstr>Discurso</vt:lpstr>
      <vt:lpstr>Presentación de PowerPoint</vt:lpstr>
      <vt:lpstr>Presentación de PowerPoint</vt:lpstr>
      <vt:lpstr>Presentación de PowerPoint</vt:lpstr>
      <vt:lpstr>Nexo intertextual</vt:lpstr>
      <vt:lpstr>Nexo intersemiótico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Barriendo bajo la alfombra: arte local y movidas chuecas en un guion ecfrásico  </dc:title>
  <dc:creator>Emilio Restrepo</dc:creator>
  <cp:lastModifiedBy>Emilio Restrepo</cp:lastModifiedBy>
  <cp:revision>6</cp:revision>
  <dcterms:created xsi:type="dcterms:W3CDTF">2023-10-19T12:31:31Z</dcterms:created>
  <dcterms:modified xsi:type="dcterms:W3CDTF">2023-10-31T14:48:48Z</dcterms:modified>
</cp:coreProperties>
</file>