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6"/>
  </p:notesMasterIdLst>
  <p:sldIdLst>
    <p:sldId id="256" r:id="rId5"/>
  </p:sldIdLst>
  <p:sldSz cx="32399288" cy="39600188"/>
  <p:notesSz cx="6858000" cy="91440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96D"/>
    <a:srgbClr val="752157"/>
    <a:srgbClr val="3BBFAD"/>
    <a:srgbClr val="ABABAB"/>
    <a:srgbClr val="F5333F"/>
    <a:srgbClr val="007473"/>
    <a:srgbClr val="009579"/>
    <a:srgbClr val="007297"/>
    <a:srgbClr val="FFA400"/>
    <a:srgbClr val="678C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4" autoAdjust="0"/>
    <p:restoredTop sz="94660"/>
  </p:normalViewPr>
  <p:slideViewPr>
    <p:cSldViewPr snapToGrid="0">
      <p:cViewPr>
        <p:scale>
          <a:sx n="60" d="100"/>
          <a:sy n="60" d="100"/>
        </p:scale>
        <p:origin x="-3384" y="-7980"/>
      </p:cViewPr>
      <p:guideLst/>
    </p:cSldViewPr>
  </p:slideViewPr>
  <p:notesTextViewPr>
    <p:cViewPr>
      <p:scale>
        <a:sx n="1" d="1"/>
        <a:sy n="1" d="1"/>
      </p:scale>
      <p:origin x="0" y="0"/>
    </p:cViewPr>
  </p:notesTextViewPr>
  <p:notesViewPr>
    <p:cSldViewPr snapToGrid="0" showGuides="1">
      <p:cViewPr varScale="1">
        <p:scale>
          <a:sx n="102" d="100"/>
          <a:sy n="102" d="100"/>
        </p:scale>
        <p:origin x="8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 HERNANDO GARCIA RAMOS" userId="c8773044-1709-424c-93d0-d2c26d79740e" providerId="ADAL" clId="{DDB54330-50A1-864D-A868-E07408C4F8CA}"/>
    <pc:docChg chg="custSel modSld">
      <pc:chgData name="JAVIER HERNANDO GARCIA RAMOS" userId="c8773044-1709-424c-93d0-d2c26d79740e" providerId="ADAL" clId="{DDB54330-50A1-864D-A868-E07408C4F8CA}" dt="2024-04-18T13:24:52.412" v="37" actId="207"/>
      <pc:docMkLst>
        <pc:docMk/>
      </pc:docMkLst>
      <pc:sldChg chg="modSp mod">
        <pc:chgData name="JAVIER HERNANDO GARCIA RAMOS" userId="c8773044-1709-424c-93d0-d2c26d79740e" providerId="ADAL" clId="{DDB54330-50A1-864D-A868-E07408C4F8CA}" dt="2024-04-18T13:24:52.412" v="37" actId="207"/>
        <pc:sldMkLst>
          <pc:docMk/>
          <pc:sldMk cId="3622294091" sldId="256"/>
        </pc:sldMkLst>
        <pc:spChg chg="mod">
          <ac:chgData name="JAVIER HERNANDO GARCIA RAMOS" userId="c8773044-1709-424c-93d0-d2c26d79740e" providerId="ADAL" clId="{DDB54330-50A1-864D-A868-E07408C4F8CA}" dt="2024-04-18T13:23:53.093" v="5" actId="400"/>
          <ac:spMkLst>
            <pc:docMk/>
            <pc:sldMk cId="3622294091" sldId="256"/>
            <ac:spMk id="32" creationId="{4342F4F3-3A15-3535-58A7-580EDBBC370D}"/>
          </ac:spMkLst>
        </pc:spChg>
        <pc:spChg chg="mod">
          <ac:chgData name="JAVIER HERNANDO GARCIA RAMOS" userId="c8773044-1709-424c-93d0-d2c26d79740e" providerId="ADAL" clId="{DDB54330-50A1-864D-A868-E07408C4F8CA}" dt="2024-04-18T13:24:52.412" v="37" actId="207"/>
          <ac:spMkLst>
            <pc:docMk/>
            <pc:sldMk cId="3622294091" sldId="256"/>
            <ac:spMk id="220" creationId="{A345FCA0-2153-2F7D-452B-BA5D124B0E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62087-6BDE-0549-8DE7-FEA2D0728B1A}" type="datetimeFigureOut">
              <a:rPr lang="es-CO" smtClean="0"/>
              <a:t>18/04/2024</a:t>
            </a:fld>
            <a:endParaRPr lang="es-CO"/>
          </a:p>
        </p:txBody>
      </p:sp>
      <p:sp>
        <p:nvSpPr>
          <p:cNvPr id="4" name="Marcador de imagen de diapositiva 3"/>
          <p:cNvSpPr>
            <a:spLocks noGrp="1" noRot="1" noChangeAspect="1"/>
          </p:cNvSpPr>
          <p:nvPr>
            <p:ph type="sldImg" idx="2"/>
          </p:nvPr>
        </p:nvSpPr>
        <p:spPr>
          <a:xfrm>
            <a:off x="2166938" y="1143000"/>
            <a:ext cx="25241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C386D-FA57-FF48-8F2B-811416F38453}" type="slidenum">
              <a:rPr lang="es-CO" smtClean="0"/>
              <a:t>‹Nº›</a:t>
            </a:fld>
            <a:endParaRPr lang="es-CO"/>
          </a:p>
        </p:txBody>
      </p:sp>
    </p:spTree>
    <p:extLst>
      <p:ext uri="{BB962C8B-B14F-4D97-AF65-F5344CB8AC3E}">
        <p14:creationId xmlns:p14="http://schemas.microsoft.com/office/powerpoint/2010/main" val="386365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0799268"/>
            <a:ext cx="24299466"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63120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34629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108343"/>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108343"/>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7574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9F0FE-4FDD-4BC1-9CD7-BCC3BFCCECE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59206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59"/>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39F0FE-4FDD-4BC1-9CD7-BCC3BFCCECE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190261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0541716"/>
            <a:ext cx="13769697" cy="2512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0541716"/>
            <a:ext cx="13769697" cy="2512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9F0FE-4FDD-4BC1-9CD7-BCC3BFCCECE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98865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2"/>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49"/>
            <a:ext cx="13706415"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69"/>
            <a:ext cx="13706415"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9707549"/>
            <a:ext cx="13773917"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4465069"/>
            <a:ext cx="13773917"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39F0FE-4FDD-4BC1-9CD7-BCC3BFCCECE4}"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102511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39F0FE-4FDD-4BC1-9CD7-BCC3BFCCECE4}"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228678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9F0FE-4FDD-4BC1-9CD7-BCC3BFCCECE4}"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405339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5701703"/>
            <a:ext cx="16402140"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2D39F0FE-4FDD-4BC1-9CD7-BCC3BFCCECE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50818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5701703"/>
            <a:ext cx="16402140"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Click icon to add picture</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2D39F0FE-4FDD-4BC1-9CD7-BCC3BFCCECE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BCD53-8A13-4D36-877D-688613023D4E}" type="slidenum">
              <a:rPr lang="en-US" smtClean="0"/>
              <a:t>‹Nº›</a:t>
            </a:fld>
            <a:endParaRPr lang="en-US"/>
          </a:p>
        </p:txBody>
      </p:sp>
    </p:spTree>
    <p:extLst>
      <p:ext uri="{BB962C8B-B14F-4D97-AF65-F5344CB8AC3E}">
        <p14:creationId xmlns:p14="http://schemas.microsoft.com/office/powerpoint/2010/main" val="357708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108352"/>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10541716"/>
            <a:ext cx="27944386" cy="25125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6"/>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2D39F0FE-4FDD-4BC1-9CD7-BCC3BFCCECE4}" type="datetimeFigureOut">
              <a:rPr lang="en-US" smtClean="0"/>
              <a:t>4/18/2024</a:t>
            </a:fld>
            <a:endParaRPr lang="en-US"/>
          </a:p>
        </p:txBody>
      </p:sp>
      <p:sp>
        <p:nvSpPr>
          <p:cNvPr id="5" name="Footer Placeholder 4"/>
          <p:cNvSpPr>
            <a:spLocks noGrp="1"/>
          </p:cNvSpPr>
          <p:nvPr>
            <p:ph type="ftr" sz="quarter" idx="3"/>
          </p:nvPr>
        </p:nvSpPr>
        <p:spPr>
          <a:xfrm>
            <a:off x="10732264" y="36703516"/>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6"/>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E8BCD53-8A13-4D36-877D-688613023D4E}" type="slidenum">
              <a:rPr lang="en-US" smtClean="0"/>
              <a:t>‹Nº›</a:t>
            </a:fld>
            <a:endParaRPr lang="en-US"/>
          </a:p>
        </p:txBody>
      </p:sp>
    </p:spTree>
    <p:extLst>
      <p:ext uri="{BB962C8B-B14F-4D97-AF65-F5344CB8AC3E}">
        <p14:creationId xmlns:p14="http://schemas.microsoft.com/office/powerpoint/2010/main" val="82663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18" Type="http://schemas.microsoft.com/office/2007/relationships/hdphoto" Target="../media/hdphoto5.wdp"/><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3.png"/><Relationship Id="rId12" Type="http://schemas.microsoft.com/office/2007/relationships/hdphoto" Target="../media/hdphoto4.wdp"/><Relationship Id="rId17" Type="http://schemas.openxmlformats.org/officeDocument/2006/relationships/image" Target="../media/image11.png"/><Relationship Id="rId25" Type="http://schemas.openxmlformats.org/officeDocument/2006/relationships/image" Target="../media/image16.png"/><Relationship Id="rId2" Type="http://schemas.openxmlformats.org/officeDocument/2006/relationships/slideLayout" Target="../slideLayouts/slideLayout1.xml"/><Relationship Id="rId16" Type="http://schemas.openxmlformats.org/officeDocument/2006/relationships/image" Target="../media/image10.svg"/><Relationship Id="rId20" Type="http://schemas.microsoft.com/office/2007/relationships/hdphoto" Target="../media/hdphoto6.wdp"/><Relationship Id="rId1" Type="http://schemas.openxmlformats.org/officeDocument/2006/relationships/tags" Target="../tags/tag2.xml"/><Relationship Id="rId6" Type="http://schemas.microsoft.com/office/2007/relationships/hdphoto" Target="../media/hdphoto2.wdp"/><Relationship Id="rId11" Type="http://schemas.openxmlformats.org/officeDocument/2006/relationships/image" Target="../media/image6.png"/><Relationship Id="rId24" Type="http://schemas.openxmlformats.org/officeDocument/2006/relationships/image" Target="../media/image15.png"/><Relationship Id="rId5" Type="http://schemas.openxmlformats.org/officeDocument/2006/relationships/image" Target="../media/image2.png"/><Relationship Id="rId15" Type="http://schemas.openxmlformats.org/officeDocument/2006/relationships/image" Target="../media/image9.png"/><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8.svg"/><Relationship Id="rId22"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57D99B7-918B-49D6-818B-296EC5815CC9}"/>
              </a:ext>
            </a:extLst>
          </p:cNvPr>
          <p:cNvSpPr/>
          <p:nvPr/>
        </p:nvSpPr>
        <p:spPr>
          <a:xfrm>
            <a:off x="13186" y="37312443"/>
            <a:ext cx="32379362" cy="2244878"/>
          </a:xfrm>
          <a:prstGeom prst="rect">
            <a:avLst/>
          </a:prstGeom>
          <a:solidFill>
            <a:srgbClr val="75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Rectángulo 1"/>
          <p:cNvSpPr/>
          <p:nvPr/>
        </p:nvSpPr>
        <p:spPr>
          <a:xfrm>
            <a:off x="-9768" y="-122056"/>
            <a:ext cx="32495030" cy="4887351"/>
          </a:xfrm>
          <a:prstGeom prst="rect">
            <a:avLst/>
          </a:prstGeom>
          <a:solidFill>
            <a:srgbClr val="75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1" y="4702522"/>
            <a:ext cx="32485263" cy="2323920"/>
          </a:xfrm>
          <a:prstGeom prst="rect">
            <a:avLst/>
          </a:prstGeom>
          <a:solidFill>
            <a:srgbClr val="932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0" name="TextBox 209">
            <a:extLst>
              <a:ext uri="{FF2B5EF4-FFF2-40B4-BE49-F238E27FC236}">
                <a16:creationId xmlns:a16="http://schemas.microsoft.com/office/drawing/2014/main" id="{18FE6342-0479-32AA-EDF7-FE58D460B2A3}"/>
              </a:ext>
            </a:extLst>
          </p:cNvPr>
          <p:cNvSpPr txBox="1"/>
          <p:nvPr/>
        </p:nvSpPr>
        <p:spPr>
          <a:xfrm>
            <a:off x="13239399" y="8445090"/>
            <a:ext cx="5996696" cy="1015663"/>
          </a:xfrm>
          <a:prstGeom prst="rect">
            <a:avLst/>
          </a:prstGeom>
          <a:noFill/>
        </p:spPr>
        <p:txBody>
          <a:bodyPr wrap="square">
            <a:spAutoFit/>
          </a:bodyPr>
          <a:lstStyle/>
          <a:p>
            <a:r>
              <a:rPr lang="en-US" sz="6000" b="1" dirty="0" err="1">
                <a:solidFill>
                  <a:srgbClr val="752157"/>
                </a:solidFill>
                <a:latin typeface="Arial" panose="020B0604020202020204" pitchFamily="34" charset="0"/>
                <a:cs typeface="Arial" panose="020B0604020202020204" pitchFamily="34" charset="0"/>
              </a:rPr>
              <a:t>Introducción</a:t>
            </a:r>
            <a:endParaRPr lang="en-US" sz="6000" b="1" dirty="0">
              <a:solidFill>
                <a:srgbClr val="752157"/>
              </a:solidFill>
              <a:latin typeface="Arial" panose="020B0604020202020204" pitchFamily="34" charset="0"/>
              <a:cs typeface="Arial" panose="020B0604020202020204" pitchFamily="34" charset="0"/>
            </a:endParaRPr>
          </a:p>
        </p:txBody>
      </p:sp>
      <p:sp>
        <p:nvSpPr>
          <p:cNvPr id="212" name="Oval 211">
            <a:extLst>
              <a:ext uri="{FF2B5EF4-FFF2-40B4-BE49-F238E27FC236}">
                <a16:creationId xmlns:a16="http://schemas.microsoft.com/office/drawing/2014/main" id="{A7055A8E-348D-F091-ED87-C1BD6C7070BC}"/>
              </a:ext>
            </a:extLst>
          </p:cNvPr>
          <p:cNvSpPr/>
          <p:nvPr/>
        </p:nvSpPr>
        <p:spPr>
          <a:xfrm>
            <a:off x="11159588" y="8012428"/>
            <a:ext cx="1850230" cy="1850230"/>
          </a:xfrm>
          <a:prstGeom prst="ellipse">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8" name="TextBox 237">
            <a:extLst>
              <a:ext uri="{FF2B5EF4-FFF2-40B4-BE49-F238E27FC236}">
                <a16:creationId xmlns:a16="http://schemas.microsoft.com/office/drawing/2014/main" id="{418B23F0-7C57-2974-E806-092B7E6099DA}"/>
              </a:ext>
            </a:extLst>
          </p:cNvPr>
          <p:cNvSpPr txBox="1"/>
          <p:nvPr/>
        </p:nvSpPr>
        <p:spPr>
          <a:xfrm>
            <a:off x="11093879" y="9883260"/>
            <a:ext cx="8923967" cy="6986528"/>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La adquisición de equipos médicos y tecnología biomédica en las Instituciones Prestadoras de Servicios de Salud (IPS) representa un proceso de gestión complejo. Se deben considerar múltiples aspectos para alcanzar el objetivo final, que es, mejorar la eficiencia y la calidad en la atención médica. Esta mejora se logra a través de inversiones en equipos y tecnología que amplifican los beneficios tanto para los pacientes como para la institución. Por lo que se busca optimizar la relación entre los costos y los beneficios, generando mejoras tanto en términos económicos como en la eficiencia de la atención médica. </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D0F8B7CB-8588-EBDB-72EB-FF163D3DDC5C}"/>
              </a:ext>
            </a:extLst>
          </p:cNvPr>
          <p:cNvCxnSpPr>
            <a:cxnSpLocks/>
          </p:cNvCxnSpPr>
          <p:nvPr/>
        </p:nvCxnSpPr>
        <p:spPr>
          <a:xfrm>
            <a:off x="1147799" y="7577123"/>
            <a:ext cx="18856201" cy="0"/>
          </a:xfrm>
          <a:prstGeom prst="line">
            <a:avLst/>
          </a:prstGeom>
          <a:ln>
            <a:solidFill>
              <a:srgbClr val="93296D"/>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6B8D4E0-CA58-1ACD-5052-11CE6D764EEE}"/>
              </a:ext>
            </a:extLst>
          </p:cNvPr>
          <p:cNvSpPr txBox="1"/>
          <p:nvPr/>
        </p:nvSpPr>
        <p:spPr>
          <a:xfrm>
            <a:off x="1185387" y="8074031"/>
            <a:ext cx="8923967" cy="5509200"/>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El enfoque del proyecto se centra en diseñar una herramienta para evaluar y adquirir tecnologías, con el objetivo de optimizar tanto el tiempo como los recursos empleados en las compras con proveedores. Estas evaluaciones permiten agilizar el proceso de solicitud de cotizaciones, garantizando que se adquieran únicamente los productos necesarios. Además, aseguran una evaluación uniforme de todas las propuestas, lo que facilita una comparación equitativa entre estas.</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7A252DA3-489D-4B2A-3EA3-EE95C3A4B4E7}"/>
              </a:ext>
            </a:extLst>
          </p:cNvPr>
          <p:cNvSpPr txBox="1"/>
          <p:nvPr/>
        </p:nvSpPr>
        <p:spPr>
          <a:xfrm>
            <a:off x="3405451" y="23106986"/>
            <a:ext cx="5996696" cy="1015663"/>
          </a:xfrm>
          <a:prstGeom prst="rect">
            <a:avLst/>
          </a:prstGeom>
          <a:noFill/>
        </p:spPr>
        <p:txBody>
          <a:bodyPr wrap="square">
            <a:spAutoFit/>
          </a:bodyPr>
          <a:lstStyle/>
          <a:p>
            <a:r>
              <a:rPr lang="en-US" sz="6000" b="1" dirty="0" err="1">
                <a:solidFill>
                  <a:srgbClr val="752157"/>
                </a:solidFill>
                <a:latin typeface="Arial" panose="020B0604020202020204" pitchFamily="34" charset="0"/>
                <a:cs typeface="Arial" panose="020B0604020202020204" pitchFamily="34" charset="0"/>
              </a:rPr>
              <a:t>Metodología</a:t>
            </a:r>
            <a:endParaRPr lang="en-US" sz="6000" b="1" dirty="0">
              <a:solidFill>
                <a:srgbClr val="752157"/>
              </a:solidFill>
              <a:latin typeface="Arial" panose="020B0604020202020204" pitchFamily="34" charset="0"/>
              <a:cs typeface="Arial" panose="020B0604020202020204" pitchFamily="34" charset="0"/>
            </a:endParaRPr>
          </a:p>
        </p:txBody>
      </p:sp>
      <p:sp>
        <p:nvSpPr>
          <p:cNvPr id="155" name="Oval 154">
            <a:extLst>
              <a:ext uri="{FF2B5EF4-FFF2-40B4-BE49-F238E27FC236}">
                <a16:creationId xmlns:a16="http://schemas.microsoft.com/office/drawing/2014/main" id="{B019CB77-AB64-61C2-9AF1-18E77C96304A}"/>
              </a:ext>
            </a:extLst>
          </p:cNvPr>
          <p:cNvSpPr/>
          <p:nvPr/>
        </p:nvSpPr>
        <p:spPr>
          <a:xfrm>
            <a:off x="1352463" y="22824157"/>
            <a:ext cx="1850230" cy="1850230"/>
          </a:xfrm>
          <a:prstGeom prst="ellipse">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59" name="Straight Connector 158">
            <a:extLst>
              <a:ext uri="{FF2B5EF4-FFF2-40B4-BE49-F238E27FC236}">
                <a16:creationId xmlns:a16="http://schemas.microsoft.com/office/drawing/2014/main" id="{5526CE35-FB6B-7FA3-6A4E-1EEE0FD50E3D}"/>
              </a:ext>
            </a:extLst>
          </p:cNvPr>
          <p:cNvCxnSpPr>
            <a:cxnSpLocks/>
          </p:cNvCxnSpPr>
          <p:nvPr/>
        </p:nvCxnSpPr>
        <p:spPr>
          <a:xfrm>
            <a:off x="1352463" y="22237891"/>
            <a:ext cx="18856201" cy="0"/>
          </a:xfrm>
          <a:prstGeom prst="line">
            <a:avLst/>
          </a:prstGeom>
          <a:ln>
            <a:solidFill>
              <a:srgbClr val="93296D"/>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E68AA243-B862-85A2-13A3-9B319F542171}"/>
              </a:ext>
            </a:extLst>
          </p:cNvPr>
          <p:cNvSpPr txBox="1"/>
          <p:nvPr/>
        </p:nvSpPr>
        <p:spPr>
          <a:xfrm>
            <a:off x="3280730" y="31704985"/>
            <a:ext cx="5996696" cy="1015663"/>
          </a:xfrm>
          <a:prstGeom prst="rect">
            <a:avLst/>
          </a:prstGeom>
          <a:noFill/>
        </p:spPr>
        <p:txBody>
          <a:bodyPr wrap="square">
            <a:spAutoFit/>
          </a:bodyPr>
          <a:lstStyle/>
          <a:p>
            <a:r>
              <a:rPr lang="en-US" sz="6000" b="1" dirty="0" err="1">
                <a:solidFill>
                  <a:srgbClr val="752157"/>
                </a:solidFill>
                <a:latin typeface="Arial" panose="020B0604020202020204" pitchFamily="34" charset="0"/>
                <a:cs typeface="Arial" panose="020B0604020202020204" pitchFamily="34" charset="0"/>
              </a:rPr>
              <a:t>Resultados</a:t>
            </a:r>
            <a:endParaRPr lang="en-US" sz="6000" b="1" dirty="0">
              <a:solidFill>
                <a:srgbClr val="752157"/>
              </a:solidFill>
              <a:latin typeface="Arial" panose="020B0604020202020204" pitchFamily="34" charset="0"/>
              <a:cs typeface="Arial" panose="020B0604020202020204" pitchFamily="34" charset="0"/>
            </a:endParaRPr>
          </a:p>
        </p:txBody>
      </p:sp>
      <p:sp>
        <p:nvSpPr>
          <p:cNvPr id="170" name="Oval 169">
            <a:extLst>
              <a:ext uri="{FF2B5EF4-FFF2-40B4-BE49-F238E27FC236}">
                <a16:creationId xmlns:a16="http://schemas.microsoft.com/office/drawing/2014/main" id="{8D202C28-F2BD-573E-F627-DC9BF9B65443}"/>
              </a:ext>
            </a:extLst>
          </p:cNvPr>
          <p:cNvSpPr/>
          <p:nvPr/>
        </p:nvSpPr>
        <p:spPr>
          <a:xfrm>
            <a:off x="1147799" y="31223139"/>
            <a:ext cx="1850230" cy="1850230"/>
          </a:xfrm>
          <a:prstGeom prst="ellipse">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CCCE6B56-5260-0CC3-3DC4-8C1B415AA6D1}"/>
              </a:ext>
            </a:extLst>
          </p:cNvPr>
          <p:cNvSpPr txBox="1"/>
          <p:nvPr/>
        </p:nvSpPr>
        <p:spPr>
          <a:xfrm>
            <a:off x="11865375" y="28262291"/>
            <a:ext cx="8923967" cy="2062103"/>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Se realizaron dos simulacros para asegurar una adquisición efectiva: uno explorando catálogos de diversos modelos y marcas, y otro basado en equipos previamente adquiridos por la clínica.</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02" name="Rectangle 201">
            <a:extLst>
              <a:ext uri="{FF2B5EF4-FFF2-40B4-BE49-F238E27FC236}">
                <a16:creationId xmlns:a16="http://schemas.microsoft.com/office/drawing/2014/main" id="{90BDF832-90C1-6537-DD81-3D45A6331249}"/>
              </a:ext>
            </a:extLst>
          </p:cNvPr>
          <p:cNvSpPr/>
          <p:nvPr/>
        </p:nvSpPr>
        <p:spPr>
          <a:xfrm>
            <a:off x="21764663" y="25492142"/>
            <a:ext cx="9242034" cy="110883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938E6C19-1088-6A45-351C-DDDCBB00282E}"/>
              </a:ext>
            </a:extLst>
          </p:cNvPr>
          <p:cNvSpPr txBox="1"/>
          <p:nvPr/>
        </p:nvSpPr>
        <p:spPr>
          <a:xfrm>
            <a:off x="22143428" y="25584892"/>
            <a:ext cx="5897023" cy="1015663"/>
          </a:xfrm>
          <a:prstGeom prst="rect">
            <a:avLst/>
          </a:prstGeom>
          <a:noFill/>
        </p:spPr>
        <p:txBody>
          <a:bodyPr wrap="square">
            <a:spAutoFit/>
          </a:bodyPr>
          <a:lstStyle/>
          <a:p>
            <a:r>
              <a:rPr lang="en-US" sz="6000" b="1" dirty="0" err="1">
                <a:solidFill>
                  <a:srgbClr val="752157"/>
                </a:solidFill>
                <a:latin typeface="Arial" panose="020B0604020202020204" pitchFamily="34" charset="0"/>
                <a:ea typeface="Open Sans" panose="020B0606030504020204" pitchFamily="34" charset="0"/>
                <a:cs typeface="Arial" panose="020B0604020202020204" pitchFamily="34" charset="0"/>
              </a:rPr>
              <a:t>Conclusiones</a:t>
            </a:r>
            <a:endParaRPr lang="en-US" sz="6000" b="1" dirty="0">
              <a:solidFill>
                <a:srgbClr val="752157"/>
              </a:solidFill>
              <a:latin typeface="Arial" panose="020B0604020202020204" pitchFamily="34" charset="0"/>
              <a:cs typeface="Arial" panose="020B0604020202020204" pitchFamily="34" charset="0"/>
            </a:endParaRPr>
          </a:p>
        </p:txBody>
      </p:sp>
      <p:sp>
        <p:nvSpPr>
          <p:cNvPr id="220" name="TextBox 219">
            <a:extLst>
              <a:ext uri="{FF2B5EF4-FFF2-40B4-BE49-F238E27FC236}">
                <a16:creationId xmlns:a16="http://schemas.microsoft.com/office/drawing/2014/main" id="{A345FCA0-2153-2F7D-452B-BA5D124B0E90}"/>
              </a:ext>
            </a:extLst>
          </p:cNvPr>
          <p:cNvSpPr txBox="1"/>
          <p:nvPr/>
        </p:nvSpPr>
        <p:spPr>
          <a:xfrm>
            <a:off x="22757790" y="26751898"/>
            <a:ext cx="8323308" cy="3046988"/>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Se logro mejorar la adquisición de equipos biomédicos, asegurando que las futuras compras estén alineadas con los objetivos clínicos. Esta estrategia </a:t>
            </a:r>
            <a:r>
              <a:rPr lang="es-ES" sz="3200" dirty="0">
                <a:latin typeface="Arial" panose="020B0604020202020204" pitchFamily="34" charset="0"/>
                <a:ea typeface="Open Sans" panose="020B0606030504020204" pitchFamily="34" charset="0"/>
                <a:cs typeface="Arial" panose="020B0604020202020204" pitchFamily="34" charset="0"/>
              </a:rPr>
              <a:t>optimizará</a:t>
            </a:r>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la gestión de recursos y </a:t>
            </a:r>
            <a:r>
              <a:rPr lang="es-ES" sz="3200" dirty="0">
                <a:latin typeface="Arial" panose="020B0604020202020204" pitchFamily="34" charset="0"/>
                <a:ea typeface="Open Sans" panose="020B0606030504020204" pitchFamily="34" charset="0"/>
                <a:cs typeface="Arial" panose="020B0604020202020204" pitchFamily="34" charset="0"/>
              </a:rPr>
              <a:t>podrá elevar </a:t>
            </a:r>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la calidad de la atención médica ofrecida por la institución.</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694F33D5-3CBE-BA3F-0329-1D5BEFAB0977}"/>
              </a:ext>
            </a:extLst>
          </p:cNvPr>
          <p:cNvSpPr txBox="1"/>
          <p:nvPr/>
        </p:nvSpPr>
        <p:spPr>
          <a:xfrm>
            <a:off x="22772052" y="30861482"/>
            <a:ext cx="8380944" cy="2554545"/>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Se logrará una mejora en la toma de decisiones informadas en cuanto a la compra de equipos biomédicos, a través del desarrollo de herramientas de evaluación y la creación de una base de datos.</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51" name="TextBox 250">
            <a:extLst>
              <a:ext uri="{FF2B5EF4-FFF2-40B4-BE49-F238E27FC236}">
                <a16:creationId xmlns:a16="http://schemas.microsoft.com/office/drawing/2014/main" id="{8146990D-5422-3730-7945-E989AE01E33E}"/>
              </a:ext>
            </a:extLst>
          </p:cNvPr>
          <p:cNvSpPr txBox="1"/>
          <p:nvPr/>
        </p:nvSpPr>
        <p:spPr>
          <a:xfrm>
            <a:off x="22826492" y="33640010"/>
            <a:ext cx="8458524" cy="2554545"/>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La asignación de pesos a criterios de evaluación específicos contribuirá a facilitar  una selección acertada de equipos biomédicos que satisfacen las necesidades y objetivos de la clínica.</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9A25AA8E-2397-4660-81AB-3FB0EFF7B51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1111" y1="37778" x2="60556" y2="35000"/>
                        <a14:foregroundMark x1="60556" y1="35000" x2="61389" y2="37222"/>
                        <a14:foregroundMark x1="61111" y1="43611" x2="59444" y2="50278"/>
                        <a14:foregroundMark x1="59444" y1="50278" x2="61111" y2="43889"/>
                        <a14:foregroundMark x1="61111" y1="43889" x2="61667" y2="42500"/>
                        <a14:backgroundMark x1="66667" y1="30278" x2="68333" y2="22778"/>
                        <a14:backgroundMark x1="68889" y1="23056" x2="71111" y2="32222"/>
                        <a14:backgroundMark x1="71111" y1="32222" x2="73611" y2="22222"/>
                        <a14:backgroundMark x1="73611" y1="22222" x2="74722" y2="19444"/>
                        <a14:backgroundMark x1="74722" y1="19444" x2="76111" y2="18333"/>
                        <a14:backgroundMark x1="67778" y1="20000" x2="67778" y2="20000"/>
                        <a14:backgroundMark x1="67778" y1="20000" x2="67778" y2="20000"/>
                        <a14:backgroundMark x1="67778" y1="20000" x2="82222" y2="51111"/>
                        <a14:backgroundMark x1="82222" y1="51111" x2="83056" y2="15833"/>
                        <a14:backgroundMark x1="83056" y1="15833" x2="80556" y2="41389"/>
                        <a14:backgroundMark x1="80556" y1="41389" x2="82222" y2="17500"/>
                        <a14:backgroundMark x1="82222" y1="17500" x2="80556" y2="7500"/>
                        <a14:backgroundMark x1="80556" y1="7500" x2="77500" y2="10278"/>
                        <a14:backgroundMark x1="77500" y1="10278" x2="73889" y2="40000"/>
                        <a14:backgroundMark x1="73889" y1="40000" x2="75833" y2="30833"/>
                        <a14:backgroundMark x1="75833" y1="30833" x2="78056" y2="43611"/>
                        <a14:backgroundMark x1="78056" y1="43611" x2="79444" y2="38056"/>
                        <a14:backgroundMark x1="79444" y1="38056" x2="78333" y2="43611"/>
                        <a14:backgroundMark x1="78333" y1="43611" x2="77500" y2="26944"/>
                        <a14:backgroundMark x1="77500" y1="26944" x2="76667" y2="34444"/>
                        <a14:backgroundMark x1="76667" y1="34444" x2="77222" y2="22222"/>
                        <a14:backgroundMark x1="77222" y1="22222" x2="74167" y2="11667"/>
                        <a14:backgroundMark x1="74167" y1="11667" x2="70833" y2="8056"/>
                        <a14:backgroundMark x1="70833" y1="8056" x2="69722" y2="19444"/>
                        <a14:backgroundMark x1="69722" y1="19444" x2="70000" y2="21944"/>
                      </a14:backgroundRemoval>
                    </a14:imgEffect>
                  </a14:imgLayer>
                </a14:imgProps>
              </a:ext>
              <a:ext uri="{28A0092B-C50C-407E-A947-70E740481C1C}">
                <a14:useLocalDpi xmlns:a14="http://schemas.microsoft.com/office/drawing/2010/main" val="0"/>
              </a:ext>
            </a:extLst>
          </a:blip>
          <a:stretch>
            <a:fillRect/>
          </a:stretch>
        </p:blipFill>
        <p:spPr>
          <a:xfrm>
            <a:off x="1241373" y="31209094"/>
            <a:ext cx="1850230" cy="1850230"/>
          </a:xfrm>
          <a:prstGeom prst="rect">
            <a:avLst/>
          </a:prstGeom>
        </p:spPr>
      </p:pic>
      <p:pic>
        <p:nvPicPr>
          <p:cNvPr id="13" name="Imagen 12">
            <a:extLst>
              <a:ext uri="{FF2B5EF4-FFF2-40B4-BE49-F238E27FC236}">
                <a16:creationId xmlns:a16="http://schemas.microsoft.com/office/drawing/2014/main" id="{A065FEA0-0555-4544-BC6A-F6D606902FE9}"/>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2882" b="98891" l="889" r="90000">
                        <a14:foregroundMark x1="9000" y1="17517" x2="8667" y2="37472"/>
                        <a14:foregroundMark x1="8667" y1="37472" x2="8667" y2="37472"/>
                        <a14:foregroundMark x1="5778" y1="14967" x2="3333" y2="13193"/>
                        <a14:foregroundMark x1="3333" y1="13193" x2="2000" y2="10865"/>
                        <a14:foregroundMark x1="2000" y1="10865" x2="2222" y2="5654"/>
                        <a14:foregroundMark x1="2222" y1="5654" x2="4222" y2="3991"/>
                        <a14:foregroundMark x1="4222" y1="3991" x2="6556" y2="3104"/>
                        <a14:foregroundMark x1="6556" y1="3104" x2="9000" y2="3104"/>
                        <a14:foregroundMark x1="9000" y1="3104" x2="9556" y2="3104"/>
                        <a14:foregroundMark x1="3222" y1="3437" x2="1556" y2="6098"/>
                        <a14:foregroundMark x1="1556" y1="6098" x2="889" y2="8758"/>
                        <a14:foregroundMark x1="889" y1="8758" x2="1444" y2="10643"/>
                        <a14:foregroundMark x1="17444" y1="28492" x2="18333" y2="30820"/>
                        <a14:foregroundMark x1="18333" y1="30820" x2="21111" y2="29490"/>
                        <a14:foregroundMark x1="21111" y1="29490" x2="22333" y2="29379"/>
                        <a14:foregroundMark x1="18000" y1="45011" x2="20444" y2="46120"/>
                        <a14:foregroundMark x1="20444" y1="46120" x2="21111" y2="45565"/>
                        <a14:foregroundMark x1="17667" y1="61197" x2="20222" y2="62306"/>
                        <a14:foregroundMark x1="20222" y1="62306" x2="20889" y2="61973"/>
                        <a14:foregroundMark x1="9000" y1="92905" x2="9111" y2="98891"/>
                        <a14:foregroundMark x1="9111" y1="98891" x2="14222" y2="98448"/>
                        <a14:foregroundMark x1="89444" y1="77605" x2="89222" y2="82483"/>
                        <a14:foregroundMark x1="40556" y1="24169" x2="50667" y2="24169"/>
                        <a14:foregroundMark x1="65111" y1="24169" x2="66556" y2="24723"/>
                        <a14:foregroundMark x1="39111" y1="31153" x2="51889" y2="30266"/>
                        <a14:foregroundMark x1="51889" y1="30266" x2="53556" y2="30266"/>
                        <a14:foregroundMark x1="38778" y1="40022" x2="48333" y2="39468"/>
                        <a14:foregroundMark x1="48333" y1="39468" x2="55000" y2="39468"/>
                        <a14:foregroundMark x1="38000" y1="47228" x2="41000" y2="46009"/>
                        <a14:foregroundMark x1="41000" y1="46009" x2="41111" y2="45787"/>
                        <a14:foregroundMark x1="47556" y1="46452" x2="60556" y2="46452"/>
                        <a14:foregroundMark x1="38000" y1="56208" x2="43111" y2="55322"/>
                        <a14:foregroundMark x1="43111" y1="55322" x2="56778" y2="55654"/>
                        <a14:foregroundMark x1="39667" y1="63415" x2="48556" y2="62639"/>
                        <a14:foregroundMark x1="48556" y1="62639" x2="53333" y2="62639"/>
                        <a14:foregroundMark x1="64333" y1="62860" x2="68000" y2="63193"/>
                      </a14:backgroundRemoval>
                    </a14:imgEffect>
                  </a14:imgLayer>
                </a14:imgProps>
              </a:ext>
              <a:ext uri="{28A0092B-C50C-407E-A947-70E740481C1C}">
                <a14:useLocalDpi xmlns:a14="http://schemas.microsoft.com/office/drawing/2010/main" val="0"/>
              </a:ext>
            </a:extLst>
          </a:blip>
          <a:stretch>
            <a:fillRect/>
          </a:stretch>
        </p:blipFill>
        <p:spPr>
          <a:xfrm>
            <a:off x="1712372" y="23057297"/>
            <a:ext cx="1380882" cy="1383950"/>
          </a:xfrm>
          <a:prstGeom prst="rect">
            <a:avLst/>
          </a:prstGeom>
        </p:spPr>
      </p:pic>
      <p:pic>
        <p:nvPicPr>
          <p:cNvPr id="15" name="Imagen 14">
            <a:extLst>
              <a:ext uri="{FF2B5EF4-FFF2-40B4-BE49-F238E27FC236}">
                <a16:creationId xmlns:a16="http://schemas.microsoft.com/office/drawing/2014/main" id="{0EFEB9A5-B52A-4B25-9496-99F07D4DD289}"/>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0" b="95306" l="6196" r="92609">
                        <a14:foregroundMark x1="24891" y1="8571" x2="20761" y2="612"/>
                        <a14:foregroundMark x1="20761" y1="612" x2="20109" y2="408"/>
                        <a14:foregroundMark x1="20978" y1="4388" x2="11413" y2="4388"/>
                        <a14:foregroundMark x1="11413" y1="4388" x2="9239" y2="5000"/>
                        <a14:foregroundMark x1="9239" y1="5000" x2="7609" y2="15918"/>
                        <a14:foregroundMark x1="7609" y1="15918" x2="6196" y2="25918"/>
                        <a14:foregroundMark x1="6196" y1="25918" x2="6196" y2="29490"/>
                        <a14:foregroundMark x1="82717" y1="22449" x2="90217" y2="19184"/>
                        <a14:foregroundMark x1="90217" y1="19184" x2="91522" y2="13980"/>
                        <a14:foregroundMark x1="91522" y1="13980" x2="91630" y2="10714"/>
                        <a14:foregroundMark x1="91630" y1="10714" x2="90217" y2="8265"/>
                        <a14:foregroundMark x1="90217" y1="8265" x2="89891" y2="8061"/>
                        <a14:foregroundMark x1="25761" y1="10102" x2="25109" y2="14694"/>
                        <a14:foregroundMark x1="25109" y1="14694" x2="21087" y2="21224"/>
                        <a14:foregroundMark x1="21087" y1="21224" x2="26957" y2="21633"/>
                        <a14:foregroundMark x1="26957" y1="21633" x2="34891" y2="20612"/>
                        <a14:foregroundMark x1="37500" y1="22143" x2="43804" y2="22449"/>
                        <a14:foregroundMark x1="43804" y1="22449" x2="49239" y2="22143"/>
                        <a14:foregroundMark x1="49239" y1="22143" x2="55870" y2="22143"/>
                        <a14:foregroundMark x1="55870" y1="22143" x2="58152" y2="21939"/>
                        <a14:foregroundMark x1="58152" y1="21939" x2="77500" y2="21939"/>
                        <a14:foregroundMark x1="77500" y1="21939" x2="84891" y2="21429"/>
                        <a14:foregroundMark x1="92717" y1="17245" x2="91630" y2="3265"/>
                        <a14:foregroundMark x1="27391" y1="2755" x2="35543" y2="2245"/>
                        <a14:foregroundMark x1="35543" y1="2245" x2="84674" y2="3265"/>
                        <a14:foregroundMark x1="84674" y1="3265" x2="89565" y2="5306"/>
                        <a14:foregroundMark x1="89565" y1="5306" x2="91304" y2="6429"/>
                        <a14:foregroundMark x1="8152" y1="29490" x2="8043" y2="32041"/>
                        <a14:foregroundMark x1="8043" y1="32041" x2="6848" y2="34694"/>
                        <a14:foregroundMark x1="6848" y1="34694" x2="6413" y2="87143"/>
                        <a14:foregroundMark x1="6413" y1="87143" x2="6739" y2="88265"/>
                        <a14:foregroundMark x1="7283" y1="88265" x2="9348" y2="89592"/>
                        <a14:foregroundMark x1="9348" y1="89592" x2="11087" y2="92041"/>
                        <a14:foregroundMark x1="11087" y1="92041" x2="15761" y2="95102"/>
                        <a14:foregroundMark x1="15761" y1="95102" x2="18478" y2="95306"/>
                        <a14:foregroundMark x1="18478" y1="95306" x2="20109" y2="92857"/>
                        <a14:foregroundMark x1="20109" y1="92857" x2="28804" y2="87245"/>
                        <a14:foregroundMark x1="28804" y1="87245" x2="31522" y2="86531"/>
                        <a14:foregroundMark x1="31522" y1="86531" x2="37935" y2="90408"/>
                        <a14:foregroundMark x1="37935" y1="90408" x2="43043" y2="94694"/>
                        <a14:foregroundMark x1="43043" y1="94694" x2="44674" y2="94286"/>
                        <a14:foregroundMark x1="60109" y1="85612" x2="51630" y2="92143"/>
                        <a14:foregroundMark x1="51630" y1="92143" x2="45217" y2="94796"/>
                        <a14:foregroundMark x1="61413" y1="86939" x2="71087" y2="94592"/>
                        <a14:foregroundMark x1="71087" y1="94592" x2="72935" y2="94796"/>
                        <a14:foregroundMark x1="73478" y1="95306" x2="80543" y2="90102"/>
                        <a14:foregroundMark x1="80543" y1="90102" x2="82391" y2="86633"/>
                        <a14:foregroundMark x1="82717" y1="27653" x2="83043" y2="87653"/>
                        <a14:foregroundMark x1="83043" y1="87653" x2="82935" y2="87959"/>
                        <a14:foregroundMark x1="23804" y1="38469" x2="62065" y2="39490"/>
                        <a14:foregroundMark x1="62065" y1="39490" x2="64239" y2="39184"/>
                        <a14:foregroundMark x1="24022" y1="48878" x2="26522" y2="49184"/>
                        <a14:foregroundMark x1="26522" y1="49184" x2="29022" y2="48878"/>
                        <a14:foregroundMark x1="29022" y1="48878" x2="64565" y2="48878"/>
                        <a14:foregroundMark x1="24022" y1="58367" x2="59457" y2="58571"/>
                        <a14:foregroundMark x1="21522" y1="58878" x2="23478" y2="59694"/>
                        <a14:foregroundMark x1="22391" y1="61020" x2="24565" y2="61224"/>
                        <a14:backgroundMark x1="29891" y1="29490" x2="44348" y2="31531"/>
                        <a14:backgroundMark x1="44348" y1="31531" x2="58370" y2="31633"/>
                        <a14:backgroundMark x1="18478" y1="26633" x2="18152" y2="47653"/>
                        <a14:backgroundMark x1="78478" y1="29490" x2="78478" y2="49694"/>
                        <a14:backgroundMark x1="72391" y1="56531" x2="71630" y2="64694"/>
                        <a14:backgroundMark x1="71630" y1="64694" x2="69565" y2="70000"/>
                        <a14:backgroundMark x1="69565" y1="70000" x2="67283" y2="71531"/>
                        <a14:backgroundMark x1="67283" y1="71531" x2="48261" y2="73776"/>
                        <a14:backgroundMark x1="48261" y1="73776" x2="41196" y2="73673"/>
                        <a14:backgroundMark x1="41196" y1="73673" x2="32500" y2="64796"/>
                        <a14:backgroundMark x1="20716" y1="59749" x2="15109" y2="57347"/>
                        <a14:backgroundMark x1="32500" y1="64796" x2="24469" y2="61356"/>
                        <a14:backgroundMark x1="15109" y1="57347" x2="12935" y2="54898"/>
                      </a14:backgroundRemoval>
                    </a14:imgEffect>
                  </a14:imgLayer>
                </a14:imgProps>
              </a:ext>
              <a:ext uri="{28A0092B-C50C-407E-A947-70E740481C1C}">
                <a14:useLocalDpi xmlns:a14="http://schemas.microsoft.com/office/drawing/2010/main" val="0"/>
              </a:ext>
            </a:extLst>
          </a:blip>
          <a:stretch>
            <a:fillRect/>
          </a:stretch>
        </p:blipFill>
        <p:spPr>
          <a:xfrm>
            <a:off x="11512975" y="8334336"/>
            <a:ext cx="1161427" cy="1237172"/>
          </a:xfrm>
          <a:prstGeom prst="rect">
            <a:avLst/>
          </a:prstGeom>
        </p:spPr>
      </p:pic>
      <p:sp>
        <p:nvSpPr>
          <p:cNvPr id="91" name="Rectángulo 90">
            <a:extLst>
              <a:ext uri="{FF2B5EF4-FFF2-40B4-BE49-F238E27FC236}">
                <a16:creationId xmlns:a16="http://schemas.microsoft.com/office/drawing/2014/main" id="{3950B619-8824-4E85-9CB5-CB77A9D9992F}"/>
              </a:ext>
            </a:extLst>
          </p:cNvPr>
          <p:cNvSpPr/>
          <p:nvPr/>
        </p:nvSpPr>
        <p:spPr>
          <a:xfrm>
            <a:off x="9962" y="39175309"/>
            <a:ext cx="32379363" cy="427138"/>
          </a:xfrm>
          <a:prstGeom prst="rect">
            <a:avLst/>
          </a:prstGeom>
          <a:solidFill>
            <a:srgbClr val="932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TextBox 15">
            <a:extLst>
              <a:ext uri="{FF2B5EF4-FFF2-40B4-BE49-F238E27FC236}">
                <a16:creationId xmlns:a16="http://schemas.microsoft.com/office/drawing/2014/main" id="{07466836-872D-8669-6620-62C5F800ECDB}"/>
              </a:ext>
            </a:extLst>
          </p:cNvPr>
          <p:cNvSpPr txBox="1"/>
          <p:nvPr/>
        </p:nvSpPr>
        <p:spPr>
          <a:xfrm>
            <a:off x="861349" y="5023042"/>
            <a:ext cx="18639292" cy="769441"/>
          </a:xfrm>
          <a:prstGeom prst="rect">
            <a:avLst/>
          </a:prstGeom>
          <a:noFill/>
        </p:spPr>
        <p:txBody>
          <a:bodyPr wrap="square">
            <a:spAutoFit/>
          </a:bodyPr>
          <a:lstStyle/>
          <a:p>
            <a:r>
              <a:rPr lang="en-US" sz="4400" b="1" dirty="0">
                <a:solidFill>
                  <a:schemeClr val="bg1"/>
                </a:solidFill>
                <a:latin typeface="Arial" panose="020B0604020202020204" pitchFamily="34" charset="0"/>
                <a:cs typeface="Arial" panose="020B0604020202020204" pitchFamily="34" charset="0"/>
              </a:rPr>
              <a:t>PRACTICANTE: Juan Pablo Arango Cardona </a:t>
            </a:r>
          </a:p>
        </p:txBody>
      </p:sp>
      <p:sp>
        <p:nvSpPr>
          <p:cNvPr id="9" name="TextBox 15">
            <a:extLst>
              <a:ext uri="{FF2B5EF4-FFF2-40B4-BE49-F238E27FC236}">
                <a16:creationId xmlns:a16="http://schemas.microsoft.com/office/drawing/2014/main" id="{2AEB8A19-8174-D58B-D1F6-84007D8D0EC4}"/>
              </a:ext>
            </a:extLst>
          </p:cNvPr>
          <p:cNvSpPr txBox="1"/>
          <p:nvPr/>
        </p:nvSpPr>
        <p:spPr>
          <a:xfrm>
            <a:off x="874135" y="5972994"/>
            <a:ext cx="18856201" cy="769441"/>
          </a:xfrm>
          <a:prstGeom prst="rect">
            <a:avLst/>
          </a:prstGeom>
          <a:noFill/>
        </p:spPr>
        <p:txBody>
          <a:bodyPr wrap="square">
            <a:spAutoFit/>
          </a:bodyPr>
          <a:lstStyle/>
          <a:p>
            <a:r>
              <a:rPr lang="en-US" sz="4400" b="1" dirty="0">
                <a:solidFill>
                  <a:schemeClr val="bg1"/>
                </a:solidFill>
                <a:latin typeface="Arial" panose="020B0604020202020204" pitchFamily="34" charset="0"/>
                <a:cs typeface="Arial" panose="020B0604020202020204" pitchFamily="34" charset="0"/>
              </a:rPr>
              <a:t>ASESORES: Javier Hernando García Ramos , Elizabeth Serna Naranjo</a:t>
            </a:r>
          </a:p>
        </p:txBody>
      </p:sp>
      <p:sp>
        <p:nvSpPr>
          <p:cNvPr id="12" name="TextBox 15">
            <a:extLst>
              <a:ext uri="{FF2B5EF4-FFF2-40B4-BE49-F238E27FC236}">
                <a16:creationId xmlns:a16="http://schemas.microsoft.com/office/drawing/2014/main" id="{3B74A38C-FC7B-49AA-7195-7084B798F3DB}"/>
              </a:ext>
            </a:extLst>
          </p:cNvPr>
          <p:cNvSpPr txBox="1"/>
          <p:nvPr/>
        </p:nvSpPr>
        <p:spPr>
          <a:xfrm>
            <a:off x="19931642" y="5004273"/>
            <a:ext cx="11588812" cy="769441"/>
          </a:xfrm>
          <a:prstGeom prst="rect">
            <a:avLst/>
          </a:prstGeom>
          <a:noFill/>
        </p:spPr>
        <p:txBody>
          <a:bodyPr wrap="square">
            <a:spAutoFit/>
          </a:bodyPr>
          <a:lstStyle/>
          <a:p>
            <a:r>
              <a:rPr lang="en-US" sz="4400" b="1" dirty="0">
                <a:solidFill>
                  <a:schemeClr val="bg1"/>
                </a:solidFill>
                <a:latin typeface="Arial" panose="020B0604020202020204" pitchFamily="34" charset="0"/>
                <a:cs typeface="Arial" panose="020B0604020202020204" pitchFamily="34" charset="0"/>
              </a:rPr>
              <a:t>PROGRAMA: Bioingeniería</a:t>
            </a:r>
          </a:p>
        </p:txBody>
      </p:sp>
      <p:sp>
        <p:nvSpPr>
          <p:cNvPr id="14" name="TextBox 13">
            <a:extLst>
              <a:ext uri="{FF2B5EF4-FFF2-40B4-BE49-F238E27FC236}">
                <a16:creationId xmlns:a16="http://schemas.microsoft.com/office/drawing/2014/main" id="{8A0E9E60-632E-840F-181A-62A2C27BEDC9}"/>
              </a:ext>
            </a:extLst>
          </p:cNvPr>
          <p:cNvSpPr txBox="1"/>
          <p:nvPr/>
        </p:nvSpPr>
        <p:spPr>
          <a:xfrm>
            <a:off x="294705" y="1465169"/>
            <a:ext cx="18649516" cy="3231654"/>
          </a:xfrm>
          <a:prstGeom prst="rect">
            <a:avLst/>
          </a:prstGeom>
          <a:noFill/>
        </p:spPr>
        <p:txBody>
          <a:bodyPr wrap="square">
            <a:spAutoFit/>
          </a:bodyPr>
          <a:lstStyle/>
          <a:p>
            <a:pPr algn="just"/>
            <a:r>
              <a:rPr lang="es-ES" sz="6800" b="1" dirty="0">
                <a:solidFill>
                  <a:schemeClr val="bg1"/>
                </a:solidFill>
                <a:latin typeface="Arial" panose="020B0604020202020204" pitchFamily="34" charset="0"/>
                <a:cs typeface="Arial" panose="020B0604020202020204" pitchFamily="34" charset="0"/>
              </a:rPr>
              <a:t>DISEÑO, IMPLEMENTACIÓN Y EVALUACIÓN DE LA ADQUISICIÓN DE TECNOLOGÍA DE EQUIPOS BIOMÉDICOS EN CLÍNICA CES </a:t>
            </a:r>
            <a:endParaRPr lang="en-US" sz="68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3D314EF-F2E0-2DA4-D92E-F68BBD6483E6}"/>
              </a:ext>
            </a:extLst>
          </p:cNvPr>
          <p:cNvSpPr txBox="1"/>
          <p:nvPr/>
        </p:nvSpPr>
        <p:spPr>
          <a:xfrm>
            <a:off x="19931642" y="6024674"/>
            <a:ext cx="11588812" cy="584775"/>
          </a:xfrm>
          <a:prstGeom prst="rect">
            <a:avLst/>
          </a:prstGeom>
          <a:noFill/>
        </p:spPr>
        <p:txBody>
          <a:bodyPr wrap="square">
            <a:spAutoFit/>
          </a:bodyPr>
          <a:lstStyle/>
          <a:p>
            <a:r>
              <a:rPr lang="en-US" sz="3200" b="1" dirty="0" err="1">
                <a:solidFill>
                  <a:schemeClr val="bg1"/>
                </a:solidFill>
                <a:latin typeface="Arial" panose="020B0604020202020204" pitchFamily="34" charset="0"/>
                <a:cs typeface="Arial" panose="020B0604020202020204" pitchFamily="34" charset="0"/>
              </a:rPr>
              <a:t>Modalidad</a:t>
            </a:r>
            <a:r>
              <a:rPr lang="en-US" sz="3200" b="1" dirty="0">
                <a:solidFill>
                  <a:schemeClr val="bg1"/>
                </a:solidFill>
                <a:latin typeface="Arial" panose="020B0604020202020204" pitchFamily="34" charset="0"/>
                <a:cs typeface="Arial" panose="020B0604020202020204" pitchFamily="34" charset="0"/>
              </a:rPr>
              <a:t> de la </a:t>
            </a:r>
            <a:r>
              <a:rPr lang="en-US" sz="3200" b="1" dirty="0" err="1">
                <a:solidFill>
                  <a:schemeClr val="bg1"/>
                </a:solidFill>
                <a:latin typeface="Arial" panose="020B0604020202020204" pitchFamily="34" charset="0"/>
                <a:cs typeface="Arial" panose="020B0604020202020204" pitchFamily="34" charset="0"/>
              </a:rPr>
              <a:t>práctica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Semestre</a:t>
            </a:r>
            <a:r>
              <a:rPr lang="en-US" sz="3200" b="1" dirty="0">
                <a:solidFill>
                  <a:schemeClr val="bg1"/>
                </a:solidFill>
                <a:latin typeface="Arial" panose="020B0604020202020204" pitchFamily="34" charset="0"/>
                <a:cs typeface="Arial" panose="020B0604020202020204" pitchFamily="34" charset="0"/>
              </a:rPr>
              <a:t> de </a:t>
            </a:r>
            <a:r>
              <a:rPr lang="en-US" sz="3200" b="1" dirty="0" err="1">
                <a:solidFill>
                  <a:schemeClr val="bg1"/>
                </a:solidFill>
                <a:latin typeface="Arial" panose="020B0604020202020204" pitchFamily="34" charset="0"/>
                <a:cs typeface="Arial" panose="020B0604020202020204" pitchFamily="34" charset="0"/>
              </a:rPr>
              <a:t>industria</a:t>
            </a:r>
            <a:endParaRPr lang="en-US" sz="3200" b="1" dirty="0">
              <a:solidFill>
                <a:schemeClr val="bg1"/>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32B0620B-49F5-0C81-5B58-4CBAA5FBF8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90336" y="429351"/>
            <a:ext cx="11852982" cy="3805875"/>
          </a:xfrm>
          <a:prstGeom prst="rect">
            <a:avLst/>
          </a:prstGeom>
        </p:spPr>
      </p:pic>
      <p:sp>
        <p:nvSpPr>
          <p:cNvPr id="18" name="TextBox 15">
            <a:extLst>
              <a:ext uri="{FF2B5EF4-FFF2-40B4-BE49-F238E27FC236}">
                <a16:creationId xmlns:a16="http://schemas.microsoft.com/office/drawing/2014/main" id="{78053BCB-14F8-1C21-3A47-2AE07480B0DF}"/>
              </a:ext>
            </a:extLst>
          </p:cNvPr>
          <p:cNvSpPr txBox="1"/>
          <p:nvPr/>
        </p:nvSpPr>
        <p:spPr>
          <a:xfrm>
            <a:off x="545510" y="229252"/>
            <a:ext cx="11795804" cy="707886"/>
          </a:xfrm>
          <a:prstGeom prst="rect">
            <a:avLst/>
          </a:prstGeom>
          <a:noFill/>
        </p:spPr>
        <p:txBody>
          <a:bodyPr wrap="square">
            <a:spAutoFit/>
          </a:bodyPr>
          <a:lstStyle/>
          <a:p>
            <a:r>
              <a:rPr lang="en-US" sz="4000" b="1" dirty="0" err="1">
                <a:solidFill>
                  <a:schemeClr val="bg1"/>
                </a:solidFill>
                <a:latin typeface="Times New Roman" panose="02020603050405020304" pitchFamily="18" charset="0"/>
                <a:cs typeface="Times New Roman" panose="02020603050405020304" pitchFamily="18" charset="0"/>
              </a:rPr>
              <a:t>Programa</a:t>
            </a:r>
            <a:r>
              <a:rPr lang="en-US" sz="4000" b="1" dirty="0">
                <a:solidFill>
                  <a:schemeClr val="bg1"/>
                </a:solidFill>
                <a:latin typeface="Times New Roman" panose="02020603050405020304" pitchFamily="18" charset="0"/>
                <a:cs typeface="Times New Roman" panose="02020603050405020304" pitchFamily="18" charset="0"/>
              </a:rPr>
              <a:t> de Bioingeniería</a:t>
            </a:r>
          </a:p>
        </p:txBody>
      </p:sp>
      <p:grpSp>
        <p:nvGrpSpPr>
          <p:cNvPr id="19" name="Grupo 18">
            <a:extLst>
              <a:ext uri="{FF2B5EF4-FFF2-40B4-BE49-F238E27FC236}">
                <a16:creationId xmlns:a16="http://schemas.microsoft.com/office/drawing/2014/main" id="{7CDFD2BD-778F-5D70-C7AE-6B8AD14CB006}"/>
              </a:ext>
            </a:extLst>
          </p:cNvPr>
          <p:cNvGrpSpPr/>
          <p:nvPr/>
        </p:nvGrpSpPr>
        <p:grpSpPr>
          <a:xfrm>
            <a:off x="21714437" y="8606092"/>
            <a:ext cx="9499464" cy="16176391"/>
            <a:chOff x="21714437" y="8606092"/>
            <a:chExt cx="9499464" cy="16176391"/>
          </a:xfrm>
        </p:grpSpPr>
        <p:sp>
          <p:nvSpPr>
            <p:cNvPr id="20" name="Rectángulo redondeado 3">
              <a:extLst>
                <a:ext uri="{FF2B5EF4-FFF2-40B4-BE49-F238E27FC236}">
                  <a16:creationId xmlns:a16="http://schemas.microsoft.com/office/drawing/2014/main" id="{966E2B26-8B3B-8405-BDBD-F9956D23741B}"/>
                </a:ext>
              </a:extLst>
            </p:cNvPr>
            <p:cNvSpPr/>
            <p:nvPr/>
          </p:nvSpPr>
          <p:spPr>
            <a:xfrm>
              <a:off x="21714437" y="8606092"/>
              <a:ext cx="9499464" cy="16176391"/>
            </a:xfrm>
            <a:prstGeom prst="roundRect">
              <a:avLst/>
            </a:prstGeom>
            <a:solidFill>
              <a:srgbClr val="932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solidFill>
              </a:endParaRPr>
            </a:p>
          </p:txBody>
        </p:sp>
        <p:sp>
          <p:nvSpPr>
            <p:cNvPr id="21" name="Oval 32">
              <a:extLst>
                <a:ext uri="{FF2B5EF4-FFF2-40B4-BE49-F238E27FC236}">
                  <a16:creationId xmlns:a16="http://schemas.microsoft.com/office/drawing/2014/main" id="{1A33F36D-1DA6-4EF1-1382-263DA3314AF6}"/>
                </a:ext>
              </a:extLst>
            </p:cNvPr>
            <p:cNvSpPr/>
            <p:nvPr/>
          </p:nvSpPr>
          <p:spPr>
            <a:xfrm>
              <a:off x="22683930" y="8720981"/>
              <a:ext cx="1850230" cy="1850230"/>
            </a:xfrm>
            <a:prstGeom prst="ellipse">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pic>
          <p:nvPicPr>
            <p:cNvPr id="22" name="Picture 54" descr="Logo, icon&#10;&#10;Description automatically generated">
              <a:extLst>
                <a:ext uri="{FF2B5EF4-FFF2-40B4-BE49-F238E27FC236}">
                  <a16:creationId xmlns:a16="http://schemas.microsoft.com/office/drawing/2014/main" id="{D9B72435-BFB3-EB68-280D-D1A6861021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90633" y="11897373"/>
              <a:ext cx="899272" cy="1100110"/>
            </a:xfrm>
            <a:prstGeom prst="rect">
              <a:avLst/>
            </a:prstGeom>
          </p:spPr>
        </p:pic>
        <p:cxnSp>
          <p:nvCxnSpPr>
            <p:cNvPr id="25" name="Straight Connector 134">
              <a:extLst>
                <a:ext uri="{FF2B5EF4-FFF2-40B4-BE49-F238E27FC236}">
                  <a16:creationId xmlns:a16="http://schemas.microsoft.com/office/drawing/2014/main" id="{64BBA272-DCAB-08FC-1EE4-C59B1DF24853}"/>
                </a:ext>
              </a:extLst>
            </p:cNvPr>
            <p:cNvCxnSpPr/>
            <p:nvPr/>
          </p:nvCxnSpPr>
          <p:spPr>
            <a:xfrm>
              <a:off x="22669608" y="14417587"/>
              <a:ext cx="8380945"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4315A859-84CF-39FB-31EF-2F029C612CA1}"/>
                </a:ext>
              </a:extLst>
            </p:cNvPr>
            <p:cNvPicPr>
              <a:picLocks noChangeAspect="1"/>
            </p:cNvPicPr>
            <p:nvPr/>
          </p:nvPicPr>
          <p:blipFill>
            <a:blip r:embed="rId11" cstate="hqprint">
              <a:extLst>
                <a:ext uri="{BEBA8EAE-BF5A-486C-A8C5-ECC9F3942E4B}">
                  <a14:imgProps xmlns:a14="http://schemas.microsoft.com/office/drawing/2010/main">
                    <a14:imgLayer r:embed="rId12">
                      <a14:imgEffect>
                        <a14:backgroundRemoval t="1758" b="96484" l="10000" r="90000">
                          <a14:foregroundMark x1="47500" y1="41992" x2="45543" y2="41602"/>
                          <a14:foregroundMark x1="45543" y1="41602" x2="43587" y2="43164"/>
                          <a14:foregroundMark x1="43587" y1="43164" x2="41630" y2="46680"/>
                          <a14:foregroundMark x1="41630" y1="46680" x2="39022" y2="57227"/>
                          <a14:foregroundMark x1="39022" y1="57227" x2="39239" y2="64063"/>
                          <a14:foregroundMark x1="39239" y1="64063" x2="43478" y2="66016"/>
                          <a14:foregroundMark x1="43478" y1="66016" x2="44674" y2="68945"/>
                          <a14:foregroundMark x1="44674" y1="68945" x2="49348" y2="69531"/>
                          <a14:foregroundMark x1="49348" y1="69531" x2="50652" y2="66602"/>
                          <a14:foregroundMark x1="50652" y1="66602" x2="52500" y2="65039"/>
                          <a14:foregroundMark x1="52500" y1="65039" x2="54348" y2="58203"/>
                          <a14:foregroundMark x1="54348" y1="58203" x2="54348" y2="55664"/>
                          <a14:foregroundMark x1="68696" y1="13477" x2="68696" y2="4688"/>
                          <a14:foregroundMark x1="68696" y1="4688" x2="66957" y2="4297"/>
                          <a14:foregroundMark x1="66957" y1="4297" x2="65652" y2="7227"/>
                          <a14:foregroundMark x1="65652" y1="7227" x2="63696" y2="8984"/>
                          <a14:foregroundMark x1="63696" y1="8984" x2="59565" y2="17773"/>
                          <a14:foregroundMark x1="59565" y1="17773" x2="57935" y2="19336"/>
                          <a14:foregroundMark x1="57935" y1="19336" x2="58043" y2="32617"/>
                          <a14:foregroundMark x1="68913" y1="4297" x2="67826" y2="1953"/>
                          <a14:foregroundMark x1="52935" y1="13867" x2="49130" y2="13477"/>
                          <a14:foregroundMark x1="49130" y1="13477" x2="46957" y2="12305"/>
                          <a14:foregroundMark x1="46957" y1="12305" x2="45870" y2="12305"/>
                          <a14:foregroundMark x1="70000" y1="45703" x2="70109" y2="63867"/>
                          <a14:foregroundMark x1="70109" y1="63867" x2="69783" y2="66602"/>
                          <a14:foregroundMark x1="53152" y1="95313" x2="43478" y2="96484"/>
                        </a14:backgroundRemoval>
                      </a14:imgEffect>
                    </a14:imgLayer>
                  </a14:imgProps>
                </a:ext>
                <a:ext uri="{28A0092B-C50C-407E-A947-70E740481C1C}">
                  <a14:useLocalDpi xmlns:a14="http://schemas.microsoft.com/office/drawing/2010/main" val="0"/>
                </a:ext>
              </a:extLst>
            </a:blip>
            <a:stretch>
              <a:fillRect/>
            </a:stretch>
          </p:blipFill>
          <p:spPr>
            <a:xfrm>
              <a:off x="22426007" y="8900284"/>
              <a:ext cx="2476507" cy="1423546"/>
            </a:xfrm>
            <a:prstGeom prst="rect">
              <a:avLst/>
            </a:prstGeom>
          </p:spPr>
        </p:pic>
        <p:cxnSp>
          <p:nvCxnSpPr>
            <p:cNvPr id="27" name="Straight Connector 136">
              <a:extLst>
                <a:ext uri="{FF2B5EF4-FFF2-40B4-BE49-F238E27FC236}">
                  <a16:creationId xmlns:a16="http://schemas.microsoft.com/office/drawing/2014/main" id="{BFF9D3CE-4850-5479-6BE9-8E0B8D645B94}"/>
                </a:ext>
              </a:extLst>
            </p:cNvPr>
            <p:cNvCxnSpPr/>
            <p:nvPr/>
          </p:nvCxnSpPr>
          <p:spPr>
            <a:xfrm>
              <a:off x="22669608" y="17277035"/>
              <a:ext cx="8380945"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pic>
          <p:nvPicPr>
            <p:cNvPr id="28" name="Gráfico 25">
              <a:extLst>
                <a:ext uri="{FF2B5EF4-FFF2-40B4-BE49-F238E27FC236}">
                  <a16:creationId xmlns:a16="http://schemas.microsoft.com/office/drawing/2014/main" id="{304CEAF6-5859-C027-8C68-9643B9F5468E}"/>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43390" t="6044" r="1" b="26571"/>
            <a:stretch/>
          </p:blipFill>
          <p:spPr>
            <a:xfrm rot="10800000">
              <a:off x="28082649" y="8666374"/>
              <a:ext cx="2041066" cy="1855371"/>
            </a:xfrm>
            <a:prstGeom prst="rect">
              <a:avLst/>
            </a:prstGeom>
          </p:spPr>
        </p:pic>
        <p:pic>
          <p:nvPicPr>
            <p:cNvPr id="29" name="Gráfico 20">
              <a:extLst>
                <a:ext uri="{FF2B5EF4-FFF2-40B4-BE49-F238E27FC236}">
                  <a16:creationId xmlns:a16="http://schemas.microsoft.com/office/drawing/2014/main" id="{BEBC8ED0-1360-E574-6EB3-00FCF4C40B66}"/>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57901" t="1944" r="-5028" b="25563"/>
            <a:stretch/>
          </p:blipFill>
          <p:spPr>
            <a:xfrm>
              <a:off x="21742149" y="20563725"/>
              <a:ext cx="2621051" cy="4132247"/>
            </a:xfrm>
            <a:prstGeom prst="rect">
              <a:avLst/>
            </a:prstGeom>
          </p:spPr>
        </p:pic>
        <p:sp>
          <p:nvSpPr>
            <p:cNvPr id="31" name="TextBox 34">
              <a:extLst>
                <a:ext uri="{FF2B5EF4-FFF2-40B4-BE49-F238E27FC236}">
                  <a16:creationId xmlns:a16="http://schemas.microsoft.com/office/drawing/2014/main" id="{9E6D2FA0-D307-52FF-0445-6BB791F45E32}"/>
                </a:ext>
              </a:extLst>
            </p:cNvPr>
            <p:cNvSpPr txBox="1"/>
            <p:nvPr/>
          </p:nvSpPr>
          <p:spPr>
            <a:xfrm>
              <a:off x="24902514" y="9231611"/>
              <a:ext cx="5996696" cy="1015663"/>
            </a:xfrm>
            <a:prstGeom prst="rect">
              <a:avLst/>
            </a:prstGeom>
            <a:noFill/>
          </p:spPr>
          <p:txBody>
            <a:bodyPr wrap="square">
              <a:spAutoFit/>
            </a:bodyPr>
            <a:lstStyle/>
            <a:p>
              <a:r>
                <a:rPr lang="en-US" sz="6000" b="1" dirty="0" err="1">
                  <a:solidFill>
                    <a:schemeClr val="bg1"/>
                  </a:solidFill>
                  <a:latin typeface="Arial" panose="020B0604020202020204" pitchFamily="34" charset="0"/>
                  <a:cs typeface="Arial" panose="020B0604020202020204" pitchFamily="34" charset="0"/>
                </a:rPr>
                <a:t>Objetivos</a:t>
              </a:r>
              <a:endParaRPr lang="en-US" sz="6000" b="1" dirty="0">
                <a:solidFill>
                  <a:schemeClr val="bg1"/>
                </a:solidFill>
                <a:latin typeface="Arial" panose="020B0604020202020204" pitchFamily="34" charset="0"/>
                <a:cs typeface="Arial" panose="020B0604020202020204" pitchFamily="34" charset="0"/>
              </a:endParaRPr>
            </a:p>
          </p:txBody>
        </p:sp>
        <p:sp>
          <p:nvSpPr>
            <p:cNvPr id="34" name="TextBox 64">
              <a:extLst>
                <a:ext uri="{FF2B5EF4-FFF2-40B4-BE49-F238E27FC236}">
                  <a16:creationId xmlns:a16="http://schemas.microsoft.com/office/drawing/2014/main" id="{99D6E7A2-CFB1-8D75-7FA5-49D2EFDBC521}"/>
                </a:ext>
              </a:extLst>
            </p:cNvPr>
            <p:cNvSpPr txBox="1"/>
            <p:nvPr/>
          </p:nvSpPr>
          <p:spPr>
            <a:xfrm>
              <a:off x="23433118" y="11497367"/>
              <a:ext cx="7186583" cy="2062103"/>
            </a:xfrm>
            <a:prstGeom prst="rect">
              <a:avLst/>
            </a:prstGeom>
            <a:noFill/>
          </p:spPr>
          <p:txBody>
            <a:bodyPr wrap="square">
              <a:spAutoFit/>
            </a:bodyPr>
            <a:lstStyle/>
            <a:p>
              <a:pPr algn="just"/>
              <a:r>
                <a:rPr lang="es-ES" sz="3200" dirty="0">
                  <a:solidFill>
                    <a:schemeClr val="bg1"/>
                  </a:solidFill>
                  <a:latin typeface="Arial" panose="020B0604020202020204" pitchFamily="34" charset="0"/>
                  <a:ea typeface="Open Sans" panose="020B0606030504020204" pitchFamily="34" charset="0"/>
                  <a:cs typeface="Arial" panose="020B0604020202020204" pitchFamily="34" charset="0"/>
                </a:rPr>
                <a:t>Estandarizar los procesos de evaluación y adquisición de tecnología de equipos biomédicos en la Cínica CES.</a:t>
              </a:r>
              <a:endParaRPr lang="en-US" sz="32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7" name="TextBox 68">
              <a:extLst>
                <a:ext uri="{FF2B5EF4-FFF2-40B4-BE49-F238E27FC236}">
                  <a16:creationId xmlns:a16="http://schemas.microsoft.com/office/drawing/2014/main" id="{BE465316-9E2A-63BB-0BDB-02331CD4C8F9}"/>
                </a:ext>
              </a:extLst>
            </p:cNvPr>
            <p:cNvSpPr txBox="1"/>
            <p:nvPr/>
          </p:nvSpPr>
          <p:spPr>
            <a:xfrm>
              <a:off x="23444876" y="14816347"/>
              <a:ext cx="7221756" cy="2062103"/>
            </a:xfrm>
            <a:prstGeom prst="rect">
              <a:avLst/>
            </a:prstGeom>
            <a:noFill/>
          </p:spPr>
          <p:txBody>
            <a:bodyPr wrap="square">
              <a:spAutoFit/>
            </a:bodyPr>
            <a:lstStyle/>
            <a:p>
              <a:pPr algn="just"/>
              <a:r>
                <a:rPr lang="es-ES" sz="3200" dirty="0">
                  <a:solidFill>
                    <a:schemeClr val="bg1"/>
                  </a:solidFill>
                  <a:latin typeface="Arial" panose="020B0604020202020204" pitchFamily="34" charset="0"/>
                  <a:ea typeface="Open Sans" panose="020B0606030504020204" pitchFamily="34" charset="0"/>
                  <a:cs typeface="Arial" panose="020B0604020202020204" pitchFamily="34" charset="0"/>
                </a:rPr>
                <a:t>Diseñar una matriz de requisitos para proveedores de gestión de equipos biomédicos basada en los criterios de la clínica.</a:t>
              </a:r>
              <a:endParaRPr lang="en-US" sz="32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8" name="TextBox 72">
              <a:extLst>
                <a:ext uri="{FF2B5EF4-FFF2-40B4-BE49-F238E27FC236}">
                  <a16:creationId xmlns:a16="http://schemas.microsoft.com/office/drawing/2014/main" id="{EA87F613-5FFE-61CA-FFA8-D1981D1F1C29}"/>
                </a:ext>
              </a:extLst>
            </p:cNvPr>
            <p:cNvSpPr txBox="1"/>
            <p:nvPr/>
          </p:nvSpPr>
          <p:spPr>
            <a:xfrm>
              <a:off x="23325279" y="17697043"/>
              <a:ext cx="7188331" cy="2062103"/>
            </a:xfrm>
            <a:prstGeom prst="rect">
              <a:avLst/>
            </a:prstGeom>
            <a:noFill/>
          </p:spPr>
          <p:txBody>
            <a:bodyPr wrap="square">
              <a:spAutoFit/>
            </a:bodyPr>
            <a:lstStyle/>
            <a:p>
              <a:pPr algn="just"/>
              <a:r>
                <a:rPr lang="es-ES" sz="3200" dirty="0">
                  <a:solidFill>
                    <a:schemeClr val="bg1"/>
                  </a:solidFill>
                  <a:latin typeface="Arial" panose="020B0604020202020204" pitchFamily="34" charset="0"/>
                  <a:ea typeface="Open Sans" panose="020B0606030504020204" pitchFamily="34" charset="0"/>
                  <a:cs typeface="Arial" panose="020B0604020202020204" pitchFamily="34" charset="0"/>
                </a:rPr>
                <a:t>Diseñar los protocolos de adquisición de tecnologías basados en la búsqueda y referenciación bibliográfica.</a:t>
              </a:r>
              <a:endParaRPr lang="en-US" sz="32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pic>
          <p:nvPicPr>
            <p:cNvPr id="43" name="Picture 54" descr="Logo, icon&#10;&#10;Description automatically generated">
              <a:extLst>
                <a:ext uri="{FF2B5EF4-FFF2-40B4-BE49-F238E27FC236}">
                  <a16:creationId xmlns:a16="http://schemas.microsoft.com/office/drawing/2014/main" id="{BE1F50E3-7F12-5E69-DBDD-1A9F45A4D0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90633" y="15514082"/>
              <a:ext cx="899272" cy="1100110"/>
            </a:xfrm>
            <a:prstGeom prst="rect">
              <a:avLst/>
            </a:prstGeom>
          </p:spPr>
        </p:pic>
        <p:pic>
          <p:nvPicPr>
            <p:cNvPr id="45" name="Picture 54" descr="Logo, icon&#10;&#10;Description automatically generated">
              <a:extLst>
                <a:ext uri="{FF2B5EF4-FFF2-40B4-BE49-F238E27FC236}">
                  <a16:creationId xmlns:a16="http://schemas.microsoft.com/office/drawing/2014/main" id="{D8416CA0-82C7-54F9-09C0-62A52A5D99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90633" y="18295836"/>
              <a:ext cx="899272" cy="1100110"/>
            </a:xfrm>
            <a:prstGeom prst="rect">
              <a:avLst/>
            </a:prstGeom>
          </p:spPr>
        </p:pic>
      </p:grpSp>
      <p:sp>
        <p:nvSpPr>
          <p:cNvPr id="61" name="TextBox 15">
            <a:extLst>
              <a:ext uri="{FF2B5EF4-FFF2-40B4-BE49-F238E27FC236}">
                <a16:creationId xmlns:a16="http://schemas.microsoft.com/office/drawing/2014/main" id="{D1D951F3-1AF9-9D61-308F-0B4603ED689F}"/>
              </a:ext>
            </a:extLst>
          </p:cNvPr>
          <p:cNvSpPr txBox="1"/>
          <p:nvPr/>
        </p:nvSpPr>
        <p:spPr>
          <a:xfrm>
            <a:off x="768433" y="37452405"/>
            <a:ext cx="7429185" cy="553998"/>
          </a:xfrm>
          <a:prstGeom prst="rect">
            <a:avLst/>
          </a:prstGeom>
          <a:noFill/>
        </p:spPr>
        <p:txBody>
          <a:bodyPr wrap="square">
            <a:spAutoFit/>
          </a:bodyPr>
          <a:lstStyle/>
          <a:p>
            <a:r>
              <a:rPr lang="en-US" sz="3000" b="1" dirty="0">
                <a:solidFill>
                  <a:schemeClr val="bg1"/>
                </a:solidFill>
                <a:latin typeface="Arial" panose="020B0604020202020204" pitchFamily="34" charset="0"/>
                <a:cs typeface="Arial" panose="020B0604020202020204" pitchFamily="34" charset="0"/>
              </a:rPr>
              <a:t>DATOS DE CONTACTO DEL AUTOR: </a:t>
            </a:r>
          </a:p>
        </p:txBody>
      </p:sp>
      <p:pic>
        <p:nvPicPr>
          <p:cNvPr id="62" name="Imagen 61">
            <a:extLst>
              <a:ext uri="{FF2B5EF4-FFF2-40B4-BE49-F238E27FC236}">
                <a16:creationId xmlns:a16="http://schemas.microsoft.com/office/drawing/2014/main" id="{C4C70B4D-7398-3DD3-24C1-3B5846C414B7}"/>
              </a:ext>
            </a:extLst>
          </p:cNvPr>
          <p:cNvPicPr>
            <a:picLocks noChangeAspect="1"/>
          </p:cNvPicPr>
          <p:nvPr/>
        </p:nvPicPr>
        <p:blipFill>
          <a:blip r:embed="rId17" cstate="hqprint">
            <a:lum bright="70000" contrast="-70000"/>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4224" y="38235139"/>
            <a:ext cx="780427" cy="780427"/>
          </a:xfrm>
          <a:prstGeom prst="rect">
            <a:avLst/>
          </a:prstGeom>
        </p:spPr>
      </p:pic>
      <p:pic>
        <p:nvPicPr>
          <p:cNvPr id="63" name="Imagen 62">
            <a:extLst>
              <a:ext uri="{FF2B5EF4-FFF2-40B4-BE49-F238E27FC236}">
                <a16:creationId xmlns:a16="http://schemas.microsoft.com/office/drawing/2014/main" id="{166E8E89-684C-6AC1-899E-66F3AF18EA5B}"/>
              </a:ext>
            </a:extLst>
          </p:cNvPr>
          <p:cNvPicPr>
            <a:picLocks noChangeAspect="1"/>
          </p:cNvPicPr>
          <p:nvPr/>
        </p:nvPicPr>
        <p:blipFill>
          <a:blip r:embed="rId19" cstate="hqprint">
            <a:lum bright="70000" contrast="-70000"/>
            <a:extLst>
              <a:ext uri="{BEBA8EAE-BF5A-486C-A8C5-ECC9F3942E4B}">
                <a14:imgProps xmlns:a14="http://schemas.microsoft.com/office/drawing/2010/main">
                  <a14:imgLayer r:embed="rId20">
                    <a14:imgEffect>
                      <a14:backgroundRemoval t="2935" b="98804" l="3370" r="97935">
                        <a14:foregroundMark x1="54348" y1="14674" x2="43043" y2="14348"/>
                        <a14:foregroundMark x1="43043" y1="14348" x2="37065" y2="15870"/>
                        <a14:foregroundMark x1="81087" y1="25870" x2="86304" y2="36087"/>
                        <a14:foregroundMark x1="86304" y1="36087" x2="91522" y2="57283"/>
                        <a14:foregroundMark x1="91522" y1="57283" x2="91304" y2="64022"/>
                        <a14:foregroundMark x1="91304" y1="64022" x2="87391" y2="73696"/>
                        <a14:foregroundMark x1="87391" y1="73696" x2="81413" y2="79239"/>
                        <a14:foregroundMark x1="81413" y1="79239" x2="78587" y2="80978"/>
                        <a14:foregroundMark x1="78587" y1="80978" x2="61196" y2="83043"/>
                        <a14:foregroundMark x1="61196" y1="83043" x2="35109" y2="80870"/>
                        <a14:foregroundMark x1="35109" y1="80870" x2="21739" y2="73913"/>
                        <a14:foregroundMark x1="21739" y1="73913" x2="15543" y2="65978"/>
                        <a14:foregroundMark x1="15543" y1="65978" x2="11522" y2="53804"/>
                        <a14:foregroundMark x1="11522" y1="53804" x2="11087" y2="31196"/>
                        <a14:foregroundMark x1="11087" y1="31196" x2="12500" y2="26848"/>
                        <a14:foregroundMark x1="12500" y1="26848" x2="15000" y2="23696"/>
                        <a14:foregroundMark x1="15000" y1="23696" x2="15435" y2="23370"/>
                        <a14:foregroundMark x1="35000" y1="20109" x2="41739" y2="22500"/>
                        <a14:foregroundMark x1="41739" y1="22500" x2="64130" y2="22717"/>
                        <a14:foregroundMark x1="64130" y1="22717" x2="41848" y2="17391"/>
                        <a14:foregroundMark x1="41848" y1="17391" x2="55109" y2="17609"/>
                        <a14:foregroundMark x1="55109" y1="17609" x2="60435" y2="17500"/>
                        <a14:foregroundMark x1="60435" y1="17500" x2="56087" y2="15435"/>
                        <a14:foregroundMark x1="57283" y1="5870" x2="43043" y2="7500"/>
                        <a14:foregroundMark x1="43043" y1="7500" x2="29565" y2="13587"/>
                        <a14:foregroundMark x1="29565" y1="13587" x2="26957" y2="15870"/>
                        <a14:foregroundMark x1="26957" y1="15870" x2="23913" y2="20870"/>
                        <a14:foregroundMark x1="23913" y1="20870" x2="22117" y2="29478"/>
                        <a14:foregroundMark x1="79662" y1="33478" x2="87174" y2="44239"/>
                        <a14:foregroundMark x1="79435" y1="33152" x2="79662" y2="33478"/>
                        <a14:foregroundMark x1="67065" y1="15435" x2="75237" y2="27140"/>
                        <a14:foregroundMark x1="5435" y1="48478" x2="9022" y2="62717"/>
                        <a14:foregroundMark x1="9022" y1="62717" x2="22391" y2="85435"/>
                        <a14:foregroundMark x1="22391" y1="85435" x2="25109" y2="88261"/>
                        <a14:foregroundMark x1="25109" y1="88261" x2="27717" y2="89783"/>
                        <a14:foregroundMark x1="27717" y1="89783" x2="44130" y2="89783"/>
                        <a14:foregroundMark x1="44130" y1="89783" x2="64022" y2="86739"/>
                        <a14:foregroundMark x1="64022" y1="86739" x2="67500" y2="85326"/>
                        <a14:foregroundMark x1="67500" y1="85326" x2="70652" y2="83043"/>
                        <a14:foregroundMark x1="93152" y1="60543" x2="92609" y2="36739"/>
                        <a14:foregroundMark x1="40978" y1="5109" x2="50870" y2="4348"/>
                        <a14:foregroundMark x1="50870" y1="4348" x2="69783" y2="9565"/>
                        <a14:foregroundMark x1="69783" y1="9565" x2="95652" y2="28696"/>
                        <a14:foregroundMark x1="42283" y1="3152" x2="51848" y2="3370"/>
                        <a14:foregroundMark x1="51848" y1="3370" x2="57609" y2="3152"/>
                        <a14:foregroundMark x1="30217" y1="9348" x2="17935" y2="24891"/>
                        <a14:foregroundMark x1="17935" y1="24891" x2="15978" y2="34891"/>
                        <a14:foregroundMark x1="15978" y1="34891" x2="15978" y2="37500"/>
                        <a14:foregroundMark x1="21957" y1="14348" x2="15217" y2="19457"/>
                        <a14:foregroundMark x1="15217" y1="19457" x2="5761" y2="31848"/>
                        <a14:foregroundMark x1="5761" y1="31848" x2="3804" y2="35761"/>
                        <a14:foregroundMark x1="3804" y1="35761" x2="3478" y2="51957"/>
                        <a14:foregroundMark x1="3478" y1="51957" x2="4130" y2="54783"/>
                        <a14:foregroundMark x1="35000" y1="94565" x2="56848" y2="96848"/>
                        <a14:foregroundMark x1="56848" y1="96848" x2="70978" y2="92717"/>
                        <a14:foregroundMark x1="70978" y1="92717" x2="72609" y2="92065"/>
                        <a14:foregroundMark x1="95652" y1="38913" x2="98043" y2="45870"/>
                        <a14:foregroundMark x1="98043" y1="45870" x2="97935" y2="59783"/>
                        <a14:foregroundMark x1="97935" y1="59783" x2="95109" y2="64783"/>
                        <a14:foregroundMark x1="35543" y1="95326" x2="37283" y2="98370"/>
                        <a14:foregroundMark x1="37283" y1="98370" x2="40761" y2="97826"/>
                        <a14:foregroundMark x1="40761" y1="97826" x2="56087" y2="98804"/>
                        <a14:foregroundMark x1="56087" y1="98804" x2="64565" y2="94891"/>
                        <a14:foregroundMark x1="37717" y1="36739" x2="52609" y2="39457"/>
                        <a14:foregroundMark x1="52609" y1="39457" x2="59022" y2="37935"/>
                        <a14:foregroundMark x1="70652" y1="52717" x2="70652" y2="45978"/>
                        <a14:foregroundMark x1="70652" y1="45978" x2="70652" y2="45978"/>
                        <a14:foregroundMark x1="51522" y1="63804" x2="55652" y2="63261"/>
                        <a14:foregroundMark x1="55652" y1="63261" x2="56848" y2="63261"/>
                        <a14:foregroundMark x1="28478" y1="44457" x2="29022" y2="51196"/>
                        <a14:backgroundMark x1="20978" y1="35217" x2="20978" y2="32717"/>
                        <a14:backgroundMark x1="21196" y1="36739" x2="21196" y2="33152"/>
                        <a14:backgroundMark x1="21196" y1="33152" x2="22174" y2="31413"/>
                        <a14:backgroundMark x1="21196" y1="36739" x2="21196" y2="35435"/>
                        <a14:backgroundMark x1="20978" y1="37174" x2="20217" y2="33804"/>
                        <a14:backgroundMark x1="20217" y1="33804" x2="21196" y2="31413"/>
                        <a14:backgroundMark x1="20217" y1="37500" x2="21196" y2="31739"/>
                        <a14:backgroundMark x1="76087" y1="28913" x2="78913" y2="32174"/>
                        <a14:backgroundMark x1="79348" y1="34239" x2="79348" y2="33478"/>
                        <a14:backgroundMark x1="79130" y1="33478" x2="79130" y2="33478"/>
                        <a14:backgroundMark x1="76087" y1="28696" x2="76087" y2="28696"/>
                        <a14:backgroundMark x1="79130" y1="32717" x2="79130" y2="32717"/>
                        <a14:backgroundMark x1="79348" y1="33152" x2="79348" y2="33152"/>
                        <a14:backgroundMark x1="76087" y1="28696" x2="76087" y2="28696"/>
                        <a14:backgroundMark x1="21522" y1="30978" x2="21522" y2="30978"/>
                        <a14:backgroundMark x1="21957" y1="31413" x2="20217" y2="36957"/>
                        <a14:backgroundMark x1="22717" y1="29891" x2="21196" y2="31739"/>
                        <a14:backgroundMark x1="75652" y1="28152" x2="75652" y2="28696"/>
                        <a14:backgroundMark x1="79348" y1="33696" x2="79130" y2="32717"/>
                        <a14:backgroundMark x1="76630" y1="28913" x2="75870" y2="28696"/>
                      </a14:backgroundRemoval>
                    </a14:imgEffect>
                  </a14:imgLayer>
                </a14:imgProps>
              </a:ext>
              <a:ext uri="{28A0092B-C50C-407E-A947-70E740481C1C}">
                <a14:useLocalDpi xmlns:a14="http://schemas.microsoft.com/office/drawing/2010/main" val="0"/>
              </a:ext>
            </a:extLst>
          </a:blip>
          <a:stretch>
            <a:fillRect/>
          </a:stretch>
        </p:blipFill>
        <p:spPr>
          <a:xfrm>
            <a:off x="11392692" y="38266046"/>
            <a:ext cx="700997" cy="700997"/>
          </a:xfrm>
          <a:prstGeom prst="rect">
            <a:avLst/>
          </a:prstGeom>
        </p:spPr>
      </p:pic>
      <p:sp>
        <p:nvSpPr>
          <p:cNvPr id="64" name="CuadroTexto 63">
            <a:extLst>
              <a:ext uri="{FF2B5EF4-FFF2-40B4-BE49-F238E27FC236}">
                <a16:creationId xmlns:a16="http://schemas.microsoft.com/office/drawing/2014/main" id="{41EF102A-C6C2-6080-AE33-F8186A951BE7}"/>
              </a:ext>
            </a:extLst>
          </p:cNvPr>
          <p:cNvSpPr txBox="1"/>
          <p:nvPr/>
        </p:nvSpPr>
        <p:spPr>
          <a:xfrm>
            <a:off x="1726156" y="38280755"/>
            <a:ext cx="2730894" cy="584775"/>
          </a:xfrm>
          <a:prstGeom prst="rect">
            <a:avLst/>
          </a:prstGeom>
          <a:noFill/>
        </p:spPr>
        <p:txBody>
          <a:bodyPr wrap="square" rtlCol="0">
            <a:spAutoFit/>
          </a:bodyPr>
          <a:lstStyle/>
          <a:p>
            <a:r>
              <a:rPr lang="es-ES" sz="3200" dirty="0">
                <a:solidFill>
                  <a:schemeClr val="bg1"/>
                </a:solidFill>
              </a:rPr>
              <a:t>301 558 2063</a:t>
            </a:r>
            <a:endParaRPr lang="es-CO" sz="3200" dirty="0">
              <a:solidFill>
                <a:schemeClr val="bg1"/>
              </a:solidFill>
            </a:endParaRPr>
          </a:p>
        </p:txBody>
      </p:sp>
      <p:sp>
        <p:nvSpPr>
          <p:cNvPr id="66" name="CuadroTexto 65">
            <a:extLst>
              <a:ext uri="{FF2B5EF4-FFF2-40B4-BE49-F238E27FC236}">
                <a16:creationId xmlns:a16="http://schemas.microsoft.com/office/drawing/2014/main" id="{305E3437-53FC-1DD4-DB99-7E76A72EF0EF}"/>
              </a:ext>
            </a:extLst>
          </p:cNvPr>
          <p:cNvSpPr txBox="1"/>
          <p:nvPr/>
        </p:nvSpPr>
        <p:spPr>
          <a:xfrm>
            <a:off x="12341314" y="38278782"/>
            <a:ext cx="5117160" cy="584775"/>
          </a:xfrm>
          <a:prstGeom prst="rect">
            <a:avLst/>
          </a:prstGeom>
          <a:noFill/>
        </p:spPr>
        <p:txBody>
          <a:bodyPr wrap="square" rtlCol="0">
            <a:spAutoFit/>
          </a:bodyPr>
          <a:lstStyle/>
          <a:p>
            <a:r>
              <a:rPr lang="es-ES" sz="3200" dirty="0">
                <a:solidFill>
                  <a:schemeClr val="bg1"/>
                </a:solidFill>
              </a:rPr>
              <a:t>Juan.arango38@udea.edu.co</a:t>
            </a:r>
            <a:endParaRPr lang="es-CO" sz="3200" dirty="0">
              <a:solidFill>
                <a:schemeClr val="bg1"/>
              </a:solidFill>
            </a:endParaRPr>
          </a:p>
        </p:txBody>
      </p:sp>
      <p:pic>
        <p:nvPicPr>
          <p:cNvPr id="70" name="Imagen 69">
            <a:extLst>
              <a:ext uri="{FF2B5EF4-FFF2-40B4-BE49-F238E27FC236}">
                <a16:creationId xmlns:a16="http://schemas.microsoft.com/office/drawing/2014/main" id="{5C9C4CEE-F6CB-3A65-4F1C-1A8393D0F828}"/>
              </a:ext>
            </a:extLst>
          </p:cNvPr>
          <p:cNvPicPr>
            <a:picLocks noChangeAspect="1"/>
          </p:cNvPicPr>
          <p:nvPr/>
        </p:nvPicPr>
        <p:blipFill>
          <a:blip r:embed="rId21" cstate="hqprint">
            <a:lum bright="70000" contrast="-70000"/>
            <a:extLst>
              <a:ext uri="{BEBA8EAE-BF5A-486C-A8C5-ECC9F3942E4B}">
                <a14:imgProps xmlns:a14="http://schemas.microsoft.com/office/drawing/2010/main">
                  <a14:imgLayer r:embed="rId22">
                    <a14:imgEffect>
                      <a14:backgroundRemoval t="4969" b="96066" l="10000" r="90000">
                        <a14:foregroundMark x1="46087" y1="4555" x2="48804" y2="5176"/>
                        <a14:foregroundMark x1="48804" y1="5176" x2="51739" y2="4969"/>
                        <a14:foregroundMark x1="51739" y1="4969" x2="56739" y2="5797"/>
                        <a14:foregroundMark x1="42935" y1="36232" x2="43261" y2="43478"/>
                        <a14:foregroundMark x1="43913" y1="96480" x2="50870" y2="96894"/>
                        <a14:foregroundMark x1="50870" y1="96894" x2="53152" y2="96066"/>
                        <a14:foregroundMark x1="53152" y1="96066" x2="55217" y2="94410"/>
                      </a14:backgroundRemoval>
                    </a14:imgEffect>
                  </a14:imgLayer>
                </a14:imgProps>
              </a:ext>
              <a:ext uri="{28A0092B-C50C-407E-A947-70E740481C1C}">
                <a14:useLocalDpi xmlns:a14="http://schemas.microsoft.com/office/drawing/2010/main" val="0"/>
              </a:ext>
            </a:extLst>
          </a:blip>
          <a:stretch>
            <a:fillRect/>
          </a:stretch>
        </p:blipFill>
        <p:spPr>
          <a:xfrm>
            <a:off x="6160481" y="38296599"/>
            <a:ext cx="1212388" cy="636504"/>
          </a:xfrm>
          <a:prstGeom prst="rect">
            <a:avLst/>
          </a:prstGeom>
        </p:spPr>
      </p:pic>
      <p:sp>
        <p:nvSpPr>
          <p:cNvPr id="74" name="CuadroTexto 73">
            <a:extLst>
              <a:ext uri="{FF2B5EF4-FFF2-40B4-BE49-F238E27FC236}">
                <a16:creationId xmlns:a16="http://schemas.microsoft.com/office/drawing/2014/main" id="{F7423B00-CA78-5582-20FE-62060CED1EF4}"/>
              </a:ext>
            </a:extLst>
          </p:cNvPr>
          <p:cNvSpPr txBox="1"/>
          <p:nvPr/>
        </p:nvSpPr>
        <p:spPr>
          <a:xfrm>
            <a:off x="7253586" y="38256584"/>
            <a:ext cx="3393732" cy="584775"/>
          </a:xfrm>
          <a:prstGeom prst="rect">
            <a:avLst/>
          </a:prstGeom>
          <a:noFill/>
        </p:spPr>
        <p:txBody>
          <a:bodyPr wrap="square" rtlCol="0">
            <a:spAutoFit/>
          </a:bodyPr>
          <a:lstStyle/>
          <a:p>
            <a:r>
              <a:rPr lang="es-ES" sz="3200" dirty="0">
                <a:solidFill>
                  <a:schemeClr val="bg1"/>
                </a:solidFill>
              </a:rPr>
              <a:t>+57 301 558 2063</a:t>
            </a:r>
            <a:endParaRPr lang="es-CO" sz="3200" dirty="0">
              <a:solidFill>
                <a:schemeClr val="bg1"/>
              </a:solidFill>
            </a:endParaRPr>
          </a:p>
        </p:txBody>
      </p:sp>
      <p:sp>
        <p:nvSpPr>
          <p:cNvPr id="75" name="CuadroTexto 74">
            <a:extLst>
              <a:ext uri="{FF2B5EF4-FFF2-40B4-BE49-F238E27FC236}">
                <a16:creationId xmlns:a16="http://schemas.microsoft.com/office/drawing/2014/main" id="{CE65F302-7CEE-C52A-CDB5-4F052776F972}"/>
              </a:ext>
            </a:extLst>
          </p:cNvPr>
          <p:cNvSpPr txBox="1"/>
          <p:nvPr/>
        </p:nvSpPr>
        <p:spPr>
          <a:xfrm>
            <a:off x="19334564" y="38258151"/>
            <a:ext cx="13043707" cy="584775"/>
          </a:xfrm>
          <a:prstGeom prst="rect">
            <a:avLst/>
          </a:prstGeom>
          <a:noFill/>
        </p:spPr>
        <p:txBody>
          <a:bodyPr wrap="square" rtlCol="0">
            <a:spAutoFit/>
          </a:bodyPr>
          <a:lstStyle/>
          <a:p>
            <a:r>
              <a:rPr lang="es-CO" sz="3200" dirty="0">
                <a:solidFill>
                  <a:schemeClr val="bg1"/>
                </a:solidFill>
              </a:rPr>
              <a:t>https://www.linkedin.com/in/juan-pablo-arango-cardona-953251281/</a:t>
            </a:r>
          </a:p>
        </p:txBody>
      </p:sp>
      <p:pic>
        <p:nvPicPr>
          <p:cNvPr id="76" name="Picture 2" descr="Linkedin icono redondo negro">
            <a:extLst>
              <a:ext uri="{FF2B5EF4-FFF2-40B4-BE49-F238E27FC236}">
                <a16:creationId xmlns:a16="http://schemas.microsoft.com/office/drawing/2014/main" id="{D10AA0A7-EAF8-1F6A-AA55-53D9BC40A73C}"/>
              </a:ext>
            </a:extLst>
          </p:cNvPr>
          <p:cNvPicPr>
            <a:picLocks noChangeAspect="1" noChangeArrowheads="1"/>
          </p:cNvPicPr>
          <p:nvPr/>
        </p:nvPicPr>
        <p:blipFill>
          <a:blip r:embed="rId23" cstate="hqprint">
            <a:lum bright="70000" contrast="-70000"/>
            <a:extLst>
              <a:ext uri="{28A0092B-C50C-407E-A947-70E740481C1C}">
                <a14:useLocalDpi xmlns:a14="http://schemas.microsoft.com/office/drawing/2010/main" val="0"/>
              </a:ext>
            </a:extLst>
          </a:blip>
          <a:srcRect/>
          <a:stretch>
            <a:fillRect/>
          </a:stretch>
        </p:blipFill>
        <p:spPr bwMode="auto">
          <a:xfrm>
            <a:off x="17753624" y="38168465"/>
            <a:ext cx="798578" cy="79857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54" descr="Logo, icon&#10;&#10;Description automatically generated">
            <a:extLst>
              <a:ext uri="{FF2B5EF4-FFF2-40B4-BE49-F238E27FC236}">
                <a16:creationId xmlns:a16="http://schemas.microsoft.com/office/drawing/2014/main" id="{D4C2DCBF-2556-20E6-514F-BE6865225E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40997" y="26815700"/>
            <a:ext cx="899272" cy="1100110"/>
          </a:xfrm>
          <a:prstGeom prst="rect">
            <a:avLst/>
          </a:prstGeom>
        </p:spPr>
      </p:pic>
      <p:pic>
        <p:nvPicPr>
          <p:cNvPr id="78" name="Picture 54" descr="Logo, icon&#10;&#10;Description automatically generated">
            <a:extLst>
              <a:ext uri="{FF2B5EF4-FFF2-40B4-BE49-F238E27FC236}">
                <a16:creationId xmlns:a16="http://schemas.microsoft.com/office/drawing/2014/main" id="{3A614836-0788-D7D9-E3B5-F734B42A34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40997" y="30674589"/>
            <a:ext cx="899272" cy="1100110"/>
          </a:xfrm>
          <a:prstGeom prst="rect">
            <a:avLst/>
          </a:prstGeom>
        </p:spPr>
      </p:pic>
      <p:pic>
        <p:nvPicPr>
          <p:cNvPr id="80" name="Picture 54" descr="Logo, icon&#10;&#10;Description automatically generated">
            <a:extLst>
              <a:ext uri="{FF2B5EF4-FFF2-40B4-BE49-F238E27FC236}">
                <a16:creationId xmlns:a16="http://schemas.microsoft.com/office/drawing/2014/main" id="{A862129C-4C37-7F81-77A5-3FEC66DF68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95987" y="33621670"/>
            <a:ext cx="899272" cy="1100110"/>
          </a:xfrm>
          <a:prstGeom prst="rect">
            <a:avLst/>
          </a:prstGeom>
        </p:spPr>
      </p:pic>
      <p:cxnSp>
        <p:nvCxnSpPr>
          <p:cNvPr id="96" name="Straight Connector 136">
            <a:extLst>
              <a:ext uri="{FF2B5EF4-FFF2-40B4-BE49-F238E27FC236}">
                <a16:creationId xmlns:a16="http://schemas.microsoft.com/office/drawing/2014/main" id="{BFF9D3CE-4850-5479-6BE9-8E0B8D645B94}"/>
              </a:ext>
            </a:extLst>
          </p:cNvPr>
          <p:cNvCxnSpPr/>
          <p:nvPr/>
        </p:nvCxnSpPr>
        <p:spPr>
          <a:xfrm>
            <a:off x="22623267" y="20245824"/>
            <a:ext cx="8380945"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98" name="TextBox 72">
            <a:extLst>
              <a:ext uri="{FF2B5EF4-FFF2-40B4-BE49-F238E27FC236}">
                <a16:creationId xmlns:a16="http://schemas.microsoft.com/office/drawing/2014/main" id="{EA87F613-5FFE-61CA-FFA8-D1981D1F1C29}"/>
              </a:ext>
            </a:extLst>
          </p:cNvPr>
          <p:cNvSpPr txBox="1"/>
          <p:nvPr/>
        </p:nvSpPr>
        <p:spPr>
          <a:xfrm>
            <a:off x="23442934" y="20778716"/>
            <a:ext cx="7188331" cy="1077218"/>
          </a:xfrm>
          <a:prstGeom prst="rect">
            <a:avLst/>
          </a:prstGeom>
          <a:noFill/>
        </p:spPr>
        <p:txBody>
          <a:bodyPr wrap="square">
            <a:spAutoFit/>
          </a:bodyPr>
          <a:lstStyle/>
          <a:p>
            <a:pPr algn="just"/>
            <a:r>
              <a:rPr lang="es-ES" sz="3200" dirty="0">
                <a:solidFill>
                  <a:schemeClr val="bg1"/>
                </a:solidFill>
                <a:latin typeface="Arial" panose="020B0604020202020204" pitchFamily="34" charset="0"/>
                <a:ea typeface="Open Sans" panose="020B0606030504020204" pitchFamily="34" charset="0"/>
                <a:cs typeface="Arial" panose="020B0604020202020204" pitchFamily="34" charset="0"/>
              </a:rPr>
              <a:t>Implementar los protocolos de adquisición de tecnología construidos.</a:t>
            </a:r>
            <a:endParaRPr lang="en-US" sz="32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pic>
        <p:nvPicPr>
          <p:cNvPr id="99" name="Picture 54" descr="Logo, icon&#10;&#10;Description automatically generated">
            <a:extLst>
              <a:ext uri="{FF2B5EF4-FFF2-40B4-BE49-F238E27FC236}">
                <a16:creationId xmlns:a16="http://schemas.microsoft.com/office/drawing/2014/main" id="{D8416CA0-82C7-54F9-09C0-62A52A5D99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34294" y="20778716"/>
            <a:ext cx="899272" cy="1100110"/>
          </a:xfrm>
          <a:prstGeom prst="rect">
            <a:avLst/>
          </a:prstGeom>
        </p:spPr>
      </p:pic>
      <p:pic>
        <p:nvPicPr>
          <p:cNvPr id="4" name="Picture 54" descr="Logo, icon&#10;&#10;Description automatically generated">
            <a:extLst>
              <a:ext uri="{FF2B5EF4-FFF2-40B4-BE49-F238E27FC236}">
                <a16:creationId xmlns:a16="http://schemas.microsoft.com/office/drawing/2014/main" id="{8A1D6E63-F737-AC6C-11E9-040803422D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52649" y="23005709"/>
            <a:ext cx="899272" cy="1100110"/>
          </a:xfrm>
          <a:prstGeom prst="rect">
            <a:avLst/>
          </a:prstGeom>
        </p:spPr>
      </p:pic>
      <p:cxnSp>
        <p:nvCxnSpPr>
          <p:cNvPr id="6" name="Straight Connector 136">
            <a:extLst>
              <a:ext uri="{FF2B5EF4-FFF2-40B4-BE49-F238E27FC236}">
                <a16:creationId xmlns:a16="http://schemas.microsoft.com/office/drawing/2014/main" id="{306152D7-A0DA-3B11-29F4-45E4470BEAAD}"/>
              </a:ext>
            </a:extLst>
          </p:cNvPr>
          <p:cNvCxnSpPr/>
          <p:nvPr/>
        </p:nvCxnSpPr>
        <p:spPr>
          <a:xfrm>
            <a:off x="22625752" y="22263482"/>
            <a:ext cx="8380945"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1" name="TextBox 72">
            <a:extLst>
              <a:ext uri="{FF2B5EF4-FFF2-40B4-BE49-F238E27FC236}">
                <a16:creationId xmlns:a16="http://schemas.microsoft.com/office/drawing/2014/main" id="{19A45862-A46E-2F98-DED2-09448461EA2F}"/>
              </a:ext>
            </a:extLst>
          </p:cNvPr>
          <p:cNvSpPr txBox="1"/>
          <p:nvPr/>
        </p:nvSpPr>
        <p:spPr>
          <a:xfrm>
            <a:off x="23426222" y="22704893"/>
            <a:ext cx="7188331" cy="1569660"/>
          </a:xfrm>
          <a:prstGeom prst="rect">
            <a:avLst/>
          </a:prstGeom>
          <a:noFill/>
        </p:spPr>
        <p:txBody>
          <a:bodyPr wrap="square">
            <a:spAutoFit/>
          </a:bodyPr>
          <a:lstStyle/>
          <a:p>
            <a:pPr algn="just"/>
            <a:r>
              <a:rPr lang="es-ES" sz="3200" dirty="0">
                <a:solidFill>
                  <a:schemeClr val="bg1"/>
                </a:solidFill>
                <a:latin typeface="Arial" panose="020B0604020202020204" pitchFamily="34" charset="0"/>
                <a:ea typeface="Open Sans" panose="020B0606030504020204" pitchFamily="34" charset="0"/>
                <a:cs typeface="Arial" panose="020B0604020202020204" pitchFamily="34" charset="0"/>
              </a:rPr>
              <a:t>Evaluar los resultados de la implementación y proponer mejoras al proceso.</a:t>
            </a:r>
            <a:endParaRPr lang="en-US" sz="32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3" name="TextBox 64">
            <a:extLst>
              <a:ext uri="{FF2B5EF4-FFF2-40B4-BE49-F238E27FC236}">
                <a16:creationId xmlns:a16="http://schemas.microsoft.com/office/drawing/2014/main" id="{8ABB9C39-C4B9-F0C3-D8F1-2A725EB58CB7}"/>
              </a:ext>
            </a:extLst>
          </p:cNvPr>
          <p:cNvSpPr txBox="1"/>
          <p:nvPr/>
        </p:nvSpPr>
        <p:spPr>
          <a:xfrm>
            <a:off x="25397358" y="10509174"/>
            <a:ext cx="2832762" cy="861774"/>
          </a:xfrm>
          <a:prstGeom prst="rect">
            <a:avLst/>
          </a:prstGeom>
          <a:noFill/>
        </p:spPr>
        <p:txBody>
          <a:bodyPr wrap="square">
            <a:spAutoFit/>
          </a:bodyPr>
          <a:lstStyle/>
          <a:p>
            <a:pPr algn="just"/>
            <a:r>
              <a:rPr lang="es-ES" sz="5000" i="1" dirty="0">
                <a:solidFill>
                  <a:schemeClr val="bg1"/>
                </a:solidFill>
                <a:latin typeface="Arial" panose="020B0604020202020204" pitchFamily="34" charset="0"/>
                <a:ea typeface="Open Sans" panose="020B0606030504020204" pitchFamily="34" charset="0"/>
                <a:cs typeface="Arial" panose="020B0604020202020204" pitchFamily="34" charset="0"/>
              </a:rPr>
              <a:t>General</a:t>
            </a:r>
            <a:endParaRPr lang="en-US" sz="5000" i="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pic>
        <p:nvPicPr>
          <p:cNvPr id="39" name="Imagen 38">
            <a:extLst>
              <a:ext uri="{FF2B5EF4-FFF2-40B4-BE49-F238E27FC236}">
                <a16:creationId xmlns:a16="http://schemas.microsoft.com/office/drawing/2014/main" id="{FB1BD6E5-19A2-EDC3-82D2-54C6882116B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371322" y="24751026"/>
            <a:ext cx="8923968" cy="6099715"/>
          </a:xfrm>
          <a:prstGeom prst="rect">
            <a:avLst/>
          </a:prstGeom>
        </p:spPr>
      </p:pic>
      <p:sp>
        <p:nvSpPr>
          <p:cNvPr id="35" name="TextBox 64">
            <a:extLst>
              <a:ext uri="{FF2B5EF4-FFF2-40B4-BE49-F238E27FC236}">
                <a16:creationId xmlns:a16="http://schemas.microsoft.com/office/drawing/2014/main" id="{4DB9AA04-5D2E-DAB3-9E21-1663DB8AAD93}"/>
              </a:ext>
            </a:extLst>
          </p:cNvPr>
          <p:cNvSpPr txBox="1"/>
          <p:nvPr/>
        </p:nvSpPr>
        <p:spPr>
          <a:xfrm>
            <a:off x="24902514" y="13444791"/>
            <a:ext cx="3748686" cy="861774"/>
          </a:xfrm>
          <a:prstGeom prst="rect">
            <a:avLst/>
          </a:prstGeom>
          <a:noFill/>
        </p:spPr>
        <p:txBody>
          <a:bodyPr wrap="square">
            <a:spAutoFit/>
          </a:bodyPr>
          <a:lstStyle/>
          <a:p>
            <a:pPr algn="just"/>
            <a:r>
              <a:rPr lang="es-ES" sz="5000" i="1" dirty="0">
                <a:solidFill>
                  <a:schemeClr val="bg1"/>
                </a:solidFill>
                <a:latin typeface="Arial" panose="020B0604020202020204" pitchFamily="34" charset="0"/>
                <a:ea typeface="Open Sans" panose="020B0606030504020204" pitchFamily="34" charset="0"/>
                <a:cs typeface="Arial" panose="020B0604020202020204" pitchFamily="34" charset="0"/>
              </a:rPr>
              <a:t>Específicos</a:t>
            </a:r>
            <a:endParaRPr lang="en-US" sz="5000" i="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41" name="Tabla 40">
            <a:extLst>
              <a:ext uri="{FF2B5EF4-FFF2-40B4-BE49-F238E27FC236}">
                <a16:creationId xmlns:a16="http://schemas.microsoft.com/office/drawing/2014/main" id="{7AC6D384-E6C1-A7BF-8204-9D693E4C0BDC}"/>
              </a:ext>
            </a:extLst>
          </p:cNvPr>
          <p:cNvGraphicFramePr>
            <a:graphicFrameLocks noGrp="1"/>
          </p:cNvGraphicFramePr>
          <p:nvPr>
            <p:extLst>
              <p:ext uri="{D42A27DB-BD31-4B8C-83A1-F6EECF244321}">
                <p14:modId xmlns:p14="http://schemas.microsoft.com/office/powerpoint/2010/main" val="781369720"/>
              </p:ext>
            </p:extLst>
          </p:nvPr>
        </p:nvGraphicFramePr>
        <p:xfrm>
          <a:off x="1354192" y="33147790"/>
          <a:ext cx="8983902" cy="4059690"/>
        </p:xfrm>
        <a:graphic>
          <a:graphicData uri="http://schemas.openxmlformats.org/drawingml/2006/table">
            <a:tbl>
              <a:tblPr bandRow="1">
                <a:tableStyleId>{5C22544A-7EE6-4342-B048-85BDC9FD1C3A}</a:tableStyleId>
              </a:tblPr>
              <a:tblGrid>
                <a:gridCol w="4491951">
                  <a:extLst>
                    <a:ext uri="{9D8B030D-6E8A-4147-A177-3AD203B41FA5}">
                      <a16:colId xmlns:a16="http://schemas.microsoft.com/office/drawing/2014/main" val="3593685165"/>
                    </a:ext>
                  </a:extLst>
                </a:gridCol>
                <a:gridCol w="4491951">
                  <a:extLst>
                    <a:ext uri="{9D8B030D-6E8A-4147-A177-3AD203B41FA5}">
                      <a16:colId xmlns:a16="http://schemas.microsoft.com/office/drawing/2014/main" val="138896265"/>
                    </a:ext>
                  </a:extLst>
                </a:gridCol>
              </a:tblGrid>
              <a:tr h="811938">
                <a:tc>
                  <a:txBody>
                    <a:bodyPr/>
                    <a:lstStyle/>
                    <a:p>
                      <a:pPr algn="ctr">
                        <a:lnSpc>
                          <a:spcPct val="150000"/>
                        </a:lnSpc>
                      </a:pPr>
                      <a:r>
                        <a:rPr lang="es-CO" sz="3200" b="1" i="1" dirty="0">
                          <a:effectLst/>
                        </a:rPr>
                        <a:t>Parámetro</a:t>
                      </a:r>
                      <a:endParaRPr lang="es-CO" sz="3200" b="1"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pPr>
                      <a:r>
                        <a:rPr lang="es-CO" sz="3200" b="1" i="1" dirty="0">
                          <a:effectLst/>
                        </a:rPr>
                        <a:t>Porcentaje</a:t>
                      </a:r>
                      <a:endParaRPr lang="es-CO" sz="3200" b="1" i="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17757096"/>
                  </a:ext>
                </a:extLst>
              </a:tr>
              <a:tr h="811938">
                <a:tc>
                  <a:txBody>
                    <a:bodyPr/>
                    <a:lstStyle/>
                    <a:p>
                      <a:pPr algn="ctr">
                        <a:lnSpc>
                          <a:spcPct val="150000"/>
                        </a:lnSpc>
                      </a:pPr>
                      <a:r>
                        <a:rPr lang="es-CO" sz="3200" dirty="0">
                          <a:effectLst/>
                        </a:rPr>
                        <a:t>Vida Útil</a:t>
                      </a:r>
                      <a:endParaRPr lang="es-CO"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pPr>
                      <a:r>
                        <a:rPr lang="es-CO" sz="3200" dirty="0">
                          <a:effectLst/>
                        </a:rPr>
                        <a:t>5 %</a:t>
                      </a:r>
                      <a:endParaRPr lang="es-CO"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21305218"/>
                  </a:ext>
                </a:extLst>
              </a:tr>
              <a:tr h="811938">
                <a:tc>
                  <a:txBody>
                    <a:bodyPr/>
                    <a:lstStyle/>
                    <a:p>
                      <a:pPr algn="ctr">
                        <a:lnSpc>
                          <a:spcPct val="150000"/>
                        </a:lnSpc>
                      </a:pPr>
                      <a:r>
                        <a:rPr lang="es-CO" sz="3200" dirty="0">
                          <a:effectLst/>
                        </a:rPr>
                        <a:t>Garantía</a:t>
                      </a:r>
                      <a:endParaRPr lang="es-CO"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pPr>
                      <a:r>
                        <a:rPr lang="es-CO" sz="3200" dirty="0">
                          <a:effectLst/>
                        </a:rPr>
                        <a:t>15%</a:t>
                      </a:r>
                      <a:endParaRPr lang="es-CO"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67802685"/>
                  </a:ext>
                </a:extLst>
              </a:tr>
              <a:tr h="811938">
                <a:tc>
                  <a:txBody>
                    <a:bodyPr/>
                    <a:lstStyle/>
                    <a:p>
                      <a:pPr algn="ctr">
                        <a:lnSpc>
                          <a:spcPct val="150000"/>
                        </a:lnSpc>
                      </a:pPr>
                      <a:r>
                        <a:rPr lang="es-CO" sz="3200" dirty="0">
                          <a:effectLst/>
                        </a:rPr>
                        <a:t>Valor del Equipo</a:t>
                      </a:r>
                      <a:endParaRPr lang="es-CO"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pPr>
                      <a:r>
                        <a:rPr lang="es-CO" sz="3200" dirty="0">
                          <a:effectLst/>
                        </a:rPr>
                        <a:t>30%</a:t>
                      </a:r>
                      <a:endParaRPr lang="es-CO"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131574"/>
                  </a:ext>
                </a:extLst>
              </a:tr>
              <a:tr h="811938">
                <a:tc>
                  <a:txBody>
                    <a:bodyPr/>
                    <a:lstStyle/>
                    <a:p>
                      <a:pPr algn="ctr">
                        <a:lnSpc>
                          <a:spcPct val="150000"/>
                        </a:lnSpc>
                      </a:pPr>
                      <a:r>
                        <a:rPr lang="es-CO" sz="3200" dirty="0">
                          <a:effectLst/>
                        </a:rPr>
                        <a:t>Componentes del Equipo</a:t>
                      </a:r>
                      <a:endParaRPr lang="es-CO"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pPr>
                      <a:r>
                        <a:rPr lang="es-CO" sz="3200" dirty="0">
                          <a:effectLst/>
                        </a:rPr>
                        <a:t>50%</a:t>
                      </a:r>
                      <a:endParaRPr lang="es-CO"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58341093"/>
                  </a:ext>
                </a:extLst>
              </a:tr>
            </a:tbl>
          </a:graphicData>
        </a:graphic>
      </p:graphicFrame>
      <p:pic>
        <p:nvPicPr>
          <p:cNvPr id="42" name="Imagen 41">
            <a:extLst>
              <a:ext uri="{FF2B5EF4-FFF2-40B4-BE49-F238E27FC236}">
                <a16:creationId xmlns:a16="http://schemas.microsoft.com/office/drawing/2014/main" id="{80B0DCD5-36C5-4BCD-7DC5-658789433626}"/>
              </a:ext>
            </a:extLst>
          </p:cNvPr>
          <p:cNvPicPr>
            <a:picLocks noChangeAspect="1"/>
          </p:cNvPicPr>
          <p:nvPr/>
        </p:nvPicPr>
        <p:blipFill>
          <a:blip r:embed="rId25"/>
          <a:stretch>
            <a:fillRect/>
          </a:stretch>
        </p:blipFill>
        <p:spPr>
          <a:xfrm>
            <a:off x="1865008" y="16859099"/>
            <a:ext cx="18152838" cy="5085347"/>
          </a:xfrm>
          <a:prstGeom prst="rect">
            <a:avLst/>
          </a:prstGeom>
        </p:spPr>
      </p:pic>
      <p:pic>
        <p:nvPicPr>
          <p:cNvPr id="10" name="Picture 54" descr="Logo, icon&#10;&#10;Description automatically generated">
            <a:extLst>
              <a:ext uri="{FF2B5EF4-FFF2-40B4-BE49-F238E27FC236}">
                <a16:creationId xmlns:a16="http://schemas.microsoft.com/office/drawing/2014/main" id="{69A75D1F-80B0-9F47-D426-E0B52D2BCF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66103" y="28236915"/>
            <a:ext cx="899272" cy="1100110"/>
          </a:xfrm>
          <a:prstGeom prst="rect">
            <a:avLst/>
          </a:prstGeom>
        </p:spPr>
      </p:pic>
      <p:pic>
        <p:nvPicPr>
          <p:cNvPr id="24" name="Picture 54" descr="Logo, icon&#10;&#10;Description automatically generated">
            <a:extLst>
              <a:ext uri="{FF2B5EF4-FFF2-40B4-BE49-F238E27FC236}">
                <a16:creationId xmlns:a16="http://schemas.microsoft.com/office/drawing/2014/main" id="{A04002DF-A22A-1DFC-819F-C771DEEAF8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02417" y="22871530"/>
            <a:ext cx="899272" cy="1100110"/>
          </a:xfrm>
          <a:prstGeom prst="rect">
            <a:avLst/>
          </a:prstGeom>
        </p:spPr>
      </p:pic>
      <p:sp>
        <p:nvSpPr>
          <p:cNvPr id="32" name="TextBox 173">
            <a:extLst>
              <a:ext uri="{FF2B5EF4-FFF2-40B4-BE49-F238E27FC236}">
                <a16:creationId xmlns:a16="http://schemas.microsoft.com/office/drawing/2014/main" id="{4342F4F3-3A15-3535-58A7-580EDBBC370D}"/>
              </a:ext>
            </a:extLst>
          </p:cNvPr>
          <p:cNvSpPr txBox="1"/>
          <p:nvPr/>
        </p:nvSpPr>
        <p:spPr>
          <a:xfrm>
            <a:off x="11795560" y="22874137"/>
            <a:ext cx="8923967" cy="5016758"/>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Se consideró incluir tres componentes para el proceso de evaluación de los equipos biomédicos, entre los cuales están: clínica, técnica y económica; sin embargo, se descartó el componente clínico en el proceso de evaluación debido a las necesidades actuales de la institución. Esto facilita el proceso de evaluación, permitiendo centrarse en aspectos técnicos y económicos para la adquisición de equipos biomédicos.</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40" name="Picture 54" descr="Logo, icon&#10;&#10;Description automatically generated">
            <a:extLst>
              <a:ext uri="{FF2B5EF4-FFF2-40B4-BE49-F238E27FC236}">
                <a16:creationId xmlns:a16="http://schemas.microsoft.com/office/drawing/2014/main" id="{5C899100-5691-A7E3-1957-27BA8127A3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66103" y="30612232"/>
            <a:ext cx="899272" cy="1100110"/>
          </a:xfrm>
          <a:prstGeom prst="rect">
            <a:avLst/>
          </a:prstGeom>
        </p:spPr>
      </p:pic>
      <p:sp>
        <p:nvSpPr>
          <p:cNvPr id="44" name="TextBox 173">
            <a:extLst>
              <a:ext uri="{FF2B5EF4-FFF2-40B4-BE49-F238E27FC236}">
                <a16:creationId xmlns:a16="http://schemas.microsoft.com/office/drawing/2014/main" id="{B11F1130-412E-8BC0-9998-F69F7BA5C128}"/>
              </a:ext>
            </a:extLst>
          </p:cNvPr>
          <p:cNvSpPr txBox="1"/>
          <p:nvPr/>
        </p:nvSpPr>
        <p:spPr>
          <a:xfrm>
            <a:off x="11865925" y="30656777"/>
            <a:ext cx="8923967" cy="2554545"/>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Al asignar pesos a parámetros clave y considerar las necesidades de la clínica, se identificó la mejor opción de compra, destacando el valor agregado del proyecto para mejorar la adquisición tecnológica.</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46" name="TextBox 173">
            <a:extLst>
              <a:ext uri="{FF2B5EF4-FFF2-40B4-BE49-F238E27FC236}">
                <a16:creationId xmlns:a16="http://schemas.microsoft.com/office/drawing/2014/main" id="{32351189-ED14-D0D2-AE58-5F184379923B}"/>
              </a:ext>
            </a:extLst>
          </p:cNvPr>
          <p:cNvSpPr txBox="1"/>
          <p:nvPr/>
        </p:nvSpPr>
        <p:spPr>
          <a:xfrm>
            <a:off x="11743190" y="33800035"/>
            <a:ext cx="5109597" cy="2062103"/>
          </a:xfrm>
          <a:prstGeom prst="rect">
            <a:avLst/>
          </a:prstGeom>
          <a:noFill/>
        </p:spPr>
        <p:txBody>
          <a:bodyPr wrap="square">
            <a:spAutoFit/>
          </a:bodyPr>
          <a:lstStyle/>
          <a:p>
            <a:pPr algn="just"/>
            <a:r>
              <a:rPr lang="es-ES" sz="3200" b="1" i="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EQUIPOS ESCOGIDOS:</a:t>
            </a:r>
          </a:p>
          <a:p>
            <a:pPr marL="457200" indent="-457200" algn="just">
              <a:buFont typeface="Arial" panose="020B0604020202020204" pitchFamily="34" charset="0"/>
              <a:buChar char="•"/>
            </a:pPr>
            <a:r>
              <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Desfibrilador</a:t>
            </a:r>
          </a:p>
          <a:p>
            <a:pPr marL="457200" indent="-457200" algn="just">
              <a:buFont typeface="Arial" panose="020B0604020202020204" pitchFamily="34" charset="0"/>
              <a:buChar char="•"/>
            </a:pPr>
            <a:r>
              <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Electrocardiógrafo</a:t>
            </a:r>
          </a:p>
          <a:p>
            <a:pPr marL="457200" indent="-457200" algn="just">
              <a:buFont typeface="Arial" panose="020B0604020202020204" pitchFamily="34" charset="0"/>
              <a:buChar char="•"/>
            </a:pPr>
            <a:r>
              <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Electrobisturí.</a:t>
            </a:r>
          </a:p>
        </p:txBody>
      </p:sp>
      <p:sp>
        <p:nvSpPr>
          <p:cNvPr id="47" name="TextBox 173">
            <a:extLst>
              <a:ext uri="{FF2B5EF4-FFF2-40B4-BE49-F238E27FC236}">
                <a16:creationId xmlns:a16="http://schemas.microsoft.com/office/drawing/2014/main" id="{69C6AF43-A75F-905C-2A47-DA9EE8BE328B}"/>
              </a:ext>
            </a:extLst>
          </p:cNvPr>
          <p:cNvSpPr txBox="1"/>
          <p:nvPr/>
        </p:nvSpPr>
        <p:spPr>
          <a:xfrm>
            <a:off x="16389405" y="34205734"/>
            <a:ext cx="5109597" cy="1569660"/>
          </a:xfrm>
          <a:prstGeom prst="rect">
            <a:avLst/>
          </a:prstGeom>
          <a:noFill/>
        </p:spPr>
        <p:txBody>
          <a:bodyPr wrap="square">
            <a:spAutoFit/>
          </a:bodyPr>
          <a:lstStyle/>
          <a:p>
            <a:pPr marL="457200" indent="-457200" algn="just">
              <a:buFont typeface="Arial" panose="020B0604020202020204" pitchFamily="34" charset="0"/>
              <a:buChar char="•"/>
            </a:pPr>
            <a:r>
              <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Arco </a:t>
            </a:r>
            <a:r>
              <a:rPr lang="en-US" sz="32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en</a:t>
            </a:r>
            <a:r>
              <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C.</a:t>
            </a:r>
          </a:p>
          <a:p>
            <a:pPr marL="457200" indent="-457200" algn="just">
              <a:buFont typeface="Arial" panose="020B0604020202020204" pitchFamily="34" charset="0"/>
              <a:buChar char="•"/>
            </a:pPr>
            <a:r>
              <a:rPr lang="en-US" sz="32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Lámpara</a:t>
            </a:r>
            <a:r>
              <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cielitica.</a:t>
            </a:r>
          </a:p>
          <a:p>
            <a:pPr marL="457200" indent="-457200" algn="just">
              <a:buFont typeface="Arial" panose="020B0604020202020204" pitchFamily="34" charset="0"/>
              <a:buChar char="•"/>
            </a:pPr>
            <a:r>
              <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Mesa </a:t>
            </a:r>
            <a:r>
              <a:rPr lang="en-US" sz="32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quirúrgica</a:t>
            </a:r>
            <a:r>
              <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t>
            </a:r>
          </a:p>
        </p:txBody>
      </p:sp>
      <p:sp>
        <p:nvSpPr>
          <p:cNvPr id="23" name="TextBox 35">
            <a:extLst>
              <a:ext uri="{FF2B5EF4-FFF2-40B4-BE49-F238E27FC236}">
                <a16:creationId xmlns:a16="http://schemas.microsoft.com/office/drawing/2014/main" id="{E9F73901-FA5A-5986-6E63-A6D1529B5F3C}"/>
              </a:ext>
            </a:extLst>
          </p:cNvPr>
          <p:cNvSpPr txBox="1"/>
          <p:nvPr/>
        </p:nvSpPr>
        <p:spPr>
          <a:xfrm>
            <a:off x="1257028" y="13711096"/>
            <a:ext cx="8923967" cy="3046988"/>
          </a:xfrm>
          <a:prstGeom prst="rect">
            <a:avLst/>
          </a:prstGeom>
          <a:noFill/>
        </p:spPr>
        <p:txBody>
          <a:bodyPr wrap="square">
            <a:spAutoFit/>
          </a:bodyPr>
          <a:lstStyle/>
          <a:p>
            <a:pPr algn="just"/>
            <a:r>
              <a:rPr lang="es-E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Se diseña una herramienta en Excel con la finalidad de enviársela a los proveedores en las primeras etapas de adquisición sin importar el equipo biomédico que se esté cotizando, esto con el fin de estandarizar los procesos de adquisición y gestión de tecnología.</a:t>
            </a:r>
            <a:endParaRPr lang="en-US" sz="32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22294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0EB4C5741BC274EBAAB5B79967DCE29" ma:contentTypeVersion="12" ma:contentTypeDescription="Crear nuevo documento." ma:contentTypeScope="" ma:versionID="983c53b287d48b6ddff76e416adf6ce0">
  <xsd:schema xmlns:xsd="http://www.w3.org/2001/XMLSchema" xmlns:xs="http://www.w3.org/2001/XMLSchema" xmlns:p="http://schemas.microsoft.com/office/2006/metadata/properties" xmlns:ns2="ea28478e-aaa4-4a95-a979-6cbaced406d0" xmlns:ns3="8fc72d16-45d5-463f-8e29-2d163099d288" targetNamespace="http://schemas.microsoft.com/office/2006/metadata/properties" ma:root="true" ma:fieldsID="2fad6e1cbcaeb09e590344b7629869dd" ns2:_="" ns3:_="">
    <xsd:import namespace="ea28478e-aaa4-4a95-a979-6cbaced406d0"/>
    <xsd:import namespace="8fc72d16-45d5-463f-8e29-2d163099d2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8478e-aaa4-4a95-a979-6cbaced40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ed62834d-3222-461b-8ca6-a88c350fce9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c72d16-45d5-463f-8e29-2d163099d28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67246a-6a83-41b9-b738-6230f4529bae}" ma:internalName="TaxCatchAll" ma:showField="CatchAllData" ma:web="8fc72d16-45d5-463f-8e29-2d163099d28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fc72d16-45d5-463f-8e29-2d163099d288" xsi:nil="true"/>
    <lcf76f155ced4ddcb4097134ff3c332f xmlns="ea28478e-aaa4-4a95-a979-6cbaced406d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3BE7ED-4851-4449-B5A3-09321A01F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8478e-aaa4-4a95-a979-6cbaced406d0"/>
    <ds:schemaRef ds:uri="8fc72d16-45d5-463f-8e29-2d163099d2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35F56F-CB1D-4ADE-A645-C0083F4BF706}">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8fc72d16-45d5-463f-8e29-2d163099d288"/>
    <ds:schemaRef ds:uri="ea28478e-aaa4-4a95-a979-6cbaced406d0"/>
    <ds:schemaRef ds:uri="http://www.w3.org/XML/1998/namespace"/>
  </ds:schemaRefs>
</ds:datastoreItem>
</file>

<file path=customXml/itemProps3.xml><?xml version="1.0" encoding="utf-8"?>
<ds:datastoreItem xmlns:ds="http://schemas.openxmlformats.org/officeDocument/2006/customXml" ds:itemID="{5DC67CDB-64AF-4561-91BE-1194744CAC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1686</TotalTime>
  <Words>661</Words>
  <Application>Microsoft Office PowerPoint</Application>
  <PresentationFormat>Personalizado</PresentationFormat>
  <Paragraphs>49</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Times New Roman</vt:lpstr>
      <vt:lpstr>Calibri Light</vt:lpstr>
      <vt:lpstr>Arial</vt:lpstr>
      <vt:lpstr>Calibri</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Garcia Cano</dc:creator>
  <cp:lastModifiedBy>ACER</cp:lastModifiedBy>
  <cp:revision>88</cp:revision>
  <dcterms:created xsi:type="dcterms:W3CDTF">2022-09-13T19:42:38Z</dcterms:created>
  <dcterms:modified xsi:type="dcterms:W3CDTF">2024-04-18T18:15:32Z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8EC498A6-9D3C-42A5-B822-D2C5CEB92701</vt:lpwstr>
  </property>
  <property fmtid="{D5CDD505-2E9C-101B-9397-08002B2CF9AE}" pid="3" name="ArticulatePath">
    <vt:lpwstr>Presentation1</vt:lpwstr>
  </property>
  <property fmtid="{D5CDD505-2E9C-101B-9397-08002B2CF9AE}" pid="4" name="ContentTypeId">
    <vt:lpwstr>0x010100E0EB4C5741BC274EBAAB5B79967DCE29</vt:lpwstr>
  </property>
</Properties>
</file>