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
  </p:notesMasterIdLst>
  <p:sldIdLst>
    <p:sldId id="256" r:id="rId2"/>
  </p:sldIdLst>
  <p:sldSz cx="32399288" cy="39600188"/>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9CB"/>
    <a:srgbClr val="552676"/>
    <a:srgbClr val="F8E500"/>
    <a:srgbClr val="F2F2F2"/>
    <a:srgbClr val="D9D9D9"/>
    <a:srgbClr val="ED881B"/>
    <a:srgbClr val="3C287E"/>
    <a:srgbClr val="E98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275" autoAdjust="0"/>
    <p:restoredTop sz="94660"/>
  </p:normalViewPr>
  <p:slideViewPr>
    <p:cSldViewPr snapToGrid="0">
      <p:cViewPr>
        <p:scale>
          <a:sx n="53" d="100"/>
          <a:sy n="53" d="100"/>
        </p:scale>
        <p:origin x="-3366" y="-1788"/>
      </p:cViewPr>
      <p:guideLst/>
    </p:cSldViewPr>
  </p:slideViewPr>
  <p:notesTextViewPr>
    <p:cViewPr>
      <p:scale>
        <a:sx n="1" d="1"/>
        <a:sy n="1" d="1"/>
      </p:scale>
      <p:origin x="0" y="0"/>
    </p:cViewPr>
  </p:notesTextViewPr>
  <p:notesViewPr>
    <p:cSldViewPr snapToGrid="0" showGuides="1">
      <p:cViewPr varScale="1">
        <p:scale>
          <a:sx n="102" d="100"/>
          <a:sy n="102" d="100"/>
        </p:scale>
        <p:origin x="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62087-6BDE-0549-8DE7-FEA2D0728B1A}" type="datetimeFigureOut">
              <a:rPr lang="es-CO" smtClean="0"/>
              <a:t>14/04/2024</a:t>
            </a:fld>
            <a:endParaRPr lang="es-CO"/>
          </a:p>
        </p:txBody>
      </p:sp>
      <p:sp>
        <p:nvSpPr>
          <p:cNvPr id="4" name="Marcador de imagen de diapositiva 3"/>
          <p:cNvSpPr>
            <a:spLocks noGrp="1" noRot="1" noChangeAspect="1"/>
          </p:cNvSpPr>
          <p:nvPr>
            <p:ph type="sldImg" idx="2"/>
          </p:nvPr>
        </p:nvSpPr>
        <p:spPr>
          <a:xfrm>
            <a:off x="2166938" y="1143000"/>
            <a:ext cx="2524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C386D-FA57-FF48-8F2B-811416F38453}" type="slidenum">
              <a:rPr lang="es-CO" smtClean="0"/>
              <a:t>‹Nº›</a:t>
            </a:fld>
            <a:endParaRPr lang="es-CO"/>
          </a:p>
        </p:txBody>
      </p:sp>
    </p:spTree>
    <p:extLst>
      <p:ext uri="{BB962C8B-B14F-4D97-AF65-F5344CB8AC3E}">
        <p14:creationId xmlns:p14="http://schemas.microsoft.com/office/powerpoint/2010/main" val="386365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0799268"/>
            <a:ext cx="24299466"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63120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34629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108343"/>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108343"/>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7574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59206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59"/>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39F0FE-4FDD-4BC1-9CD7-BCC3BFCCECE4}"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190261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0541716"/>
            <a:ext cx="13769697" cy="2512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0541716"/>
            <a:ext cx="13769697" cy="2512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9F0FE-4FDD-4BC1-9CD7-BCC3BFCCECE4}"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98865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2"/>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49"/>
            <a:ext cx="13706415"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69"/>
            <a:ext cx="13706415"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9707549"/>
            <a:ext cx="13773917"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4465069"/>
            <a:ext cx="13773917"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9F0FE-4FDD-4BC1-9CD7-BCC3BFCCECE4}"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102511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9F0FE-4FDD-4BC1-9CD7-BCC3BFCCECE4}"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228678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9F0FE-4FDD-4BC1-9CD7-BCC3BFCCECE4}"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405339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5701703"/>
            <a:ext cx="16402140"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D39F0FE-4FDD-4BC1-9CD7-BCC3BFCCECE4}"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50818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5701703"/>
            <a:ext cx="16402140"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D39F0FE-4FDD-4BC1-9CD7-BCC3BFCCECE4}"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57708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108352"/>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0541716"/>
            <a:ext cx="27944386" cy="25125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6"/>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2D39F0FE-4FDD-4BC1-9CD7-BCC3BFCCECE4}" type="datetimeFigureOut">
              <a:rPr lang="en-US" smtClean="0"/>
              <a:t>4/14/2024</a:t>
            </a:fld>
            <a:endParaRPr lang="en-US"/>
          </a:p>
        </p:txBody>
      </p:sp>
      <p:sp>
        <p:nvSpPr>
          <p:cNvPr id="5" name="Footer Placeholder 4"/>
          <p:cNvSpPr>
            <a:spLocks noGrp="1"/>
          </p:cNvSpPr>
          <p:nvPr>
            <p:ph type="ftr" sz="quarter" idx="3"/>
          </p:nvPr>
        </p:nvSpPr>
        <p:spPr>
          <a:xfrm>
            <a:off x="10732264" y="36703516"/>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6"/>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E8BCD53-8A13-4D36-877D-688613023D4E}" type="slidenum">
              <a:rPr lang="en-US" smtClean="0"/>
              <a:t>‹Nº›</a:t>
            </a:fld>
            <a:endParaRPr lang="en-US"/>
          </a:p>
        </p:txBody>
      </p:sp>
    </p:spTree>
    <p:extLst>
      <p:ext uri="{BB962C8B-B14F-4D97-AF65-F5344CB8AC3E}">
        <p14:creationId xmlns:p14="http://schemas.microsoft.com/office/powerpoint/2010/main" val="82663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hyperlink" Target="https://arquisejos.com/cronograma-de-ob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2" descr="Background pattern&#10;&#10;Description automatically generated">
            <a:extLst>
              <a:ext uri="{FF2B5EF4-FFF2-40B4-BE49-F238E27FC236}">
                <a16:creationId xmlns:a16="http://schemas.microsoft.com/office/drawing/2014/main" id="{1EA455BD-9ED5-44D5-1287-38BCC835A54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hotocopy/>
                    </a14:imgEffect>
                    <a14:imgEffect>
                      <a14:colorTemperature colorTemp="88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13346219" y="-14238183"/>
            <a:ext cx="5721709" cy="33346455"/>
          </a:xfrm>
          <a:prstGeom prst="rect">
            <a:avLst/>
          </a:prstGeom>
          <a:noFill/>
        </p:spPr>
      </p:pic>
      <p:sp>
        <p:nvSpPr>
          <p:cNvPr id="255" name="Rectangle: Rounded Corners 254">
            <a:extLst>
              <a:ext uri="{FF2B5EF4-FFF2-40B4-BE49-F238E27FC236}">
                <a16:creationId xmlns:a16="http://schemas.microsoft.com/office/drawing/2014/main" id="{64509A4B-751B-A069-7E9D-4300E372C755}"/>
              </a:ext>
            </a:extLst>
          </p:cNvPr>
          <p:cNvSpPr/>
          <p:nvPr/>
        </p:nvSpPr>
        <p:spPr>
          <a:xfrm>
            <a:off x="10953967" y="18968877"/>
            <a:ext cx="10698221" cy="16146261"/>
          </a:xfrm>
          <a:prstGeom prst="roundRect">
            <a:avLst>
              <a:gd name="adj" fmla="val 5141"/>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3" name="Picture 52" descr="Background pattern&#10;&#10;Description automatically generated">
            <a:extLst>
              <a:ext uri="{FF2B5EF4-FFF2-40B4-BE49-F238E27FC236}">
                <a16:creationId xmlns:a16="http://schemas.microsoft.com/office/drawing/2014/main" id="{75211C8D-0C79-C3B0-D25A-00EB19B247BF}"/>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4">
                    <a14:imgEffect>
                      <a14:artisticPhotocopy/>
                    </a14:imgEffect>
                    <a14:imgEffect>
                      <a14:colorTemperature colorTemp="7200"/>
                    </a14:imgEffect>
                    <a14:imgEffect>
                      <a14:saturation sat="33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947831" y="7740316"/>
            <a:ext cx="10132525" cy="14001887"/>
          </a:xfrm>
          <a:prstGeom prst="rect">
            <a:avLst/>
          </a:prstGeom>
          <a:noFill/>
        </p:spPr>
      </p:pic>
      <p:sp>
        <p:nvSpPr>
          <p:cNvPr id="23" name="Rectangle: Rounded Corners 22">
            <a:extLst>
              <a:ext uri="{FF2B5EF4-FFF2-40B4-BE49-F238E27FC236}">
                <a16:creationId xmlns:a16="http://schemas.microsoft.com/office/drawing/2014/main" id="{EDDCB109-E6FE-A4EC-F8C2-B94224520851}"/>
              </a:ext>
            </a:extLst>
          </p:cNvPr>
          <p:cNvSpPr/>
          <p:nvPr/>
        </p:nvSpPr>
        <p:spPr>
          <a:xfrm>
            <a:off x="1034278" y="9701633"/>
            <a:ext cx="9797042" cy="8231945"/>
          </a:xfrm>
          <a:prstGeom prst="roundRect">
            <a:avLst>
              <a:gd name="adj" fmla="val 5141"/>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18FE6342-0479-32AA-EDF7-FE58D460B2A3}"/>
              </a:ext>
            </a:extLst>
          </p:cNvPr>
          <p:cNvSpPr txBox="1"/>
          <p:nvPr/>
        </p:nvSpPr>
        <p:spPr>
          <a:xfrm>
            <a:off x="3608926" y="8014098"/>
            <a:ext cx="5996696" cy="1015663"/>
          </a:xfrm>
          <a:prstGeom prst="rect">
            <a:avLst/>
          </a:prstGeom>
          <a:noFill/>
        </p:spPr>
        <p:txBody>
          <a:bodyPr wrap="square">
            <a:spAutoFit/>
          </a:bodyPr>
          <a:lstStyle/>
          <a:p>
            <a:r>
              <a:rPr lang="en-US" sz="6000" b="1" dirty="0" err="1">
                <a:solidFill>
                  <a:schemeClr val="accent5">
                    <a:lumMod val="50000"/>
                  </a:schemeClr>
                </a:solidFill>
                <a:latin typeface="Arial" panose="020B0604020202020204" pitchFamily="34" charset="0"/>
                <a:cs typeface="Arial" panose="020B0604020202020204" pitchFamily="34" charset="0"/>
              </a:rPr>
              <a:t>Introducción</a:t>
            </a:r>
            <a:r>
              <a:rPr lang="en-US" sz="6000" b="1" dirty="0">
                <a:solidFill>
                  <a:schemeClr val="accent5">
                    <a:lumMod val="50000"/>
                  </a:schemeClr>
                </a:solidFill>
                <a:latin typeface="Arial" panose="020B0604020202020204" pitchFamily="34" charset="0"/>
                <a:cs typeface="Arial" panose="020B0604020202020204" pitchFamily="34" charset="0"/>
              </a:rPr>
              <a:t>.</a:t>
            </a:r>
          </a:p>
        </p:txBody>
      </p:sp>
      <p:grpSp>
        <p:nvGrpSpPr>
          <p:cNvPr id="211" name="Group 210">
            <a:extLst>
              <a:ext uri="{FF2B5EF4-FFF2-40B4-BE49-F238E27FC236}">
                <a16:creationId xmlns:a16="http://schemas.microsoft.com/office/drawing/2014/main" id="{BC8C009C-051A-3C68-AF79-EE5D5A3239ED}"/>
              </a:ext>
            </a:extLst>
          </p:cNvPr>
          <p:cNvGrpSpPr/>
          <p:nvPr/>
        </p:nvGrpSpPr>
        <p:grpSpPr>
          <a:xfrm>
            <a:off x="1351086" y="7612187"/>
            <a:ext cx="1850230" cy="1850230"/>
            <a:chOff x="1291231" y="17198208"/>
            <a:chExt cx="1850230" cy="1850230"/>
          </a:xfrm>
        </p:grpSpPr>
        <p:sp>
          <p:nvSpPr>
            <p:cNvPr id="212" name="Oval 211">
              <a:extLst>
                <a:ext uri="{FF2B5EF4-FFF2-40B4-BE49-F238E27FC236}">
                  <a16:creationId xmlns:a16="http://schemas.microsoft.com/office/drawing/2014/main" id="{A7055A8E-348D-F091-ED87-C1BD6C7070BC}"/>
                </a:ext>
              </a:extLst>
            </p:cNvPr>
            <p:cNvSpPr/>
            <p:nvPr/>
          </p:nvSpPr>
          <p:spPr>
            <a:xfrm>
              <a:off x="1291231" y="17198208"/>
              <a:ext cx="1850230" cy="1850230"/>
            </a:xfrm>
            <a:prstGeom prst="ellipse">
              <a:avLst/>
            </a:prstGeom>
            <a:solidFill>
              <a:srgbClr val="2A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13" name="Picture 212" descr="Text, icon&#10;&#10;Description automatically generated">
              <a:extLst>
                <a:ext uri="{FF2B5EF4-FFF2-40B4-BE49-F238E27FC236}">
                  <a16:creationId xmlns:a16="http://schemas.microsoft.com/office/drawing/2014/main" id="{30A1FCB4-43F0-3B8B-7B33-EF2BE97B32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1391" y="17437424"/>
              <a:ext cx="1412124" cy="1341054"/>
            </a:xfrm>
            <a:prstGeom prst="rect">
              <a:avLst/>
            </a:prstGeom>
          </p:spPr>
        </p:pic>
      </p:grpSp>
      <p:sp>
        <p:nvSpPr>
          <p:cNvPr id="238" name="TextBox 237">
            <a:extLst>
              <a:ext uri="{FF2B5EF4-FFF2-40B4-BE49-F238E27FC236}">
                <a16:creationId xmlns:a16="http://schemas.microsoft.com/office/drawing/2014/main" id="{418B23F0-7C57-2974-E806-092B7E6099DA}"/>
              </a:ext>
            </a:extLst>
          </p:cNvPr>
          <p:cNvSpPr txBox="1"/>
          <p:nvPr/>
        </p:nvSpPr>
        <p:spPr>
          <a:xfrm>
            <a:off x="1361890" y="9882443"/>
            <a:ext cx="8923967" cy="7971413"/>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La Universidad Católica Luis Amigó mediante sus procesos de contratación, convino con la empresa Constructora </a:t>
            </a:r>
            <a:r>
              <a:rPr lang="es-ES" sz="32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Gilsen</a:t>
            </a: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s-ES" sz="32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Perez</a:t>
            </a: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SAS la construcción de una infraestructura que permitiera el aprovechamiento de los espacios libres con los que contaba esta institución en la sede Apartadó. Este proyecto permitió mediante la ingeniería civil, la mejora de las instalaciones y el fortalecimiento de la infraestructura. Además, proporcionó instalaciones adecuadas para satisfacer las necesidades actuales y futuras de la comunidad universitaria.</a:t>
            </a:r>
          </a:p>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Es por esto el trabajo se enfocó en el apoyo la supervisión y control del proceso constructivo de esta obra, verificando el cumplimiento de las especificaciones técnicas acordadas.</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EF52773-441A-6E96-A6BE-450A570C5EBE}"/>
              </a:ext>
            </a:extLst>
          </p:cNvPr>
          <p:cNvSpPr txBox="1"/>
          <p:nvPr/>
        </p:nvSpPr>
        <p:spPr>
          <a:xfrm>
            <a:off x="1811445" y="376891"/>
            <a:ext cx="29991387" cy="1938992"/>
          </a:xfrm>
          <a:prstGeom prst="rect">
            <a:avLst/>
          </a:prstGeom>
          <a:noFill/>
        </p:spPr>
        <p:txBody>
          <a:bodyPr wrap="square">
            <a:spAutoFit/>
          </a:bodyPr>
          <a:lstStyle/>
          <a:p>
            <a:pPr algn="ctr"/>
            <a:r>
              <a:rPr lang="es-ES" sz="6000" b="1" dirty="0">
                <a:latin typeface="Arial" panose="020B0604020202020204" pitchFamily="34" charset="0"/>
                <a:cs typeface="Arial" panose="020B0604020202020204" pitchFamily="34" charset="0"/>
              </a:rPr>
              <a:t>Apoyo en el control y la supervisión técnica del proyecto de ampliación de la Universidad Católica Luis Amigó, sede Apartadó.</a:t>
            </a:r>
            <a:endParaRPr lang="en-US" sz="6000" b="1"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D0F8B7CB-8588-EBDB-72EB-FF163D3DDC5C}"/>
              </a:ext>
            </a:extLst>
          </p:cNvPr>
          <p:cNvCxnSpPr>
            <a:cxnSpLocks/>
          </p:cNvCxnSpPr>
          <p:nvPr/>
        </p:nvCxnSpPr>
        <p:spPr>
          <a:xfrm>
            <a:off x="1324302" y="6772021"/>
            <a:ext cx="18856201" cy="0"/>
          </a:xfrm>
          <a:prstGeom prst="line">
            <a:avLst/>
          </a:prstGeom>
          <a:ln>
            <a:solidFill>
              <a:srgbClr val="552676"/>
            </a:solidFill>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0F2DD8AC-301A-7B82-95D5-723EEE9D185B}"/>
              </a:ext>
            </a:extLst>
          </p:cNvPr>
          <p:cNvGrpSpPr/>
          <p:nvPr/>
        </p:nvGrpSpPr>
        <p:grpSpPr>
          <a:xfrm>
            <a:off x="21461229" y="7771283"/>
            <a:ext cx="1850230" cy="1850230"/>
            <a:chOff x="21641359" y="6347067"/>
            <a:chExt cx="1850230" cy="1850230"/>
          </a:xfrm>
        </p:grpSpPr>
        <p:sp>
          <p:nvSpPr>
            <p:cNvPr id="33" name="Oval 32">
              <a:extLst>
                <a:ext uri="{FF2B5EF4-FFF2-40B4-BE49-F238E27FC236}">
                  <a16:creationId xmlns:a16="http://schemas.microsoft.com/office/drawing/2014/main" id="{C6E57209-DB70-3D75-FDF9-77DE7611BB8F}"/>
                </a:ext>
              </a:extLst>
            </p:cNvPr>
            <p:cNvSpPr/>
            <p:nvPr/>
          </p:nvSpPr>
          <p:spPr>
            <a:xfrm>
              <a:off x="21641359" y="6347067"/>
              <a:ext cx="1850230" cy="1850230"/>
            </a:xfrm>
            <a:prstGeom prst="ellipse">
              <a:avLst/>
            </a:prstGeom>
            <a:solidFill>
              <a:srgbClr val="2A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7" name="Picture 36" descr="Text&#10;&#10;Description automatically generated">
              <a:extLst>
                <a:ext uri="{FF2B5EF4-FFF2-40B4-BE49-F238E27FC236}">
                  <a16:creationId xmlns:a16="http://schemas.microsoft.com/office/drawing/2014/main" id="{48CC7ED1-A7B3-45CB-90F3-6390F37C55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2305" y="6663252"/>
              <a:ext cx="1228337" cy="1338888"/>
            </a:xfrm>
            <a:prstGeom prst="rect">
              <a:avLst/>
            </a:prstGeom>
          </p:spPr>
        </p:pic>
      </p:grpSp>
      <p:sp>
        <p:nvSpPr>
          <p:cNvPr id="35" name="TextBox 34">
            <a:extLst>
              <a:ext uri="{FF2B5EF4-FFF2-40B4-BE49-F238E27FC236}">
                <a16:creationId xmlns:a16="http://schemas.microsoft.com/office/drawing/2014/main" id="{C1B7797D-5BCF-24E6-C18C-473538969D3D}"/>
              </a:ext>
            </a:extLst>
          </p:cNvPr>
          <p:cNvSpPr txBox="1"/>
          <p:nvPr/>
        </p:nvSpPr>
        <p:spPr>
          <a:xfrm>
            <a:off x="23832696" y="8233529"/>
            <a:ext cx="6906357" cy="1015663"/>
          </a:xfrm>
          <a:prstGeom prst="rect">
            <a:avLst/>
          </a:prstGeom>
          <a:noFill/>
        </p:spPr>
        <p:txBody>
          <a:bodyPr wrap="square">
            <a:spAutoFit/>
          </a:bodyPr>
          <a:lstStyle/>
          <a:p>
            <a:pPr algn="ctr"/>
            <a:r>
              <a:rPr lang="en-US" sz="6000" b="1" dirty="0" err="1">
                <a:solidFill>
                  <a:schemeClr val="accent5">
                    <a:lumMod val="50000"/>
                  </a:schemeClr>
                </a:solidFill>
                <a:latin typeface="Arial" panose="020B0604020202020204" pitchFamily="34" charset="0"/>
                <a:cs typeface="Arial" panose="020B0604020202020204" pitchFamily="34" charset="0"/>
              </a:rPr>
              <a:t>Objetivo</a:t>
            </a:r>
            <a:r>
              <a:rPr lang="en-US" sz="6000" b="1" dirty="0">
                <a:solidFill>
                  <a:schemeClr val="accent5">
                    <a:lumMod val="50000"/>
                  </a:schemeClr>
                </a:solidFill>
                <a:latin typeface="Arial" panose="020B0604020202020204" pitchFamily="34" charset="0"/>
                <a:cs typeface="Arial" panose="020B0604020202020204" pitchFamily="34" charset="0"/>
              </a:rPr>
              <a:t> General.</a:t>
            </a:r>
          </a:p>
        </p:txBody>
      </p:sp>
      <p:pic>
        <p:nvPicPr>
          <p:cNvPr id="55" name="Picture 54" descr="Logo, icon&#10;&#10;Description automatically generated">
            <a:extLst>
              <a:ext uri="{FF2B5EF4-FFF2-40B4-BE49-F238E27FC236}">
                <a16:creationId xmlns:a16="http://schemas.microsoft.com/office/drawing/2014/main" id="{6E1ED13D-68EF-C81A-32A2-B220582FAE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50498" y="9241006"/>
            <a:ext cx="899272" cy="1100110"/>
          </a:xfrm>
          <a:prstGeom prst="rect">
            <a:avLst/>
          </a:prstGeom>
        </p:spPr>
      </p:pic>
      <p:sp>
        <p:nvSpPr>
          <p:cNvPr id="65" name="TextBox 64">
            <a:extLst>
              <a:ext uri="{FF2B5EF4-FFF2-40B4-BE49-F238E27FC236}">
                <a16:creationId xmlns:a16="http://schemas.microsoft.com/office/drawing/2014/main" id="{C44B488F-9713-0588-2E5E-1B13B9CE8D93}"/>
              </a:ext>
            </a:extLst>
          </p:cNvPr>
          <p:cNvSpPr txBox="1"/>
          <p:nvPr/>
        </p:nvSpPr>
        <p:spPr>
          <a:xfrm>
            <a:off x="23754459" y="13661662"/>
            <a:ext cx="7534686" cy="2554545"/>
          </a:xfrm>
          <a:prstGeom prst="rect">
            <a:avLst/>
          </a:prstGeom>
          <a:noFill/>
        </p:spPr>
        <p:txBody>
          <a:bodyPr wrap="square">
            <a:spAutoFit/>
          </a:bodyPr>
          <a:lstStyle/>
          <a:p>
            <a:pPr algn="just"/>
            <a:r>
              <a:rPr lang="es-ES" sz="3200" dirty="0">
                <a:latin typeface="Arial" panose="020B0604020202020204" pitchFamily="34" charset="0"/>
                <a:ea typeface="Open Sans" panose="020B0606030504020204" pitchFamily="34" charset="0"/>
                <a:cs typeface="Arial" panose="020B0604020202020204" pitchFamily="34" charset="0"/>
              </a:rPr>
              <a:t>Verificar el cumplimiento de las especificaciones técnicas establecidas por la Constructora </a:t>
            </a:r>
            <a:r>
              <a:rPr lang="es-ES" sz="3200" dirty="0" err="1">
                <a:latin typeface="Arial" panose="020B0604020202020204" pitchFamily="34" charset="0"/>
                <a:ea typeface="Open Sans" panose="020B0606030504020204" pitchFamily="34" charset="0"/>
                <a:cs typeface="Arial" panose="020B0604020202020204" pitchFamily="34" charset="0"/>
              </a:rPr>
              <a:t>Gilsen</a:t>
            </a:r>
            <a:r>
              <a:rPr lang="es-ES" sz="3200" dirty="0">
                <a:latin typeface="Arial" panose="020B0604020202020204" pitchFamily="34" charset="0"/>
                <a:ea typeface="Open Sans" panose="020B0606030504020204" pitchFamily="34" charset="0"/>
                <a:cs typeface="Arial" panose="020B0604020202020204" pitchFamily="34" charset="0"/>
              </a:rPr>
              <a:t> Pérez SAS en todas las etapas del proyecto de ampliación.</a:t>
            </a:r>
            <a:endParaRPr lang="en-US" sz="3200" dirty="0">
              <a:latin typeface="Arial" panose="020B0604020202020204" pitchFamily="34" charset="0"/>
              <a:ea typeface="Open Sans" panose="020B0606030504020204" pitchFamily="34" charset="0"/>
              <a:cs typeface="Arial" panose="020B0604020202020204" pitchFamily="34" charset="0"/>
            </a:endParaRPr>
          </a:p>
        </p:txBody>
      </p:sp>
      <p:pic>
        <p:nvPicPr>
          <p:cNvPr id="67" name="Picture 66" descr="Logo, icon&#10;&#10;Description automatically generated">
            <a:extLst>
              <a:ext uri="{FF2B5EF4-FFF2-40B4-BE49-F238E27FC236}">
                <a16:creationId xmlns:a16="http://schemas.microsoft.com/office/drawing/2014/main" id="{0D1963DB-2546-E853-D2DF-1FCA083987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35589" y="16203580"/>
            <a:ext cx="899272" cy="1100110"/>
          </a:xfrm>
          <a:prstGeom prst="rect">
            <a:avLst/>
          </a:prstGeom>
        </p:spPr>
      </p:pic>
      <p:sp>
        <p:nvSpPr>
          <p:cNvPr id="69" name="TextBox 68">
            <a:extLst>
              <a:ext uri="{FF2B5EF4-FFF2-40B4-BE49-F238E27FC236}">
                <a16:creationId xmlns:a16="http://schemas.microsoft.com/office/drawing/2014/main" id="{D7362AB1-613B-6439-9E3C-080D11AFBBFC}"/>
              </a:ext>
            </a:extLst>
          </p:cNvPr>
          <p:cNvSpPr txBox="1"/>
          <p:nvPr/>
        </p:nvSpPr>
        <p:spPr>
          <a:xfrm>
            <a:off x="23715026" y="16392157"/>
            <a:ext cx="7573848" cy="2554545"/>
          </a:xfrm>
          <a:prstGeom prst="rect">
            <a:avLst/>
          </a:prstGeom>
          <a:noFill/>
        </p:spPr>
        <p:txBody>
          <a:bodyPr wrap="square">
            <a:spAutoFit/>
          </a:bodyPr>
          <a:lstStyle/>
          <a:p>
            <a:pPr algn="just"/>
            <a:r>
              <a:rPr lang="es-ES" sz="3200" dirty="0">
                <a:latin typeface="Arial" panose="020B0604020202020204" pitchFamily="34" charset="0"/>
                <a:ea typeface="Open Sans" panose="020B0606030504020204" pitchFamily="34" charset="0"/>
                <a:cs typeface="Arial" panose="020B0604020202020204" pitchFamily="34" charset="0"/>
              </a:rPr>
              <a:t>Evaluar y documentar el progreso de las actividades de construcción, identificando posibles desviaciones en tiempo  y presupuesto, y proponer acciones correctivas.</a:t>
            </a:r>
            <a:endParaRPr lang="en-US" sz="3200" dirty="0">
              <a:latin typeface="Arial" panose="020B0604020202020204" pitchFamily="34" charset="0"/>
              <a:ea typeface="Open Sans" panose="020B0606030504020204" pitchFamily="34" charset="0"/>
              <a:cs typeface="Arial" panose="020B0604020202020204" pitchFamily="34" charset="0"/>
            </a:endParaRPr>
          </a:p>
        </p:txBody>
      </p:sp>
      <p:pic>
        <p:nvPicPr>
          <p:cNvPr id="71" name="Picture 70" descr="Logo, icon&#10;&#10;Description automatically generated">
            <a:extLst>
              <a:ext uri="{FF2B5EF4-FFF2-40B4-BE49-F238E27FC236}">
                <a16:creationId xmlns:a16="http://schemas.microsoft.com/office/drawing/2014/main" id="{E01D0A82-3368-948F-068D-8BCD6CE412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51840" y="19096959"/>
            <a:ext cx="899272" cy="1100110"/>
          </a:xfrm>
          <a:prstGeom prst="rect">
            <a:avLst/>
          </a:prstGeom>
        </p:spPr>
      </p:pic>
      <p:sp>
        <p:nvSpPr>
          <p:cNvPr id="73" name="TextBox 72">
            <a:extLst>
              <a:ext uri="{FF2B5EF4-FFF2-40B4-BE49-F238E27FC236}">
                <a16:creationId xmlns:a16="http://schemas.microsoft.com/office/drawing/2014/main" id="{52FB56D7-CB40-5FAE-8CC9-02403CA18981}"/>
              </a:ext>
            </a:extLst>
          </p:cNvPr>
          <p:cNvSpPr txBox="1"/>
          <p:nvPr/>
        </p:nvSpPr>
        <p:spPr>
          <a:xfrm>
            <a:off x="23745100" y="19212138"/>
            <a:ext cx="7472194" cy="2062103"/>
          </a:xfrm>
          <a:prstGeom prst="rect">
            <a:avLst/>
          </a:prstGeom>
          <a:noFill/>
        </p:spPr>
        <p:txBody>
          <a:bodyPr wrap="square">
            <a:spAutoFit/>
          </a:bodyPr>
          <a:lstStyle/>
          <a:p>
            <a:pPr algn="just"/>
            <a:r>
              <a:rPr lang="es-ES" sz="3200" dirty="0">
                <a:latin typeface="Arial" panose="020B0604020202020204" pitchFamily="34" charset="0"/>
                <a:ea typeface="Open Sans" panose="020B0606030504020204" pitchFamily="34" charset="0"/>
                <a:cs typeface="Arial" panose="020B0604020202020204" pitchFamily="34" charset="0"/>
              </a:rPr>
              <a:t>Supervisar la calidad de los materiales utilizados en la construcción y asegurarse de que cumplan con los estándares especificados.</a:t>
            </a:r>
            <a:endParaRPr lang="en-US" sz="3200" dirty="0">
              <a:latin typeface="Arial" panose="020B0604020202020204" pitchFamily="34" charset="0"/>
              <a:ea typeface="Open Sans" panose="020B0606030504020204" pitchFamily="34" charset="0"/>
              <a:cs typeface="Arial" panose="020B0604020202020204" pitchFamily="34" charset="0"/>
            </a:endParaRPr>
          </a:p>
        </p:txBody>
      </p:sp>
      <p:cxnSp>
        <p:nvCxnSpPr>
          <p:cNvPr id="135" name="Straight Connector 134">
            <a:extLst>
              <a:ext uri="{FF2B5EF4-FFF2-40B4-BE49-F238E27FC236}">
                <a16:creationId xmlns:a16="http://schemas.microsoft.com/office/drawing/2014/main" id="{29FA0012-FFFD-170E-5633-578CAA60FD58}"/>
              </a:ext>
            </a:extLst>
          </p:cNvPr>
          <p:cNvCxnSpPr/>
          <p:nvPr/>
        </p:nvCxnSpPr>
        <p:spPr>
          <a:xfrm>
            <a:off x="22806275" y="16181980"/>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1BA2185-5E5F-7C33-5BA5-32C0BF1E1824}"/>
              </a:ext>
            </a:extLst>
          </p:cNvPr>
          <p:cNvCxnSpPr/>
          <p:nvPr/>
        </p:nvCxnSpPr>
        <p:spPr>
          <a:xfrm>
            <a:off x="22836349" y="19008106"/>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7A252DA3-489D-4B2A-3EA3-EE95C3A4B4E7}"/>
              </a:ext>
            </a:extLst>
          </p:cNvPr>
          <p:cNvSpPr txBox="1"/>
          <p:nvPr/>
        </p:nvSpPr>
        <p:spPr>
          <a:xfrm>
            <a:off x="14069376" y="8023145"/>
            <a:ext cx="5996696" cy="1015663"/>
          </a:xfrm>
          <a:prstGeom prst="rect">
            <a:avLst/>
          </a:prstGeom>
          <a:noFill/>
        </p:spPr>
        <p:txBody>
          <a:bodyPr wrap="square">
            <a:spAutoFit/>
          </a:bodyPr>
          <a:lstStyle/>
          <a:p>
            <a:r>
              <a:rPr lang="en-US" sz="6000" b="1" dirty="0" err="1">
                <a:solidFill>
                  <a:schemeClr val="accent5">
                    <a:lumMod val="50000"/>
                  </a:schemeClr>
                </a:solidFill>
                <a:latin typeface="Arial" panose="020B0604020202020204" pitchFamily="34" charset="0"/>
                <a:cs typeface="Arial" panose="020B0604020202020204" pitchFamily="34" charset="0"/>
              </a:rPr>
              <a:t>Metodología</a:t>
            </a:r>
            <a:r>
              <a:rPr lang="en-US" sz="6000" b="1" dirty="0">
                <a:solidFill>
                  <a:schemeClr val="accent5">
                    <a:lumMod val="50000"/>
                  </a:schemeClr>
                </a:solidFill>
                <a:latin typeface="Arial" panose="020B0604020202020204" pitchFamily="34" charset="0"/>
                <a:cs typeface="Arial" panose="020B0604020202020204" pitchFamily="34" charset="0"/>
              </a:rPr>
              <a:t>.</a:t>
            </a:r>
          </a:p>
        </p:txBody>
      </p:sp>
      <p:grpSp>
        <p:nvGrpSpPr>
          <p:cNvPr id="153" name="Group 152">
            <a:extLst>
              <a:ext uri="{FF2B5EF4-FFF2-40B4-BE49-F238E27FC236}">
                <a16:creationId xmlns:a16="http://schemas.microsoft.com/office/drawing/2014/main" id="{5167163E-1568-D5F8-6547-E16E63764D23}"/>
              </a:ext>
            </a:extLst>
          </p:cNvPr>
          <p:cNvGrpSpPr/>
          <p:nvPr/>
        </p:nvGrpSpPr>
        <p:grpSpPr>
          <a:xfrm>
            <a:off x="12016388" y="7740316"/>
            <a:ext cx="1850230" cy="1850230"/>
            <a:chOff x="1291231" y="17198208"/>
            <a:chExt cx="1850230" cy="1850230"/>
          </a:xfrm>
        </p:grpSpPr>
        <p:sp>
          <p:nvSpPr>
            <p:cNvPr id="155" name="Oval 154">
              <a:extLst>
                <a:ext uri="{FF2B5EF4-FFF2-40B4-BE49-F238E27FC236}">
                  <a16:creationId xmlns:a16="http://schemas.microsoft.com/office/drawing/2014/main" id="{B019CB77-AB64-61C2-9AF1-18E77C96304A}"/>
                </a:ext>
              </a:extLst>
            </p:cNvPr>
            <p:cNvSpPr/>
            <p:nvPr/>
          </p:nvSpPr>
          <p:spPr>
            <a:xfrm>
              <a:off x="1291231" y="17198208"/>
              <a:ext cx="1850230" cy="1850230"/>
            </a:xfrm>
            <a:prstGeom prst="ellipse">
              <a:avLst/>
            </a:prstGeom>
            <a:solidFill>
              <a:srgbClr val="2A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56" name="Picture 155" descr="Text, icon&#10;&#10;Description automatically generated">
              <a:extLst>
                <a:ext uri="{FF2B5EF4-FFF2-40B4-BE49-F238E27FC236}">
                  <a16:creationId xmlns:a16="http://schemas.microsoft.com/office/drawing/2014/main" id="{C25DE132-7BB2-9FCA-C712-B2082EDEA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1391" y="17437424"/>
              <a:ext cx="1412124" cy="1341054"/>
            </a:xfrm>
            <a:prstGeom prst="rect">
              <a:avLst/>
            </a:prstGeom>
          </p:spPr>
        </p:pic>
      </p:grpSp>
      <p:sp>
        <p:nvSpPr>
          <p:cNvPr id="157" name="TextBox 156">
            <a:extLst>
              <a:ext uri="{FF2B5EF4-FFF2-40B4-BE49-F238E27FC236}">
                <a16:creationId xmlns:a16="http://schemas.microsoft.com/office/drawing/2014/main" id="{D4061703-14D4-3590-C7D7-8BEC6EBE40AA}"/>
              </a:ext>
            </a:extLst>
          </p:cNvPr>
          <p:cNvSpPr txBox="1"/>
          <p:nvPr/>
        </p:nvSpPr>
        <p:spPr>
          <a:xfrm>
            <a:off x="12115116" y="9757921"/>
            <a:ext cx="8923967" cy="7971413"/>
          </a:xfrm>
          <a:prstGeom prst="rect">
            <a:avLst/>
          </a:prstGeom>
          <a:noFill/>
        </p:spPr>
        <p:txBody>
          <a:bodyPr wrap="square">
            <a:spAutoFit/>
          </a:bodyPr>
          <a:lstStyle/>
          <a:p>
            <a:pPr marL="457200" indent="-457200" algn="just">
              <a:buFontTx/>
              <a:buChar char="-"/>
            </a:pP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a:t>
            </a: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 realizaron mediante inspecciones de campo para corroborar que lo exigido en el plano se estuviera cumpliendo a cabalidad, en cuanto a la verificación de los materiales usados, fue con inspección visual, donde se tuvo en cuenta los conocimientos e indicaciones dadas por el ingeniero de obra.</a:t>
            </a:r>
          </a:p>
          <a:p>
            <a:pPr marL="457200" indent="-457200" algn="just">
              <a:buFontTx/>
              <a:buChar char="-"/>
            </a:pP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La evaluación y documentación del progreso de las actividades en obra se hicieron utilizando dos métodos, el primero fue mediante la bitácora de obra y el otro fue verificando el cronograma de obra.</a:t>
            </a:r>
          </a:p>
          <a:p>
            <a:pPr marL="457200" indent="-457200" algn="just">
              <a:buFontTx/>
              <a:buChar char="-"/>
            </a:pP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La supervisión de la calidad de los materiales en obra, se hicieron mediante inspecciones, solicitud de certificados de materiales y pruebas de laboratorio.</a:t>
            </a:r>
          </a:p>
        </p:txBody>
      </p:sp>
      <p:sp>
        <p:nvSpPr>
          <p:cNvPr id="166" name="TextBox 165">
            <a:extLst>
              <a:ext uri="{FF2B5EF4-FFF2-40B4-BE49-F238E27FC236}">
                <a16:creationId xmlns:a16="http://schemas.microsoft.com/office/drawing/2014/main" id="{E68AA243-B862-85A2-13A3-9B319F542171}"/>
              </a:ext>
            </a:extLst>
          </p:cNvPr>
          <p:cNvSpPr txBox="1"/>
          <p:nvPr/>
        </p:nvSpPr>
        <p:spPr>
          <a:xfrm>
            <a:off x="3945227" y="25192176"/>
            <a:ext cx="5996696" cy="1015663"/>
          </a:xfrm>
          <a:prstGeom prst="rect">
            <a:avLst/>
          </a:prstGeom>
          <a:noFill/>
        </p:spPr>
        <p:txBody>
          <a:bodyPr wrap="square">
            <a:spAutoFit/>
          </a:bodyPr>
          <a:lstStyle/>
          <a:p>
            <a:r>
              <a:rPr lang="en-US" sz="6000" b="1" dirty="0" err="1">
                <a:solidFill>
                  <a:schemeClr val="accent5">
                    <a:lumMod val="50000"/>
                  </a:schemeClr>
                </a:solidFill>
                <a:latin typeface="Arial" panose="020B0604020202020204" pitchFamily="34" charset="0"/>
                <a:cs typeface="Arial" panose="020B0604020202020204" pitchFamily="34" charset="0"/>
              </a:rPr>
              <a:t>Resultados</a:t>
            </a:r>
            <a:r>
              <a:rPr lang="en-US" sz="6000" b="1" dirty="0">
                <a:solidFill>
                  <a:schemeClr val="accent5">
                    <a:lumMod val="50000"/>
                  </a:schemeClr>
                </a:solidFill>
                <a:latin typeface="Arial" panose="020B0604020202020204" pitchFamily="34" charset="0"/>
                <a:cs typeface="Arial" panose="020B0604020202020204" pitchFamily="34" charset="0"/>
              </a:rPr>
              <a:t>.</a:t>
            </a:r>
          </a:p>
        </p:txBody>
      </p:sp>
      <p:grpSp>
        <p:nvGrpSpPr>
          <p:cNvPr id="168" name="Group 167">
            <a:extLst>
              <a:ext uri="{FF2B5EF4-FFF2-40B4-BE49-F238E27FC236}">
                <a16:creationId xmlns:a16="http://schemas.microsoft.com/office/drawing/2014/main" id="{367FCCD6-4F35-41B5-012C-0DC5B2C24169}"/>
              </a:ext>
            </a:extLst>
          </p:cNvPr>
          <p:cNvGrpSpPr/>
          <p:nvPr/>
        </p:nvGrpSpPr>
        <p:grpSpPr>
          <a:xfrm>
            <a:off x="1687387" y="24790265"/>
            <a:ext cx="1850230" cy="1850230"/>
            <a:chOff x="1291231" y="17198208"/>
            <a:chExt cx="1850230" cy="1850230"/>
          </a:xfrm>
        </p:grpSpPr>
        <p:sp>
          <p:nvSpPr>
            <p:cNvPr id="170" name="Oval 169">
              <a:extLst>
                <a:ext uri="{FF2B5EF4-FFF2-40B4-BE49-F238E27FC236}">
                  <a16:creationId xmlns:a16="http://schemas.microsoft.com/office/drawing/2014/main" id="{8D202C28-F2BD-573E-F627-DC9BF9B65443}"/>
                </a:ext>
              </a:extLst>
            </p:cNvPr>
            <p:cNvSpPr/>
            <p:nvPr/>
          </p:nvSpPr>
          <p:spPr>
            <a:xfrm>
              <a:off x="1291231" y="17198208"/>
              <a:ext cx="1850230" cy="1850230"/>
            </a:xfrm>
            <a:prstGeom prst="ellipse">
              <a:avLst/>
            </a:prstGeom>
            <a:solidFill>
              <a:srgbClr val="2A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72" name="Picture 171" descr="Text, icon&#10;&#10;Description automatically generated">
              <a:extLst>
                <a:ext uri="{FF2B5EF4-FFF2-40B4-BE49-F238E27FC236}">
                  <a16:creationId xmlns:a16="http://schemas.microsoft.com/office/drawing/2014/main" id="{7CC649EE-886D-E5A2-EE0D-643991FE8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1391" y="17437424"/>
              <a:ext cx="1412124" cy="1341054"/>
            </a:xfrm>
            <a:prstGeom prst="rect">
              <a:avLst/>
            </a:prstGeom>
          </p:spPr>
        </p:pic>
      </p:grpSp>
      <p:sp>
        <p:nvSpPr>
          <p:cNvPr id="174" name="TextBox 173">
            <a:extLst>
              <a:ext uri="{FF2B5EF4-FFF2-40B4-BE49-F238E27FC236}">
                <a16:creationId xmlns:a16="http://schemas.microsoft.com/office/drawing/2014/main" id="{CCCE6B56-5260-0CC3-3DC4-8C1B415AA6D1}"/>
              </a:ext>
            </a:extLst>
          </p:cNvPr>
          <p:cNvSpPr txBox="1"/>
          <p:nvPr/>
        </p:nvSpPr>
        <p:spPr>
          <a:xfrm>
            <a:off x="963184" y="26937276"/>
            <a:ext cx="9314655" cy="6494085"/>
          </a:xfrm>
          <a:prstGeom prst="rect">
            <a:avLst/>
          </a:prstGeom>
          <a:noFill/>
        </p:spPr>
        <p:txBody>
          <a:bodyPr wrap="square">
            <a:spAutoFit/>
          </a:bodyPr>
          <a:lstStyle/>
          <a:p>
            <a:pPr marL="457200" indent="-457200" algn="just">
              <a:buFontTx/>
              <a:buChar char="-"/>
            </a:pP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solicitaron los certificados de calidad y se verificó que el material y la cantidad pedida fuera la solicitada, mientras que el concreto usado se le realizaron ensayos de resistencia a compresión del concreto.</a:t>
            </a:r>
          </a:p>
          <a:p>
            <a:pPr marL="457200" indent="-457200" algn="just">
              <a:buFontTx/>
              <a:buChar char="-"/>
            </a:pP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Los avances de la obra fueron medidos mediante el cronograma de obra, el cual era actualizado con ayuda de la bitácora.</a:t>
            </a:r>
          </a:p>
          <a:p>
            <a:pPr marL="457200" indent="-457200" algn="just">
              <a:buFontTx/>
              <a:buChar char="-"/>
            </a:pP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La verificación de las especificaciones técnicas se hizo de mano de los planos, y del trabajo de campo. </a:t>
            </a:r>
          </a:p>
          <a:p>
            <a:pPr marL="457200" indent="-457200" algn="just">
              <a:buFontTx/>
              <a:buChar char="-"/>
            </a:pP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457200" indent="-457200" algn="just">
              <a:buFontTx/>
              <a:buChar char="-"/>
            </a:pPr>
            <a:endPar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02" name="Rectangle 201">
            <a:extLst>
              <a:ext uri="{FF2B5EF4-FFF2-40B4-BE49-F238E27FC236}">
                <a16:creationId xmlns:a16="http://schemas.microsoft.com/office/drawing/2014/main" id="{90BDF832-90C1-6537-DD81-3D45A6331249}"/>
              </a:ext>
            </a:extLst>
          </p:cNvPr>
          <p:cNvSpPr/>
          <p:nvPr/>
        </p:nvSpPr>
        <p:spPr>
          <a:xfrm>
            <a:off x="22714955" y="22744307"/>
            <a:ext cx="9242034" cy="1108830"/>
          </a:xfrm>
          <a:prstGeom prst="rect">
            <a:avLst/>
          </a:prstGeom>
          <a:solidFill>
            <a:srgbClr val="F8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938E6C19-1088-6A45-351C-DDDCBB00282E}"/>
              </a:ext>
            </a:extLst>
          </p:cNvPr>
          <p:cNvSpPr txBox="1"/>
          <p:nvPr/>
        </p:nvSpPr>
        <p:spPr>
          <a:xfrm>
            <a:off x="24693098" y="22837474"/>
            <a:ext cx="6095367" cy="1015663"/>
          </a:xfrm>
          <a:prstGeom prst="rect">
            <a:avLst/>
          </a:prstGeom>
          <a:noFill/>
        </p:spPr>
        <p:txBody>
          <a:bodyPr wrap="square">
            <a:spAutoFit/>
          </a:bodyPr>
          <a:lstStyle/>
          <a:p>
            <a:pPr algn="ctr"/>
            <a:r>
              <a:rPr lang="en-US" sz="6000" b="1" dirty="0">
                <a:solidFill>
                  <a:schemeClr val="accent5">
                    <a:lumMod val="50000"/>
                  </a:schemeClr>
                </a:solidFill>
                <a:latin typeface="Arial" panose="020B0604020202020204" pitchFamily="34" charset="0"/>
                <a:ea typeface="Open Sans" panose="020B0606030504020204" pitchFamily="34" charset="0"/>
                <a:cs typeface="Arial" panose="020B0604020202020204" pitchFamily="34" charset="0"/>
              </a:rPr>
              <a:t>Conclusiones</a:t>
            </a:r>
            <a:endParaRPr lang="en-US" sz="6000" b="1" dirty="0">
              <a:solidFill>
                <a:schemeClr val="accent5">
                  <a:lumMod val="50000"/>
                </a:schemeClr>
              </a:solidFill>
              <a:latin typeface="Arial" panose="020B0604020202020204" pitchFamily="34" charset="0"/>
              <a:cs typeface="Arial" panose="020B0604020202020204" pitchFamily="34" charset="0"/>
            </a:endParaRPr>
          </a:p>
        </p:txBody>
      </p:sp>
      <p:pic>
        <p:nvPicPr>
          <p:cNvPr id="216" name="Picture 215" descr="Logo, icon&#10;&#10;Description automatically generated">
            <a:extLst>
              <a:ext uri="{FF2B5EF4-FFF2-40B4-BE49-F238E27FC236}">
                <a16:creationId xmlns:a16="http://schemas.microsoft.com/office/drawing/2014/main" id="{4185D4D7-607A-0EC1-4A03-89F1C9FAB4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81489" y="24327320"/>
            <a:ext cx="899272" cy="1100110"/>
          </a:xfrm>
          <a:prstGeom prst="rect">
            <a:avLst/>
          </a:prstGeom>
        </p:spPr>
      </p:pic>
      <p:sp>
        <p:nvSpPr>
          <p:cNvPr id="220" name="TextBox 219">
            <a:extLst>
              <a:ext uri="{FF2B5EF4-FFF2-40B4-BE49-F238E27FC236}">
                <a16:creationId xmlns:a16="http://schemas.microsoft.com/office/drawing/2014/main" id="{A345FCA0-2153-2F7D-452B-BA5D124B0E90}"/>
              </a:ext>
            </a:extLst>
          </p:cNvPr>
          <p:cNvSpPr txBox="1"/>
          <p:nvPr/>
        </p:nvSpPr>
        <p:spPr>
          <a:xfrm>
            <a:off x="23351044" y="24348839"/>
            <a:ext cx="8192446" cy="2554545"/>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Durante la supervisión técnica en obra hay que ser precavidos y rectificar siempre todos los elementos tanto estructurales como no estructurales que hacen parte del proyecto para prevenir retrasos a futuro.                                                                     </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31" name="Picture 230" descr="Logo, icon&#10;&#10;Description automatically generated">
            <a:extLst>
              <a:ext uri="{FF2B5EF4-FFF2-40B4-BE49-F238E27FC236}">
                <a16:creationId xmlns:a16="http://schemas.microsoft.com/office/drawing/2014/main" id="{952319EF-FEF3-8C30-405B-2FED1B3F3A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24466" y="27072950"/>
            <a:ext cx="899272" cy="1100110"/>
          </a:xfrm>
          <a:prstGeom prst="rect">
            <a:avLst/>
          </a:prstGeom>
        </p:spPr>
      </p:pic>
      <p:sp>
        <p:nvSpPr>
          <p:cNvPr id="235" name="TextBox 234">
            <a:extLst>
              <a:ext uri="{FF2B5EF4-FFF2-40B4-BE49-F238E27FC236}">
                <a16:creationId xmlns:a16="http://schemas.microsoft.com/office/drawing/2014/main" id="{694F33D5-3CBE-BA3F-0329-1D5BEFAB0977}"/>
              </a:ext>
            </a:extLst>
          </p:cNvPr>
          <p:cNvSpPr txBox="1"/>
          <p:nvPr/>
        </p:nvSpPr>
        <p:spPr>
          <a:xfrm>
            <a:off x="23347267" y="27075347"/>
            <a:ext cx="8192446" cy="2554545"/>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En los ensayos de laboratorio de resistencia a compresión del concreto se evidenció que luego de los 28 días, el concreto para zapatas, vigas y columnas. Si superar la carga de diseño solicitada (3000psi).</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40" name="Picture 239" descr="Logo, icon&#10;&#10;Description automatically generated">
            <a:extLst>
              <a:ext uri="{FF2B5EF4-FFF2-40B4-BE49-F238E27FC236}">
                <a16:creationId xmlns:a16="http://schemas.microsoft.com/office/drawing/2014/main" id="{B583CE3A-B185-0D71-BF6F-DA99BFA2CA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98622" y="29759137"/>
            <a:ext cx="899272" cy="1100110"/>
          </a:xfrm>
          <a:prstGeom prst="rect">
            <a:avLst/>
          </a:prstGeom>
        </p:spPr>
      </p:pic>
      <p:sp>
        <p:nvSpPr>
          <p:cNvPr id="244" name="TextBox 243">
            <a:extLst>
              <a:ext uri="{FF2B5EF4-FFF2-40B4-BE49-F238E27FC236}">
                <a16:creationId xmlns:a16="http://schemas.microsoft.com/office/drawing/2014/main" id="{20449AD7-9FD4-A9E8-1F7E-807BD23F978C}"/>
              </a:ext>
            </a:extLst>
          </p:cNvPr>
          <p:cNvSpPr txBox="1"/>
          <p:nvPr/>
        </p:nvSpPr>
        <p:spPr>
          <a:xfrm>
            <a:off x="23206516" y="29810016"/>
            <a:ext cx="8158494" cy="3539430"/>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En obra los retrasos más frecuentes que se presentaron fueron debido al tiempo (clima) y la falta de personal, estos factores hacen que se retrasen los tiempos estimados en el cronograma, ya que obliga a buscar una alternativa para darle continuidad a las actividades.</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id="{8146990D-5422-3730-7945-E989AE01E33E}"/>
              </a:ext>
            </a:extLst>
          </p:cNvPr>
          <p:cNvSpPr txBox="1"/>
          <p:nvPr/>
        </p:nvSpPr>
        <p:spPr>
          <a:xfrm>
            <a:off x="1324302" y="35115138"/>
            <a:ext cx="8961555" cy="3785652"/>
          </a:xfrm>
          <a:prstGeom prst="rect">
            <a:avLst/>
          </a:prstGeom>
          <a:noFill/>
        </p:spPr>
        <p:txBody>
          <a:bodyPr wrap="square">
            <a:spAutoFit/>
          </a:bodyPr>
          <a:lstStyle/>
          <a:p>
            <a:pPr algn="just"/>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s-ES" sz="24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ArquiSejos</a:t>
            </a:r>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(6 de marzo de 2019). </a:t>
            </a:r>
            <a:r>
              <a:rPr lang="es-ES" sz="24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Arquisejos</a:t>
            </a:r>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Obtenido de </a:t>
            </a:r>
            <a:r>
              <a:rPr lang="es-ES" sz="2400" dirty="0">
                <a:latin typeface="Arial" panose="020B0604020202020204" pitchFamily="34" charset="0"/>
                <a:ea typeface="Open Sans" panose="020B0606030504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https://arquisejos.com/cronograma-de-obra/</a:t>
            </a:r>
            <a:endPar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algn="just"/>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Romero, R. (2004). La supervisión de obra. En R. Romero. </a:t>
            </a:r>
            <a:r>
              <a:rPr lang="es-ES" sz="24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Merida</a:t>
            </a:r>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s-ES" sz="24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Mexico</a:t>
            </a:r>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Ingeniería.</a:t>
            </a:r>
          </a:p>
          <a:p>
            <a:pPr algn="just"/>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s-ES" sz="24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Tellez</a:t>
            </a:r>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I. (13 de Noviembre de 2023). Foco en obra. Obtenido de https://focoenobra.com/blog/seguimiento-de-obra-y-control-avance/</a:t>
            </a:r>
          </a:p>
          <a:p>
            <a:pPr algn="just"/>
            <a:r>
              <a:rPr lang="es-ES" sz="2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VQ Ingeniería. (s.f.). VQ Ingeniería. Obtenido de https://www.vqingenieria.com/la-importancia-de-la-supervision-de-obras-en-el-exito-de-un-proyecto</a:t>
            </a:r>
          </a:p>
        </p:txBody>
      </p:sp>
      <p:sp>
        <p:nvSpPr>
          <p:cNvPr id="2" name="TextBox 15">
            <a:extLst>
              <a:ext uri="{FF2B5EF4-FFF2-40B4-BE49-F238E27FC236}">
                <a16:creationId xmlns:a16="http://schemas.microsoft.com/office/drawing/2014/main" id="{E7EB5348-0772-0855-4249-79FBC3233C7F}"/>
              </a:ext>
            </a:extLst>
          </p:cNvPr>
          <p:cNvSpPr txBox="1"/>
          <p:nvPr/>
        </p:nvSpPr>
        <p:spPr>
          <a:xfrm>
            <a:off x="1522413" y="5538910"/>
            <a:ext cx="18831895" cy="923330"/>
          </a:xfrm>
          <a:prstGeom prst="rect">
            <a:avLst/>
          </a:prstGeom>
          <a:noFill/>
        </p:spPr>
        <p:txBody>
          <a:bodyPr wrap="square">
            <a:spAutoFit/>
          </a:bodyPr>
          <a:lstStyle/>
          <a:p>
            <a:r>
              <a:rPr lang="en-US" sz="5400" b="1" dirty="0">
                <a:latin typeface="Arial" panose="020B0604020202020204" pitchFamily="34" charset="0"/>
                <a:cs typeface="Arial" panose="020B0604020202020204" pitchFamily="34" charset="0"/>
              </a:rPr>
              <a:t>Jornada de </a:t>
            </a:r>
            <a:r>
              <a:rPr lang="en-US" sz="5400" b="1" dirty="0" err="1">
                <a:latin typeface="Arial" panose="020B0604020202020204" pitchFamily="34" charset="0"/>
                <a:cs typeface="Arial" panose="020B0604020202020204" pitchFamily="34" charset="0"/>
              </a:rPr>
              <a:t>prácticas</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académicas</a:t>
            </a:r>
            <a:r>
              <a:rPr lang="en-US" sz="5400" b="1" dirty="0">
                <a:latin typeface="Arial" panose="020B0604020202020204" pitchFamily="34" charset="0"/>
                <a:cs typeface="Arial" panose="020B0604020202020204" pitchFamily="34" charset="0"/>
              </a:rPr>
              <a:t>: Escuela Ambiental.</a:t>
            </a:r>
          </a:p>
        </p:txBody>
      </p:sp>
      <p:pic>
        <p:nvPicPr>
          <p:cNvPr id="1026" name="Picture 2" descr="Banco de recursos multimedia">
            <a:extLst>
              <a:ext uri="{FF2B5EF4-FFF2-40B4-BE49-F238E27FC236}">
                <a16:creationId xmlns:a16="http://schemas.microsoft.com/office/drawing/2014/main" id="{95C1EBF5-E8AC-A75F-E1AF-98F0E910E5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08311" y="36703283"/>
            <a:ext cx="7409743" cy="23821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3">
            <a:extLst>
              <a:ext uri="{FF2B5EF4-FFF2-40B4-BE49-F238E27FC236}">
                <a16:creationId xmlns:a16="http://schemas.microsoft.com/office/drawing/2014/main" id="{D4FE67C4-B8C9-5882-8186-53E9F54AFDFF}"/>
              </a:ext>
            </a:extLst>
          </p:cNvPr>
          <p:cNvSpPr txBox="1"/>
          <p:nvPr/>
        </p:nvSpPr>
        <p:spPr>
          <a:xfrm>
            <a:off x="3410028" y="2320242"/>
            <a:ext cx="24757689" cy="1938992"/>
          </a:xfrm>
          <a:prstGeom prst="rect">
            <a:avLst/>
          </a:prstGeom>
          <a:noFill/>
        </p:spPr>
        <p:txBody>
          <a:bodyPr wrap="square">
            <a:spAutoFit/>
          </a:bodyPr>
          <a:lstStyle/>
          <a:p>
            <a:pPr marL="0" marR="0" lvl="0" indent="0" algn="ctr" rtl="0">
              <a:spcBef>
                <a:spcPts val="0"/>
              </a:spcBef>
              <a:spcAft>
                <a:spcPts val="0"/>
              </a:spcAft>
              <a:buNone/>
            </a:pPr>
            <a:r>
              <a:rPr lang="es-ES" sz="4000" b="0" i="0" u="none" strike="noStrike" cap="none" dirty="0">
                <a:solidFill>
                  <a:schemeClr val="dk1"/>
                </a:solidFill>
                <a:latin typeface="Calibri"/>
                <a:ea typeface="Calibri"/>
                <a:cs typeface="Calibri"/>
                <a:sym typeface="Calibri"/>
              </a:rPr>
              <a:t>ANA HENAO</a:t>
            </a:r>
            <a:r>
              <a:rPr lang="es-ES" sz="4000" b="0" i="0" u="none" strike="noStrike" cap="none" baseline="30000" dirty="0">
                <a:solidFill>
                  <a:schemeClr val="dk1"/>
                </a:solidFill>
                <a:latin typeface="Calibri"/>
                <a:ea typeface="Calibri"/>
                <a:cs typeface="Calibri"/>
                <a:sym typeface="Calibri"/>
              </a:rPr>
              <a:t>(1)</a:t>
            </a:r>
          </a:p>
          <a:p>
            <a:pPr marL="0" marR="0" lvl="0" indent="0" algn="ctr" rtl="0">
              <a:spcBef>
                <a:spcPts val="0"/>
              </a:spcBef>
              <a:spcAft>
                <a:spcPts val="0"/>
              </a:spcAft>
              <a:buNone/>
            </a:pPr>
            <a:r>
              <a:rPr lang="es-ES" sz="4000" dirty="0">
                <a:solidFill>
                  <a:schemeClr val="dk1"/>
                </a:solidFill>
                <a:latin typeface="Calibri"/>
                <a:ea typeface="Calibri"/>
                <a:cs typeface="Calibri"/>
                <a:sym typeface="Calibri"/>
              </a:rPr>
              <a:t>Asesor interno: Daniel Fernando Valbuena Sierra, -   asesor externo </a:t>
            </a:r>
            <a:r>
              <a:rPr lang="es-ES" sz="4000" dirty="0" err="1">
                <a:solidFill>
                  <a:schemeClr val="dk1"/>
                </a:solidFill>
                <a:latin typeface="Calibri"/>
                <a:ea typeface="Calibri"/>
                <a:cs typeface="Calibri"/>
                <a:sym typeface="Calibri"/>
              </a:rPr>
              <a:t>Gilsen</a:t>
            </a:r>
            <a:r>
              <a:rPr lang="es-ES" sz="4000" dirty="0">
                <a:solidFill>
                  <a:schemeClr val="dk1"/>
                </a:solidFill>
                <a:latin typeface="Calibri"/>
                <a:ea typeface="Calibri"/>
                <a:cs typeface="Calibri"/>
                <a:sym typeface="Calibri"/>
              </a:rPr>
              <a:t> </a:t>
            </a:r>
            <a:r>
              <a:rPr lang="es-ES" sz="4000" dirty="0" err="1">
                <a:solidFill>
                  <a:schemeClr val="dk1"/>
                </a:solidFill>
                <a:latin typeface="Calibri"/>
                <a:ea typeface="Calibri"/>
                <a:cs typeface="Calibri"/>
                <a:sym typeface="Calibri"/>
              </a:rPr>
              <a:t>Perez</a:t>
            </a:r>
            <a:r>
              <a:rPr lang="es-ES" sz="4000" dirty="0">
                <a:solidFill>
                  <a:schemeClr val="dk1"/>
                </a:solidFill>
                <a:latin typeface="Calibri"/>
                <a:ea typeface="Calibri"/>
                <a:cs typeface="Calibri"/>
                <a:sym typeface="Calibri"/>
              </a:rPr>
              <a:t> Baena</a:t>
            </a:r>
          </a:p>
          <a:p>
            <a:pPr marL="0" marR="0" lvl="0" indent="0" algn="ctr" rtl="0">
              <a:spcBef>
                <a:spcPts val="0"/>
              </a:spcBef>
              <a:spcAft>
                <a:spcPts val="0"/>
              </a:spcAft>
              <a:buNone/>
            </a:pPr>
            <a:r>
              <a:rPr lang="es-ES" sz="4000" dirty="0">
                <a:solidFill>
                  <a:schemeClr val="dk1"/>
                </a:solidFill>
                <a:latin typeface="Calibri"/>
                <a:ea typeface="Calibri"/>
                <a:cs typeface="Calibri"/>
                <a:sym typeface="Calibri"/>
              </a:rPr>
              <a:t>Ingeniería Civil </a:t>
            </a:r>
            <a:r>
              <a:rPr lang="es-ES" sz="4000" b="0" i="0" u="none" strike="noStrike" cap="none" dirty="0">
                <a:solidFill>
                  <a:schemeClr val="dk1"/>
                </a:solidFill>
                <a:latin typeface="Calibri"/>
                <a:ea typeface="Calibri"/>
                <a:cs typeface="Calibri"/>
                <a:sym typeface="Calibri"/>
              </a:rPr>
              <a:t>, Facultad de ingeniería, Universidad de Antioquia , Apartadó, Colombia. </a:t>
            </a:r>
            <a:r>
              <a:rPr lang="es-ES" sz="4000" dirty="0">
                <a:solidFill>
                  <a:schemeClr val="dk1"/>
                </a:solidFill>
                <a:latin typeface="Calibri"/>
                <a:ea typeface="Calibri"/>
                <a:cs typeface="Calibri"/>
                <a:sym typeface="Calibri"/>
              </a:rPr>
              <a:t>Anahenao56@gmail.com</a:t>
            </a:r>
            <a:r>
              <a:rPr lang="es-ES" sz="4000" b="0" i="0" u="none" strike="noStrike" cap="none" baseline="30000" dirty="0">
                <a:solidFill>
                  <a:schemeClr val="dk1"/>
                </a:solidFill>
                <a:latin typeface="Calibri"/>
                <a:ea typeface="Calibri"/>
                <a:cs typeface="Calibri"/>
                <a:sym typeface="Calibri"/>
              </a:rPr>
              <a:t>(1)</a:t>
            </a:r>
            <a:endParaRPr lang="es-ES" sz="4000" b="0" i="0" u="none" strike="noStrike" cap="none" dirty="0">
              <a:solidFill>
                <a:schemeClr val="dk1"/>
              </a:solidFill>
              <a:latin typeface="Calibri"/>
              <a:ea typeface="Calibri"/>
              <a:cs typeface="Calibri"/>
              <a:sym typeface="Calibri"/>
            </a:endParaRPr>
          </a:p>
        </p:txBody>
      </p:sp>
      <p:sp>
        <p:nvSpPr>
          <p:cNvPr id="3" name="TextBox 205">
            <a:extLst>
              <a:ext uri="{FF2B5EF4-FFF2-40B4-BE49-F238E27FC236}">
                <a16:creationId xmlns:a16="http://schemas.microsoft.com/office/drawing/2014/main" id="{260FF5DA-78BC-F822-13EE-FD2A58E47E23}"/>
              </a:ext>
            </a:extLst>
          </p:cNvPr>
          <p:cNvSpPr txBox="1"/>
          <p:nvPr/>
        </p:nvSpPr>
        <p:spPr>
          <a:xfrm>
            <a:off x="2924669" y="33450939"/>
            <a:ext cx="6095367" cy="1015663"/>
          </a:xfrm>
          <a:prstGeom prst="rect">
            <a:avLst/>
          </a:prstGeom>
          <a:noFill/>
        </p:spPr>
        <p:txBody>
          <a:bodyPr wrap="square">
            <a:spAutoFit/>
          </a:bodyPr>
          <a:lstStyle/>
          <a:p>
            <a:pPr algn="ctr"/>
            <a:r>
              <a:rPr lang="en-US" sz="6000" b="1" dirty="0" err="1">
                <a:solidFill>
                  <a:schemeClr val="accent5">
                    <a:lumMod val="50000"/>
                  </a:schemeClr>
                </a:solidFill>
                <a:latin typeface="Arial" panose="020B0604020202020204" pitchFamily="34" charset="0"/>
                <a:ea typeface="Open Sans" panose="020B0606030504020204" pitchFamily="34" charset="0"/>
                <a:cs typeface="Arial" panose="020B0604020202020204" pitchFamily="34" charset="0"/>
              </a:rPr>
              <a:t>Referencias</a:t>
            </a:r>
            <a:r>
              <a:rPr lang="en-US" sz="6000" b="1">
                <a:solidFill>
                  <a:schemeClr val="accent5">
                    <a:lumMod val="50000"/>
                  </a:schemeClr>
                </a:solidFill>
                <a:latin typeface="Arial" panose="020B0604020202020204" pitchFamily="34" charset="0"/>
                <a:ea typeface="Open Sans" panose="020B0606030504020204" pitchFamily="34" charset="0"/>
                <a:cs typeface="Arial" panose="020B0604020202020204" pitchFamily="34" charset="0"/>
              </a:rPr>
              <a:t>.</a:t>
            </a:r>
            <a:endParaRPr lang="en-US" sz="6000" b="1" dirty="0">
              <a:solidFill>
                <a:schemeClr val="accent5">
                  <a:lumMod val="50000"/>
                </a:schemeClr>
              </a:solidFill>
              <a:latin typeface="Arial" panose="020B0604020202020204" pitchFamily="34" charset="0"/>
              <a:cs typeface="Arial" panose="020B0604020202020204" pitchFamily="34" charset="0"/>
            </a:endParaRPr>
          </a:p>
        </p:txBody>
      </p:sp>
      <p:grpSp>
        <p:nvGrpSpPr>
          <p:cNvPr id="5" name="Group 167">
            <a:extLst>
              <a:ext uri="{FF2B5EF4-FFF2-40B4-BE49-F238E27FC236}">
                <a16:creationId xmlns:a16="http://schemas.microsoft.com/office/drawing/2014/main" id="{96426851-5F41-EA00-6455-13C6538C0851}"/>
              </a:ext>
            </a:extLst>
          </p:cNvPr>
          <p:cNvGrpSpPr/>
          <p:nvPr/>
        </p:nvGrpSpPr>
        <p:grpSpPr>
          <a:xfrm>
            <a:off x="1449303" y="33037531"/>
            <a:ext cx="1850230" cy="1850230"/>
            <a:chOff x="1291231" y="17198208"/>
            <a:chExt cx="1850230" cy="1850230"/>
          </a:xfrm>
        </p:grpSpPr>
        <p:sp>
          <p:nvSpPr>
            <p:cNvPr id="16" name="Oval 169">
              <a:extLst>
                <a:ext uri="{FF2B5EF4-FFF2-40B4-BE49-F238E27FC236}">
                  <a16:creationId xmlns:a16="http://schemas.microsoft.com/office/drawing/2014/main" id="{88C764D9-C13B-FF27-EBE2-3554F12B5DEC}"/>
                </a:ext>
              </a:extLst>
            </p:cNvPr>
            <p:cNvSpPr/>
            <p:nvPr/>
          </p:nvSpPr>
          <p:spPr>
            <a:xfrm>
              <a:off x="1291231" y="17198208"/>
              <a:ext cx="1850230" cy="1850230"/>
            </a:xfrm>
            <a:prstGeom prst="ellipse">
              <a:avLst/>
            </a:prstGeom>
            <a:solidFill>
              <a:srgbClr val="2A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7" name="Picture 171" descr="Text, icon&#10;&#10;Description automatically generated">
              <a:extLst>
                <a:ext uri="{FF2B5EF4-FFF2-40B4-BE49-F238E27FC236}">
                  <a16:creationId xmlns:a16="http://schemas.microsoft.com/office/drawing/2014/main" id="{FC3B9D2E-F6F6-EFCA-0296-47234594F7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1391" y="17437424"/>
              <a:ext cx="1412124" cy="1341054"/>
            </a:xfrm>
            <a:prstGeom prst="rect">
              <a:avLst/>
            </a:prstGeom>
          </p:spPr>
        </p:pic>
      </p:grpSp>
      <p:pic>
        <p:nvPicPr>
          <p:cNvPr id="81" name="Imagen 80">
            <a:extLst>
              <a:ext uri="{FF2B5EF4-FFF2-40B4-BE49-F238E27FC236}">
                <a16:creationId xmlns:a16="http://schemas.microsoft.com/office/drawing/2014/main" id="{74D0BB5D-4403-4192-A700-56C8E54108B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1445" y="18282379"/>
            <a:ext cx="8156319" cy="4317505"/>
          </a:xfrm>
          <a:prstGeom prst="rect">
            <a:avLst/>
          </a:prstGeom>
          <a:noFill/>
          <a:effectLst>
            <a:softEdge rad="31750"/>
          </a:effectLst>
        </p:spPr>
      </p:pic>
      <p:pic>
        <p:nvPicPr>
          <p:cNvPr id="82" name="Imagen 81">
            <a:extLst>
              <a:ext uri="{FF2B5EF4-FFF2-40B4-BE49-F238E27FC236}">
                <a16:creationId xmlns:a16="http://schemas.microsoft.com/office/drawing/2014/main" id="{CE0350EE-E68C-418E-825E-49828DEC14F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99991" y="24157177"/>
            <a:ext cx="10004300" cy="4527782"/>
          </a:xfrm>
          <a:prstGeom prst="rect">
            <a:avLst/>
          </a:prstGeom>
          <a:noFill/>
          <a:effectLst>
            <a:softEdge rad="31750"/>
          </a:effectLst>
        </p:spPr>
      </p:pic>
      <p:pic>
        <p:nvPicPr>
          <p:cNvPr id="83" name="Imagen 82">
            <a:extLst>
              <a:ext uri="{FF2B5EF4-FFF2-40B4-BE49-F238E27FC236}">
                <a16:creationId xmlns:a16="http://schemas.microsoft.com/office/drawing/2014/main" id="{2961553F-9144-4511-87F6-25C837AF2C63}"/>
              </a:ext>
            </a:extLst>
          </p:cNvPr>
          <p:cNvPicPr/>
          <p:nvPr/>
        </p:nvPicPr>
        <p:blipFill rotWithShape="1">
          <a:blip r:embed="rId13" cstate="print">
            <a:extLst>
              <a:ext uri="{28A0092B-C50C-407E-A947-70E740481C1C}">
                <a14:useLocalDpi xmlns:a14="http://schemas.microsoft.com/office/drawing/2010/main" val="0"/>
              </a:ext>
            </a:extLst>
          </a:blip>
          <a:srcRect r="14587"/>
          <a:stretch/>
        </p:blipFill>
        <p:spPr bwMode="auto">
          <a:xfrm>
            <a:off x="11341286" y="29461484"/>
            <a:ext cx="10004300" cy="4527782"/>
          </a:xfrm>
          <a:prstGeom prst="rect">
            <a:avLst/>
          </a:prstGeom>
          <a:noFill/>
          <a:ln>
            <a:noFill/>
          </a:ln>
          <a:effectLst>
            <a:softEdge rad="31750"/>
          </a:effectLst>
          <a:extLst>
            <a:ext uri="{53640926-AAD7-44D8-BBD7-CCE9431645EC}">
              <a14:shadowObscured xmlns:a14="http://schemas.microsoft.com/office/drawing/2010/main"/>
            </a:ext>
          </a:extLst>
        </p:spPr>
      </p:pic>
      <p:sp>
        <p:nvSpPr>
          <p:cNvPr id="61" name="CuadroTexto 60">
            <a:extLst>
              <a:ext uri="{FF2B5EF4-FFF2-40B4-BE49-F238E27FC236}">
                <a16:creationId xmlns:a16="http://schemas.microsoft.com/office/drawing/2014/main" id="{5422A04C-67A5-4F34-8395-5325D4C28E5D}"/>
              </a:ext>
            </a:extLst>
          </p:cNvPr>
          <p:cNvSpPr txBox="1"/>
          <p:nvPr/>
        </p:nvSpPr>
        <p:spPr>
          <a:xfrm>
            <a:off x="1916493" y="22790926"/>
            <a:ext cx="8111718" cy="723275"/>
          </a:xfrm>
          <a:prstGeom prst="rect">
            <a:avLst/>
          </a:prstGeom>
          <a:noFill/>
        </p:spPr>
        <p:txBody>
          <a:bodyPr wrap="square">
            <a:spAutoFit/>
          </a:bodyPr>
          <a:lstStyle/>
          <a:p>
            <a:pPr algn="ctr">
              <a:spcAft>
                <a:spcPts val="600"/>
              </a:spcAft>
            </a:pPr>
            <a:r>
              <a:rPr lang="es-CO" sz="1800" dirty="0">
                <a:effectLst/>
                <a:latin typeface="Arial" panose="020B0604020202020204" pitchFamily="34" charset="0"/>
                <a:ea typeface="Times New Roman" panose="02020603050405020304" pitchFamily="18" charset="0"/>
                <a:cs typeface="Arial" panose="020B0604020202020204" pitchFamily="34" charset="0"/>
              </a:rPr>
              <a:t>Figura </a:t>
            </a:r>
            <a:r>
              <a:rPr lang="es-CO" dirty="0">
                <a:latin typeface="Arial" panose="020B0604020202020204" pitchFamily="34" charset="0"/>
                <a:ea typeface="Times New Roman" panose="02020603050405020304" pitchFamily="18" charset="0"/>
                <a:cs typeface="Arial" panose="020B0604020202020204" pitchFamily="34" charset="0"/>
              </a:rPr>
              <a:t>1.</a:t>
            </a:r>
            <a:r>
              <a:rPr lang="es-CO" sz="1800" dirty="0">
                <a:effectLst/>
                <a:latin typeface="Arial" panose="020B0604020202020204" pitchFamily="34" charset="0"/>
                <a:ea typeface="Times New Roman" panose="02020603050405020304" pitchFamily="18" charset="0"/>
                <a:cs typeface="Arial" panose="020B0604020202020204" pitchFamily="34" charset="0"/>
              </a:rPr>
              <a:t> Fachada frontal salón coordinación.</a:t>
            </a:r>
          </a:p>
          <a:p>
            <a:pPr algn="ctr">
              <a:spcAft>
                <a:spcPts val="600"/>
              </a:spcAft>
            </a:pPr>
            <a:r>
              <a:rPr lang="es-CO" dirty="0">
                <a:latin typeface="Arial" panose="020B0604020202020204" pitchFamily="34" charset="0"/>
                <a:ea typeface="Times New Roman" panose="02020603050405020304" pitchFamily="18" charset="0"/>
                <a:cs typeface="Arial" panose="020B0604020202020204" pitchFamily="34" charset="0"/>
              </a:rPr>
              <a:t>Fuente: Elaboración propia.</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6" name="TextBox 72">
            <a:extLst>
              <a:ext uri="{FF2B5EF4-FFF2-40B4-BE49-F238E27FC236}">
                <a16:creationId xmlns:a16="http://schemas.microsoft.com/office/drawing/2014/main" id="{9E09C2D4-F48B-4F53-96CF-A89F8D73E740}"/>
              </a:ext>
            </a:extLst>
          </p:cNvPr>
          <p:cNvSpPr txBox="1"/>
          <p:nvPr/>
        </p:nvSpPr>
        <p:spPr>
          <a:xfrm>
            <a:off x="23571067" y="9500590"/>
            <a:ext cx="7731373" cy="3046988"/>
          </a:xfrm>
          <a:prstGeom prst="rect">
            <a:avLst/>
          </a:prstGeom>
          <a:noFill/>
        </p:spPr>
        <p:txBody>
          <a:bodyPr wrap="square">
            <a:spAutoFit/>
          </a:bodyPr>
          <a:lstStyle/>
          <a:p>
            <a:pPr algn="just"/>
            <a:r>
              <a:rPr lang="es-ES" sz="3200" dirty="0">
                <a:latin typeface="Arial" panose="020B0604020202020204" pitchFamily="34" charset="0"/>
                <a:ea typeface="Open Sans" panose="020B0606030504020204" pitchFamily="34" charset="0"/>
                <a:cs typeface="Arial" panose="020B0604020202020204" pitchFamily="34" charset="0"/>
              </a:rPr>
              <a:t>Apoyar la supervisión técnica del proyecto de ampliación de la Universidad Católica Luis Amigó, sede Apartadó, de acuerdo con las especificaciones técnicas adoptadas por la Constructora </a:t>
            </a:r>
            <a:r>
              <a:rPr lang="es-ES" sz="3200" dirty="0" err="1">
                <a:latin typeface="Arial" panose="020B0604020202020204" pitchFamily="34" charset="0"/>
                <a:ea typeface="Open Sans" panose="020B0606030504020204" pitchFamily="34" charset="0"/>
                <a:cs typeface="Arial" panose="020B0604020202020204" pitchFamily="34" charset="0"/>
              </a:rPr>
              <a:t>Gilsen</a:t>
            </a:r>
            <a:r>
              <a:rPr lang="es-ES" sz="3200" dirty="0">
                <a:latin typeface="Arial" panose="020B0604020202020204" pitchFamily="34" charset="0"/>
                <a:ea typeface="Open Sans" panose="020B0606030504020204" pitchFamily="34" charset="0"/>
                <a:cs typeface="Arial" panose="020B0604020202020204" pitchFamily="34" charset="0"/>
              </a:rPr>
              <a:t> Pérez SAS.</a:t>
            </a:r>
          </a:p>
        </p:txBody>
      </p:sp>
      <p:pic>
        <p:nvPicPr>
          <p:cNvPr id="68" name="Picture 54" descr="Logo, icon&#10;&#10;Description automatically generated">
            <a:extLst>
              <a:ext uri="{FF2B5EF4-FFF2-40B4-BE49-F238E27FC236}">
                <a16:creationId xmlns:a16="http://schemas.microsoft.com/office/drawing/2014/main" id="{4F4C9079-896D-4A54-A7B7-1D567E115A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34247" y="13859028"/>
            <a:ext cx="899272" cy="1100110"/>
          </a:xfrm>
          <a:prstGeom prst="rect">
            <a:avLst/>
          </a:prstGeom>
        </p:spPr>
      </p:pic>
      <p:sp>
        <p:nvSpPr>
          <p:cNvPr id="70" name="TextBox 64">
            <a:extLst>
              <a:ext uri="{FF2B5EF4-FFF2-40B4-BE49-F238E27FC236}">
                <a16:creationId xmlns:a16="http://schemas.microsoft.com/office/drawing/2014/main" id="{FF7BC7C3-1AA5-449C-A3D9-E0878376CD18}"/>
              </a:ext>
            </a:extLst>
          </p:cNvPr>
          <p:cNvSpPr txBox="1"/>
          <p:nvPr/>
        </p:nvSpPr>
        <p:spPr>
          <a:xfrm>
            <a:off x="23753117" y="13661662"/>
            <a:ext cx="7534686" cy="2554545"/>
          </a:xfrm>
          <a:prstGeom prst="rect">
            <a:avLst/>
          </a:prstGeom>
          <a:noFill/>
        </p:spPr>
        <p:txBody>
          <a:bodyPr wrap="square">
            <a:spAutoFit/>
          </a:bodyPr>
          <a:lstStyle/>
          <a:p>
            <a:pPr algn="just"/>
            <a:r>
              <a:rPr lang="es-ES" sz="3200" dirty="0">
                <a:latin typeface="Arial" panose="020B0604020202020204" pitchFamily="34" charset="0"/>
                <a:ea typeface="Open Sans" panose="020B0606030504020204" pitchFamily="34" charset="0"/>
                <a:cs typeface="Arial" panose="020B0604020202020204" pitchFamily="34" charset="0"/>
              </a:rPr>
              <a:t>Verificar el cumplimiento de las especificaciones técnicas establecidas por la Constructora </a:t>
            </a:r>
            <a:r>
              <a:rPr lang="es-ES" sz="3200" dirty="0" err="1">
                <a:latin typeface="Arial" panose="020B0604020202020204" pitchFamily="34" charset="0"/>
                <a:ea typeface="Open Sans" panose="020B0606030504020204" pitchFamily="34" charset="0"/>
                <a:cs typeface="Arial" panose="020B0604020202020204" pitchFamily="34" charset="0"/>
              </a:rPr>
              <a:t>Gilsen</a:t>
            </a:r>
            <a:r>
              <a:rPr lang="es-ES" sz="3200" dirty="0">
                <a:latin typeface="Arial" panose="020B0604020202020204" pitchFamily="34" charset="0"/>
                <a:ea typeface="Open Sans" panose="020B0606030504020204" pitchFamily="34" charset="0"/>
                <a:cs typeface="Arial" panose="020B0604020202020204" pitchFamily="34" charset="0"/>
              </a:rPr>
              <a:t> Pérez SAS en todas las etapas del proyecto de ampliación.</a:t>
            </a:r>
            <a:endParaRPr lang="en-US" sz="3200" dirty="0">
              <a:latin typeface="Arial" panose="020B0604020202020204" pitchFamily="34" charset="0"/>
              <a:ea typeface="Open Sans" panose="020B0606030504020204" pitchFamily="34" charset="0"/>
              <a:cs typeface="Arial" panose="020B0604020202020204" pitchFamily="34" charset="0"/>
            </a:endParaRPr>
          </a:p>
        </p:txBody>
      </p:sp>
      <p:pic>
        <p:nvPicPr>
          <p:cNvPr id="72" name="Picture 66" descr="Logo, icon&#10;&#10;Description automatically generated">
            <a:extLst>
              <a:ext uri="{FF2B5EF4-FFF2-40B4-BE49-F238E27FC236}">
                <a16:creationId xmlns:a16="http://schemas.microsoft.com/office/drawing/2014/main" id="{5888C614-7972-41DB-B98A-086B8EF8E5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34247" y="16203580"/>
            <a:ext cx="899272" cy="1100110"/>
          </a:xfrm>
          <a:prstGeom prst="rect">
            <a:avLst/>
          </a:prstGeom>
        </p:spPr>
      </p:pic>
      <p:sp>
        <p:nvSpPr>
          <p:cNvPr id="75" name="TextBox 68">
            <a:extLst>
              <a:ext uri="{FF2B5EF4-FFF2-40B4-BE49-F238E27FC236}">
                <a16:creationId xmlns:a16="http://schemas.microsoft.com/office/drawing/2014/main" id="{942DBA55-0DD9-42DC-A32B-21F67E0038FD}"/>
              </a:ext>
            </a:extLst>
          </p:cNvPr>
          <p:cNvSpPr txBox="1"/>
          <p:nvPr/>
        </p:nvSpPr>
        <p:spPr>
          <a:xfrm>
            <a:off x="23713684" y="16392157"/>
            <a:ext cx="7573848" cy="2554545"/>
          </a:xfrm>
          <a:prstGeom prst="rect">
            <a:avLst/>
          </a:prstGeom>
          <a:noFill/>
        </p:spPr>
        <p:txBody>
          <a:bodyPr wrap="square">
            <a:spAutoFit/>
          </a:bodyPr>
          <a:lstStyle/>
          <a:p>
            <a:pPr algn="just"/>
            <a:r>
              <a:rPr lang="es-ES" sz="3200" dirty="0">
                <a:latin typeface="Arial" panose="020B0604020202020204" pitchFamily="34" charset="0"/>
                <a:ea typeface="Open Sans" panose="020B0606030504020204" pitchFamily="34" charset="0"/>
                <a:cs typeface="Arial" panose="020B0604020202020204" pitchFamily="34" charset="0"/>
              </a:rPr>
              <a:t>Evaluar y documentar el progreso de las actividades de construcción, identificando posibles desviaciones en tiempo  y presupuesto, y proponer acciones correctivas.</a:t>
            </a:r>
            <a:endParaRPr lang="en-US" sz="3200" dirty="0">
              <a:latin typeface="Arial" panose="020B0604020202020204" pitchFamily="34" charset="0"/>
              <a:ea typeface="Open Sans" panose="020B0606030504020204" pitchFamily="34" charset="0"/>
              <a:cs typeface="Arial" panose="020B0604020202020204" pitchFamily="34" charset="0"/>
            </a:endParaRPr>
          </a:p>
        </p:txBody>
      </p:sp>
      <p:pic>
        <p:nvPicPr>
          <p:cNvPr id="76" name="Picture 70" descr="Logo, icon&#10;&#10;Description automatically generated">
            <a:extLst>
              <a:ext uri="{FF2B5EF4-FFF2-40B4-BE49-F238E27FC236}">
                <a16:creationId xmlns:a16="http://schemas.microsoft.com/office/drawing/2014/main" id="{B8CBBA77-83DC-4B7A-824B-1EAE496C5D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50498" y="19096959"/>
            <a:ext cx="899272" cy="1100110"/>
          </a:xfrm>
          <a:prstGeom prst="rect">
            <a:avLst/>
          </a:prstGeom>
        </p:spPr>
      </p:pic>
      <p:sp>
        <p:nvSpPr>
          <p:cNvPr id="77" name="TextBox 72">
            <a:extLst>
              <a:ext uri="{FF2B5EF4-FFF2-40B4-BE49-F238E27FC236}">
                <a16:creationId xmlns:a16="http://schemas.microsoft.com/office/drawing/2014/main" id="{B2EDC390-1F53-49D3-9683-3574A110AB24}"/>
              </a:ext>
            </a:extLst>
          </p:cNvPr>
          <p:cNvSpPr txBox="1"/>
          <p:nvPr/>
        </p:nvSpPr>
        <p:spPr>
          <a:xfrm>
            <a:off x="23743758" y="19212138"/>
            <a:ext cx="7472194" cy="2062103"/>
          </a:xfrm>
          <a:prstGeom prst="rect">
            <a:avLst/>
          </a:prstGeom>
          <a:noFill/>
        </p:spPr>
        <p:txBody>
          <a:bodyPr wrap="square">
            <a:spAutoFit/>
          </a:bodyPr>
          <a:lstStyle/>
          <a:p>
            <a:pPr algn="just"/>
            <a:r>
              <a:rPr lang="es-ES" sz="3200" dirty="0">
                <a:latin typeface="Arial" panose="020B0604020202020204" pitchFamily="34" charset="0"/>
                <a:ea typeface="Open Sans" panose="020B0606030504020204" pitchFamily="34" charset="0"/>
                <a:cs typeface="Arial" panose="020B0604020202020204" pitchFamily="34" charset="0"/>
              </a:rPr>
              <a:t>Supervisar la calidad de los materiales utilizados en la construcción y asegurarse de que cumplan con los estándares especificados.</a:t>
            </a:r>
            <a:endParaRPr lang="en-US" sz="3200" dirty="0">
              <a:latin typeface="Arial" panose="020B0604020202020204" pitchFamily="34" charset="0"/>
              <a:ea typeface="Open Sans" panose="020B0606030504020204" pitchFamily="34" charset="0"/>
              <a:cs typeface="Arial" panose="020B0604020202020204" pitchFamily="34" charset="0"/>
            </a:endParaRPr>
          </a:p>
        </p:txBody>
      </p:sp>
      <p:sp>
        <p:nvSpPr>
          <p:cNvPr id="79" name="TextBox 34">
            <a:extLst>
              <a:ext uri="{FF2B5EF4-FFF2-40B4-BE49-F238E27FC236}">
                <a16:creationId xmlns:a16="http://schemas.microsoft.com/office/drawing/2014/main" id="{5F3985AD-AAEE-4496-964D-63A06258B3B1}"/>
              </a:ext>
            </a:extLst>
          </p:cNvPr>
          <p:cNvSpPr txBox="1"/>
          <p:nvPr/>
        </p:nvSpPr>
        <p:spPr>
          <a:xfrm>
            <a:off x="22765452" y="12782208"/>
            <a:ext cx="8522738" cy="830997"/>
          </a:xfrm>
          <a:prstGeom prst="rect">
            <a:avLst/>
          </a:prstGeom>
          <a:noFill/>
        </p:spPr>
        <p:txBody>
          <a:bodyPr wrap="square">
            <a:spAutoFit/>
          </a:bodyPr>
          <a:lstStyle/>
          <a:p>
            <a:pPr algn="ctr"/>
            <a:r>
              <a:rPr lang="en-US" sz="4800" b="1" dirty="0" err="1">
                <a:solidFill>
                  <a:schemeClr val="accent5">
                    <a:lumMod val="50000"/>
                  </a:schemeClr>
                </a:solidFill>
                <a:latin typeface="Arial" panose="020B0604020202020204" pitchFamily="34" charset="0"/>
                <a:cs typeface="Arial" panose="020B0604020202020204" pitchFamily="34" charset="0"/>
              </a:rPr>
              <a:t>Objetivos</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Específicos</a:t>
            </a:r>
            <a:r>
              <a:rPr lang="en-US" sz="4800" b="1" dirty="0">
                <a:solidFill>
                  <a:schemeClr val="accent5">
                    <a:lumMod val="50000"/>
                  </a:schemeClr>
                </a:solidFill>
                <a:latin typeface="Arial" panose="020B0604020202020204" pitchFamily="34" charset="0"/>
                <a:cs typeface="Arial" panose="020B0604020202020204" pitchFamily="34" charset="0"/>
              </a:rPr>
              <a:t>.</a:t>
            </a:r>
          </a:p>
        </p:txBody>
      </p:sp>
      <p:sp>
        <p:nvSpPr>
          <p:cNvPr id="80" name="CuadroTexto 79">
            <a:extLst>
              <a:ext uri="{FF2B5EF4-FFF2-40B4-BE49-F238E27FC236}">
                <a16:creationId xmlns:a16="http://schemas.microsoft.com/office/drawing/2014/main" id="{72AD2C05-65EA-4E83-975A-8400B432B315}"/>
              </a:ext>
            </a:extLst>
          </p:cNvPr>
          <p:cNvSpPr txBox="1"/>
          <p:nvPr/>
        </p:nvSpPr>
        <p:spPr>
          <a:xfrm>
            <a:off x="12411214" y="22959108"/>
            <a:ext cx="8208495" cy="646331"/>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rPr>
              <a:t>Tabla 1. Resumen ensayo resistencia a compresión del concreto.</a:t>
            </a:r>
          </a:p>
          <a:p>
            <a:pPr algn="ctr"/>
            <a:r>
              <a:rPr lang="es-ES" dirty="0">
                <a:latin typeface="Arial" panose="020B0604020202020204" pitchFamily="34" charset="0"/>
                <a:cs typeface="Arial" panose="020B0604020202020204" pitchFamily="34" charset="0"/>
              </a:rPr>
              <a:t>Fuente. </a:t>
            </a:r>
            <a:r>
              <a:rPr lang="es-ES" dirty="0" err="1">
                <a:latin typeface="Arial" panose="020B0604020202020204" pitchFamily="34" charset="0"/>
                <a:cs typeface="Arial" panose="020B0604020202020204" pitchFamily="34" charset="0"/>
              </a:rPr>
              <a:t>Labsuelos</a:t>
            </a:r>
            <a:r>
              <a:rPr lang="es-ES" dirty="0">
                <a:latin typeface="Arial" panose="020B0604020202020204" pitchFamily="34" charset="0"/>
                <a:cs typeface="Arial" panose="020B0604020202020204" pitchFamily="34" charset="0"/>
              </a:rPr>
              <a:t> e ingeniería SAS.</a:t>
            </a:r>
            <a:endParaRPr lang="es-CO" dirty="0">
              <a:latin typeface="Arial" panose="020B0604020202020204" pitchFamily="34" charset="0"/>
              <a:cs typeface="Arial" panose="020B0604020202020204" pitchFamily="34" charset="0"/>
            </a:endParaRPr>
          </a:p>
        </p:txBody>
      </p:sp>
      <p:graphicFrame>
        <p:nvGraphicFramePr>
          <p:cNvPr id="8" name="Tabla 7">
            <a:extLst>
              <a:ext uri="{FF2B5EF4-FFF2-40B4-BE49-F238E27FC236}">
                <a16:creationId xmlns:a16="http://schemas.microsoft.com/office/drawing/2014/main" id="{3EDECB14-5F48-4D66-B0A8-F86097E71810}"/>
              </a:ext>
            </a:extLst>
          </p:cNvPr>
          <p:cNvGraphicFramePr>
            <a:graphicFrameLocks noGrp="1"/>
          </p:cNvGraphicFramePr>
          <p:nvPr>
            <p:extLst>
              <p:ext uri="{D42A27DB-BD31-4B8C-83A1-F6EECF244321}">
                <p14:modId xmlns:p14="http://schemas.microsoft.com/office/powerpoint/2010/main" val="2932727362"/>
              </p:ext>
            </p:extLst>
          </p:nvPr>
        </p:nvGraphicFramePr>
        <p:xfrm>
          <a:off x="11294216" y="19384505"/>
          <a:ext cx="10004299" cy="3349778"/>
        </p:xfrm>
        <a:graphic>
          <a:graphicData uri="http://schemas.openxmlformats.org/drawingml/2006/table">
            <a:tbl>
              <a:tblPr firstRow="1" firstCol="1" bandRow="1">
                <a:tableStyleId>{5C22544A-7EE6-4342-B048-85BDC9FD1C3A}</a:tableStyleId>
              </a:tblPr>
              <a:tblGrid>
                <a:gridCol w="1499599">
                  <a:extLst>
                    <a:ext uri="{9D8B030D-6E8A-4147-A177-3AD203B41FA5}">
                      <a16:colId xmlns:a16="http://schemas.microsoft.com/office/drawing/2014/main" val="3430556475"/>
                    </a:ext>
                  </a:extLst>
                </a:gridCol>
                <a:gridCol w="2562699">
                  <a:extLst>
                    <a:ext uri="{9D8B030D-6E8A-4147-A177-3AD203B41FA5}">
                      <a16:colId xmlns:a16="http://schemas.microsoft.com/office/drawing/2014/main" val="2967578926"/>
                    </a:ext>
                  </a:extLst>
                </a:gridCol>
                <a:gridCol w="2850075">
                  <a:extLst>
                    <a:ext uri="{9D8B030D-6E8A-4147-A177-3AD203B41FA5}">
                      <a16:colId xmlns:a16="http://schemas.microsoft.com/office/drawing/2014/main" val="2154711509"/>
                    </a:ext>
                  </a:extLst>
                </a:gridCol>
                <a:gridCol w="3091926">
                  <a:extLst>
                    <a:ext uri="{9D8B030D-6E8A-4147-A177-3AD203B41FA5}">
                      <a16:colId xmlns:a16="http://schemas.microsoft.com/office/drawing/2014/main" val="499569720"/>
                    </a:ext>
                  </a:extLst>
                </a:gridCol>
              </a:tblGrid>
              <a:tr h="966353">
                <a:tc>
                  <a:txBody>
                    <a:bodyPr/>
                    <a:lstStyle/>
                    <a:p>
                      <a:pPr algn="ctr">
                        <a:lnSpc>
                          <a:spcPct val="107000"/>
                        </a:lnSpc>
                        <a:spcAft>
                          <a:spcPts val="800"/>
                        </a:spcAft>
                      </a:pPr>
                      <a:r>
                        <a:rPr lang="es-CO" sz="2800" dirty="0">
                          <a:solidFill>
                            <a:schemeClr val="tx1"/>
                          </a:solidFill>
                          <a:effectLst/>
                          <a:latin typeface="Arial" panose="020B0604020202020204" pitchFamily="34" charset="0"/>
                          <a:cs typeface="Arial" panose="020B0604020202020204" pitchFamily="34" charset="0"/>
                        </a:rPr>
                        <a:t>Días de Curado</a:t>
                      </a:r>
                      <a:endParaRPr lang="es-CO"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s-CO" sz="2800" dirty="0">
                          <a:solidFill>
                            <a:schemeClr val="tx1"/>
                          </a:solidFill>
                          <a:effectLst/>
                          <a:latin typeface="Arial" panose="020B0604020202020204" pitchFamily="34" charset="0"/>
                          <a:cs typeface="Arial" panose="020B0604020202020204" pitchFamily="34" charset="0"/>
                        </a:rPr>
                        <a:t>Localización elemento</a:t>
                      </a:r>
                      <a:endParaRPr lang="es-CO"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s-CO" sz="2800" dirty="0">
                          <a:solidFill>
                            <a:schemeClr val="tx1"/>
                          </a:solidFill>
                          <a:effectLst/>
                          <a:latin typeface="Arial" panose="020B0604020202020204" pitchFamily="34" charset="0"/>
                          <a:cs typeface="Arial" panose="020B0604020202020204" pitchFamily="34" charset="0"/>
                        </a:rPr>
                        <a:t>Resistencia a la fecha (PSI)</a:t>
                      </a:r>
                      <a:endParaRPr lang="es-CO"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s-CO" sz="2800" dirty="0">
                          <a:solidFill>
                            <a:schemeClr val="tx1"/>
                          </a:solidFill>
                          <a:effectLst/>
                          <a:latin typeface="Arial" panose="020B0604020202020204" pitchFamily="34" charset="0"/>
                          <a:cs typeface="Arial" panose="020B0604020202020204" pitchFamily="34" charset="0"/>
                        </a:rPr>
                        <a:t>Porcentaje con respecto a f ’c</a:t>
                      </a:r>
                      <a:endParaRPr lang="es-CO"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2927627"/>
                  </a:ext>
                </a:extLst>
              </a:tr>
              <a:tr h="794475">
                <a:tc>
                  <a:txBody>
                    <a:bodyPr/>
                    <a:lstStyle/>
                    <a:p>
                      <a:pPr algn="ctr">
                        <a:lnSpc>
                          <a:spcPct val="107000"/>
                        </a:lnSpc>
                        <a:spcAft>
                          <a:spcPts val="800"/>
                        </a:spcAft>
                      </a:pPr>
                      <a:r>
                        <a:rPr lang="es-CO" sz="2800" dirty="0">
                          <a:solidFill>
                            <a:schemeClr val="tx1"/>
                          </a:solidFill>
                          <a:effectLst/>
                          <a:latin typeface="Arial" panose="020B0604020202020204" pitchFamily="34" charset="0"/>
                          <a:cs typeface="Arial" panose="020B0604020202020204" pitchFamily="34" charset="0"/>
                        </a:rPr>
                        <a:t>28</a:t>
                      </a:r>
                      <a:endParaRPr lang="es-CO"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Zapata</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3833</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128%</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9519215"/>
                  </a:ext>
                </a:extLst>
              </a:tr>
              <a:tr h="794475">
                <a:tc>
                  <a:txBody>
                    <a:bodyPr/>
                    <a:lstStyle/>
                    <a:p>
                      <a:pPr algn="ctr">
                        <a:lnSpc>
                          <a:spcPct val="107000"/>
                        </a:lnSpc>
                        <a:spcAft>
                          <a:spcPts val="800"/>
                        </a:spcAft>
                      </a:pPr>
                      <a:r>
                        <a:rPr lang="es-CO" sz="2800" dirty="0">
                          <a:solidFill>
                            <a:schemeClr val="tx1"/>
                          </a:solidFill>
                          <a:effectLst/>
                          <a:latin typeface="Arial" panose="020B0604020202020204" pitchFamily="34" charset="0"/>
                          <a:cs typeface="Arial" panose="020B0604020202020204" pitchFamily="34" charset="0"/>
                        </a:rPr>
                        <a:t>28</a:t>
                      </a:r>
                      <a:endParaRPr lang="es-CO"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Viga</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3942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131%</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806250"/>
                  </a:ext>
                </a:extLst>
              </a:tr>
              <a:tr h="794475">
                <a:tc>
                  <a:txBody>
                    <a:bodyPr/>
                    <a:lstStyle/>
                    <a:p>
                      <a:pPr algn="ctr">
                        <a:lnSpc>
                          <a:spcPct val="107000"/>
                        </a:lnSpc>
                        <a:spcAft>
                          <a:spcPts val="800"/>
                        </a:spcAft>
                      </a:pPr>
                      <a:r>
                        <a:rPr lang="es-CO" sz="2800" dirty="0">
                          <a:solidFill>
                            <a:schemeClr val="tx1"/>
                          </a:solidFill>
                          <a:effectLst/>
                          <a:latin typeface="Arial" panose="020B0604020202020204" pitchFamily="34" charset="0"/>
                          <a:cs typeface="Arial" panose="020B0604020202020204" pitchFamily="34" charset="0"/>
                        </a:rPr>
                        <a:t>28</a:t>
                      </a:r>
                      <a:endParaRPr lang="es-CO"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Columna</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3648</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CO" sz="2800" dirty="0">
                          <a:effectLst/>
                          <a:latin typeface="Arial" panose="020B0604020202020204" pitchFamily="34" charset="0"/>
                          <a:cs typeface="Arial" panose="020B0604020202020204" pitchFamily="34" charset="0"/>
                        </a:rPr>
                        <a:t>122%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295718"/>
                  </a:ext>
                </a:extLst>
              </a:tr>
            </a:tbl>
          </a:graphicData>
        </a:graphic>
      </p:graphicFrame>
      <p:sp>
        <p:nvSpPr>
          <p:cNvPr id="85" name="CuadroTexto 84">
            <a:extLst>
              <a:ext uri="{FF2B5EF4-FFF2-40B4-BE49-F238E27FC236}">
                <a16:creationId xmlns:a16="http://schemas.microsoft.com/office/drawing/2014/main" id="{68B065E6-3E12-4AF8-BBED-2ECF88F2E3E9}"/>
              </a:ext>
            </a:extLst>
          </p:cNvPr>
          <p:cNvSpPr txBox="1"/>
          <p:nvPr/>
        </p:nvSpPr>
        <p:spPr>
          <a:xfrm>
            <a:off x="11991465" y="28684959"/>
            <a:ext cx="8281006" cy="646331"/>
          </a:xfrm>
          <a:prstGeom prst="rect">
            <a:avLst/>
          </a:prstGeom>
          <a:noFill/>
        </p:spPr>
        <p:txBody>
          <a:bodyPr wrap="square">
            <a:spAutoFit/>
          </a:bodyPr>
          <a:lstStyle/>
          <a:p>
            <a:pPr algn="ctr"/>
            <a:r>
              <a:rPr lang="pt-BR" dirty="0">
                <a:latin typeface="Arial" panose="020B0604020202020204" pitchFamily="34" charset="0"/>
                <a:cs typeface="Arial" panose="020B0604020202020204" pitchFamily="34" charset="0"/>
              </a:rPr>
              <a:t>Figura 3. Fachada frontal </a:t>
            </a:r>
            <a:r>
              <a:rPr lang="pt-BR" dirty="0" err="1">
                <a:latin typeface="Arial" panose="020B0604020202020204" pitchFamily="34" charset="0"/>
                <a:cs typeface="Arial" panose="020B0604020202020204" pitchFamily="34" charset="0"/>
              </a:rPr>
              <a:t>salón</a:t>
            </a:r>
            <a:r>
              <a:rPr lang="pt-BR" dirty="0">
                <a:latin typeface="Arial" panose="020B0604020202020204" pitchFamily="34" charset="0"/>
                <a:cs typeface="Arial" panose="020B0604020202020204" pitchFamily="34" charset="0"/>
              </a:rPr>
              <a:t> docentes.</a:t>
            </a:r>
          </a:p>
          <a:p>
            <a:pPr algn="ctr"/>
            <a:r>
              <a:rPr lang="pt-BR" dirty="0">
                <a:latin typeface="Arial" panose="020B0604020202020204" pitchFamily="34" charset="0"/>
                <a:cs typeface="Arial" panose="020B0604020202020204" pitchFamily="34" charset="0"/>
              </a:rPr>
              <a:t>Fuente. </a:t>
            </a:r>
            <a:r>
              <a:rPr lang="pt-BR" dirty="0" err="1">
                <a:latin typeface="Arial" panose="020B0604020202020204" pitchFamily="34" charset="0"/>
                <a:cs typeface="Arial" panose="020B0604020202020204" pitchFamily="34" charset="0"/>
              </a:rPr>
              <a:t>Elaboración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propia</a:t>
            </a:r>
            <a:r>
              <a:rPr lang="pt-BR" dirty="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
        <p:nvSpPr>
          <p:cNvPr id="87" name="CuadroTexto 86">
            <a:extLst>
              <a:ext uri="{FF2B5EF4-FFF2-40B4-BE49-F238E27FC236}">
                <a16:creationId xmlns:a16="http://schemas.microsoft.com/office/drawing/2014/main" id="{65685CBA-0853-483C-A35B-C9B7C4AC91E5}"/>
              </a:ext>
            </a:extLst>
          </p:cNvPr>
          <p:cNvSpPr txBox="1"/>
          <p:nvPr/>
        </p:nvSpPr>
        <p:spPr>
          <a:xfrm>
            <a:off x="12233125" y="34119460"/>
            <a:ext cx="8281006" cy="646331"/>
          </a:xfrm>
          <a:prstGeom prst="rect">
            <a:avLst/>
          </a:prstGeom>
          <a:noFill/>
        </p:spPr>
        <p:txBody>
          <a:bodyPr wrap="square">
            <a:spAutoFit/>
          </a:bodyPr>
          <a:lstStyle/>
          <a:p>
            <a:pPr algn="ctr"/>
            <a:r>
              <a:rPr lang="pt-BR" dirty="0">
                <a:latin typeface="Arial" panose="020B0604020202020204" pitchFamily="34" charset="0"/>
                <a:cs typeface="Arial" panose="020B0604020202020204" pitchFamily="34" charset="0"/>
              </a:rPr>
              <a:t>Figura 3. Fachada frontal </a:t>
            </a:r>
            <a:r>
              <a:rPr lang="pt-BR" dirty="0" err="1">
                <a:latin typeface="Arial" panose="020B0604020202020204" pitchFamily="34" charset="0"/>
                <a:cs typeface="Arial" panose="020B0604020202020204" pitchFamily="34" charset="0"/>
              </a:rPr>
              <a:t>unidad</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sanitaria</a:t>
            </a:r>
            <a:r>
              <a:rPr lang="pt-BR" dirty="0">
                <a:latin typeface="Arial" panose="020B0604020202020204" pitchFamily="34" charset="0"/>
                <a:cs typeface="Arial" panose="020B0604020202020204" pitchFamily="34" charset="0"/>
              </a:rPr>
              <a:t>.</a:t>
            </a:r>
          </a:p>
          <a:p>
            <a:pPr algn="ctr"/>
            <a:r>
              <a:rPr lang="pt-BR" dirty="0">
                <a:latin typeface="Arial" panose="020B0604020202020204" pitchFamily="34" charset="0"/>
                <a:cs typeface="Arial" panose="020B0604020202020204" pitchFamily="34" charset="0"/>
              </a:rPr>
              <a:t>Fuente. </a:t>
            </a:r>
            <a:r>
              <a:rPr lang="pt-BR" dirty="0" err="1">
                <a:latin typeface="Arial" panose="020B0604020202020204" pitchFamily="34" charset="0"/>
                <a:cs typeface="Arial" panose="020B0604020202020204" pitchFamily="34" charset="0"/>
              </a:rPr>
              <a:t>Elaboración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propia</a:t>
            </a:r>
            <a:r>
              <a:rPr lang="pt-BR" dirty="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22294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608</TotalTime>
  <Words>862</Words>
  <Application>Microsoft Office PowerPoint</Application>
  <PresentationFormat>Personalizado</PresentationFormat>
  <Paragraphs>58</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Calibri Light</vt:lpstr>
      <vt:lpstr>Calibri</vt:lpstr>
      <vt:lpstr>Arial</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Garcia Cano</dc:creator>
  <cp:lastModifiedBy>ANA CRISTINA HENAO GAVIRIA</cp:lastModifiedBy>
  <cp:revision>56</cp:revision>
  <dcterms:created xsi:type="dcterms:W3CDTF">2022-09-13T19:42:38Z</dcterms:created>
  <dcterms:modified xsi:type="dcterms:W3CDTF">2024-04-14T22:29:43Z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8EC498A6-9D3C-42A5-B822-D2C5CEB92701</vt:lpwstr>
  </property>
  <property fmtid="{D5CDD505-2E9C-101B-9397-08002B2CF9AE}" pid="3" name="ArticulatePath">
    <vt:lpwstr>Presentation1</vt:lpwstr>
  </property>
</Properties>
</file>