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12192000"/>
  <p:notesSz cx="6858000" cy="9144000"/>
  <p:embeddedFontLst>
    <p:embeddedFont>
      <p:font typeface="Roboto Slab"/>
      <p:regular r:id="rId24"/>
      <p:bold r:id="rId25"/>
    </p:embeddedFont>
    <p:embeddedFont>
      <p:font typeface="Anton"/>
      <p:regular r:id="rId26"/>
    </p:embeddedFont>
    <p:embeddedFont>
      <p:font typeface="Overlock"/>
      <p:regular r:id="rId27"/>
      <p:bold r:id="rId28"/>
      <p:italic r:id="rId29"/>
      <p:boldItalic r:id="rId30"/>
    </p:embeddedFont>
    <p:embeddedFont>
      <p:font typeface="Roboto"/>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ijoB85oazyoA2wBWCafDaE9si1R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7641050-ED87-47D3-BD94-CEBD212171E1}">
  <a:tblStyle styleId="{47641050-ED87-47D3-BD94-CEBD212171E1}" styleName="Table_0">
    <a:wholeTbl>
      <a:tcTxStyle b="off" i="off">
        <a:font>
          <a:latin typeface="Calibri"/>
          <a:ea typeface="Calibri"/>
          <a:cs typeface="Calibri"/>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25400">
              <a:solidFill>
                <a:schemeClr val="dk1"/>
              </a:solidFill>
              <a:prstDash val="solid"/>
              <a:round/>
              <a:headEnd len="sm" w="sm" type="none"/>
              <a:tailEnd len="sm" w="sm" type="none"/>
            </a:ln>
          </a:top>
          <a:bottom>
            <a:ln cap="flat" cmpd="sng" w="25400">
              <a:solidFill>
                <a:schemeClr val="dk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6E6E6"/>
          </a:solidFill>
        </a:fill>
      </a:tcStyle>
    </a:band1H>
    <a:band2H>
      <a:tcTxStyle/>
    </a:band2H>
    <a:band1V>
      <a:tcTxStyle/>
      <a:tcStyle>
        <a:fill>
          <a:solidFill>
            <a:srgbClr val="E6E6E6"/>
          </a:solidFill>
        </a:fill>
      </a:tcStyle>
    </a:band1V>
    <a:band2V>
      <a:tcTxStyle/>
    </a:band2V>
    <a:lastCol>
      <a:tcTxStyle b="on" i="off">
        <a:font>
          <a:latin typeface="Calibri"/>
          <a:ea typeface="Calibri"/>
          <a:cs typeface="Calibri"/>
        </a:font>
        <a:schemeClr val="lt1"/>
      </a:tcTxStyle>
      <a:tcStyle>
        <a:fill>
          <a:solidFill>
            <a:schemeClr val="accent6"/>
          </a:solidFill>
        </a:fill>
      </a:tcStyle>
    </a:lastCol>
    <a:firstCol>
      <a:tcTxStyle b="on" i="off">
        <a:font>
          <a:latin typeface="Calibri"/>
          <a:ea typeface="Calibri"/>
          <a:cs typeface="Calibri"/>
        </a:font>
        <a:schemeClr val="lt1"/>
      </a:tcTxStyle>
      <a:tcStyle>
        <a:fill>
          <a:solidFill>
            <a:schemeClr val="accent6"/>
          </a:solidFill>
        </a:fill>
      </a:tcStyle>
    </a:firstCol>
    <a:lastRow>
      <a:tcTxStyle b="on" i="off"/>
      <a:tcStyle>
        <a:tcBdr>
          <a:top>
            <a:ln cap="flat" cmpd="sng" w="50800">
              <a:solidFill>
                <a:schemeClr val="dk1"/>
              </a:solidFill>
              <a:prstDash val="solid"/>
              <a:round/>
              <a:headEnd len="sm" w="sm" type="none"/>
              <a:tailEnd len="sm" w="sm" type="none"/>
            </a:ln>
          </a:top>
        </a:tcBdr>
        <a:fill>
          <a:solidFill>
            <a:schemeClr val="lt1"/>
          </a:solidFill>
        </a:fill>
      </a:tcStyle>
    </a:lastRow>
    <a:seCell>
      <a:tcTxStyle b="on" i="off">
        <a:font>
          <a:latin typeface="Calibri"/>
          <a:ea typeface="Calibri"/>
          <a:cs typeface="Calibri"/>
        </a:font>
        <a:schemeClr val="dk1"/>
      </a:tcTxStyle>
    </a:seCell>
    <a:swCell>
      <a:tcTxStyle b="on" i="off">
        <a:font>
          <a:latin typeface="Calibri"/>
          <a:ea typeface="Calibri"/>
          <a:cs typeface="Calibri"/>
        </a:font>
        <a:schemeClr val="dk1"/>
      </a:tcTxStyle>
    </a:swCell>
    <a:firstRow>
      <a:tcTxStyle b="on" i="off">
        <a:font>
          <a:latin typeface="Calibri"/>
          <a:ea typeface="Calibri"/>
          <a:cs typeface="Calibri"/>
        </a:font>
        <a:schemeClr val="lt1"/>
      </a:tcTxStyle>
      <a:tcStyle>
        <a:tcBdr>
          <a:bottom>
            <a:ln cap="flat" cmpd="sng" w="25400">
              <a:solidFill>
                <a:schemeClr val="dk1"/>
              </a:solidFill>
              <a:prstDash val="solid"/>
              <a:round/>
              <a:headEnd len="sm" w="sm" type="none"/>
              <a:tailEnd len="sm" w="sm" type="none"/>
            </a:ln>
          </a:bottom>
        </a:tcBdr>
        <a:fill>
          <a:solidFill>
            <a:schemeClr val="accent6"/>
          </a:solidFill>
        </a:fill>
      </a:tcStyle>
    </a:firstRow>
    <a:neCell>
      <a:tcTxStyle/>
    </a:neCell>
    <a:nwCell>
      <a:tcTxStyle/>
    </a:nwCell>
  </a:tblStyle>
  <a:tblStyle styleId="{F676AF48-B4A0-4BF1-A7BB-6E4E0BC370AF}"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obotoSlab-regular.fntdata"/><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Anton-regular.fntdata"/><Relationship Id="rId25" Type="http://schemas.openxmlformats.org/officeDocument/2006/relationships/font" Target="fonts/RobotoSlab-bold.fntdata"/><Relationship Id="rId28" Type="http://schemas.openxmlformats.org/officeDocument/2006/relationships/font" Target="fonts/Overlock-bold.fntdata"/><Relationship Id="rId27" Type="http://schemas.openxmlformats.org/officeDocument/2006/relationships/font" Target="fonts/Overlock-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verlock-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regular.fntdata"/><Relationship Id="rId30" Type="http://schemas.openxmlformats.org/officeDocument/2006/relationships/font" Target="fonts/Overlock-boldItalic.fntdata"/><Relationship Id="rId11" Type="http://schemas.openxmlformats.org/officeDocument/2006/relationships/slide" Target="slides/slide6.xml"/><Relationship Id="rId33" Type="http://schemas.openxmlformats.org/officeDocument/2006/relationships/font" Target="fonts/Roboto-italic.fntdata"/><Relationship Id="rId10" Type="http://schemas.openxmlformats.org/officeDocument/2006/relationships/slide" Target="slides/slide5.xml"/><Relationship Id="rId32" Type="http://schemas.openxmlformats.org/officeDocument/2006/relationships/font" Target="fonts/Roboto-bold.fntdata"/><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Roboto-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 name="Google Shape;21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7dc05ab434_1_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7dc05ab434_1_1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g27dc05ab434_1_1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s-E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7dc05ab434_1_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7dc05ab434_1_2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g27dc05ab434_1_2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s-E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e7183e748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1e7183e748f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g1e7183e748f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s-E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27ecc033c43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27ecc033c43_0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 name="Google Shape;258;g27ecc033c43_0_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s-E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27dc05ab434_1_8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27dc05ab434_1_80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9" name="Google Shape;269;g27dc05ab434_1_80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s-E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7ecc033c43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7ecc033c43_0_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g27ecc033c43_0_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s-E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7f05b21269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7f05b21269_0_1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g27f05b21269_0_1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s-E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7dc05ab434_1_8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7dc05ab434_1_8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8" name="Google Shape;298;g27dc05ab434_1_8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s-E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lnSpc>
                <a:spcPct val="115000"/>
              </a:lnSpc>
              <a:spcBef>
                <a:spcPts val="1200"/>
              </a:spcBef>
              <a:spcAft>
                <a:spcPts val="0"/>
              </a:spcAft>
              <a:buNone/>
            </a:pPr>
            <a:r>
              <a:rPr lang="es-ES"/>
              <a:t>consulta médica programada, atención médica prioritaria, consulta de promoción y prevención por enfermería, vacunación, consulta odontológica programada y atención odontológica prioritaria, laboratorio clínico y fisioterapia.</a:t>
            </a:r>
            <a:endParaRPr/>
          </a:p>
          <a:p>
            <a:pPr indent="0" lvl="0" marL="0" rtl="0" algn="l">
              <a:lnSpc>
                <a:spcPct val="115000"/>
              </a:lnSpc>
              <a:spcBef>
                <a:spcPts val="1200"/>
              </a:spcBef>
              <a:spcAft>
                <a:spcPts val="0"/>
              </a:spcAft>
              <a:buNone/>
            </a:pPr>
            <a:r>
              <a:t/>
            </a:r>
            <a:endParaRPr/>
          </a:p>
          <a:p>
            <a:pPr indent="-298450" lvl="0" marL="457200" rtl="0" algn="l">
              <a:lnSpc>
                <a:spcPct val="115000"/>
              </a:lnSpc>
              <a:spcBef>
                <a:spcPts val="1200"/>
              </a:spcBef>
              <a:spcAft>
                <a:spcPts val="0"/>
              </a:spcAft>
              <a:buClr>
                <a:schemeClr val="dk1"/>
              </a:buClr>
              <a:buSzPts val="1100"/>
              <a:buChar char="●"/>
            </a:pPr>
            <a:r>
              <a:rPr lang="es-ES"/>
              <a:t>8660 usuarios</a:t>
            </a:r>
            <a:endParaRPr/>
          </a:p>
          <a:p>
            <a:pPr indent="-298450" lvl="0" marL="457200" rtl="0" algn="l">
              <a:lnSpc>
                <a:spcPct val="115000"/>
              </a:lnSpc>
              <a:spcBef>
                <a:spcPts val="0"/>
              </a:spcBef>
              <a:spcAft>
                <a:spcPts val="0"/>
              </a:spcAft>
              <a:buClr>
                <a:schemeClr val="dk1"/>
              </a:buClr>
              <a:buSzPts val="1100"/>
              <a:buChar char="●"/>
            </a:pPr>
            <a:r>
              <a:rPr lang="es-ES"/>
              <a:t>6263 RS -</a:t>
            </a:r>
            <a:endParaRPr/>
          </a:p>
          <a:p>
            <a:pPr indent="-298450" lvl="0" marL="457200" rtl="0" algn="l">
              <a:lnSpc>
                <a:spcPct val="115000"/>
              </a:lnSpc>
              <a:spcBef>
                <a:spcPts val="0"/>
              </a:spcBef>
              <a:spcAft>
                <a:spcPts val="0"/>
              </a:spcAft>
              <a:buClr>
                <a:schemeClr val="dk1"/>
              </a:buClr>
              <a:buSzPts val="1100"/>
              <a:buChar char="●"/>
            </a:pPr>
            <a:r>
              <a:rPr lang="es-ES"/>
              <a:t>SAVIA, NUEVA EPS, SUMIMEDICAL</a:t>
            </a:r>
            <a:endParaRPr/>
          </a:p>
          <a:p>
            <a:pPr indent="0" lvl="0" marL="0" rtl="0" algn="l">
              <a:lnSpc>
                <a:spcPct val="115000"/>
              </a:lnSpc>
              <a:spcBef>
                <a:spcPts val="1200"/>
              </a:spcBef>
              <a:spcAft>
                <a:spcPts val="0"/>
              </a:spcAft>
              <a:buClr>
                <a:schemeClr val="dk1"/>
              </a:buClr>
              <a:buSzPts val="1100"/>
              <a:buFont typeface="Arial"/>
              <a:buNone/>
            </a:pPr>
            <a:r>
              <a:t/>
            </a:r>
            <a:endParaRPr/>
          </a:p>
          <a:p>
            <a:pPr indent="0" lvl="0" marL="0" rtl="0" algn="l">
              <a:spcBef>
                <a:spcPts val="1200"/>
              </a:spcBef>
              <a:spcAft>
                <a:spcPts val="0"/>
              </a:spcAft>
              <a:buNone/>
            </a:pPr>
            <a:r>
              <a:t/>
            </a:r>
            <a:endParaRPr/>
          </a:p>
        </p:txBody>
      </p:sp>
      <p:sp>
        <p:nvSpPr>
          <p:cNvPr id="96" name="Google Shape;9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 name="Google Shape;12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5" name="Shape 15"/>
        <p:cNvGrpSpPr/>
        <p:nvPr/>
      </p:nvGrpSpPr>
      <p:grpSpPr>
        <a:xfrm>
          <a:off x="0" y="0"/>
          <a:ext cx="0" cy="0"/>
          <a:chOff x="0" y="0"/>
          <a:chExt cx="0" cy="0"/>
        </a:xfrm>
      </p:grpSpPr>
      <p:sp>
        <p:nvSpPr>
          <p:cNvPr id="16" name="Google Shape;16;p13"/>
          <p:cNvSpPr txBox="1"/>
          <p:nvPr>
            <p:ph type="ctrTitle"/>
          </p:nvPr>
        </p:nvSpPr>
        <p:spPr>
          <a:xfrm>
            <a:off x="1524000" y="1122363"/>
            <a:ext cx="9144000" cy="2387700"/>
          </a:xfrm>
          <a:prstGeom prst="rect">
            <a:avLst/>
          </a:prstGeom>
          <a:noFill/>
          <a:ln>
            <a:noFill/>
          </a:ln>
        </p:spPr>
        <p:txBody>
          <a:bodyPr anchorCtr="0" anchor="b" bIns="45700" lIns="91425" spcFirstLastPara="1" rIns="91425" wrap="square" tIns="45700">
            <a:normAutofit/>
          </a:bodyPr>
          <a:lstStyle>
            <a:lvl1pPr lvl="0" rtl="0" algn="ctr">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7" name="Google Shape;17;p13"/>
          <p:cNvSpPr txBox="1"/>
          <p:nvPr>
            <p:ph idx="1" type="subTitle"/>
          </p:nvPr>
        </p:nvSpPr>
        <p:spPr>
          <a:xfrm>
            <a:off x="1524000" y="3602038"/>
            <a:ext cx="9144000" cy="1655700"/>
          </a:xfrm>
          <a:prstGeom prst="rect">
            <a:avLst/>
          </a:prstGeom>
          <a:noFill/>
          <a:ln>
            <a:noFill/>
          </a:ln>
        </p:spPr>
        <p:txBody>
          <a:bodyPr anchorCtr="0" anchor="t" bIns="45700" lIns="91425" spcFirstLastPara="1" rIns="91425" wrap="square" tIns="45700">
            <a:normAutofit/>
          </a:bodyPr>
          <a:lstStyle>
            <a:lvl1pPr lvl="0" rtl="0" algn="ctr">
              <a:lnSpc>
                <a:spcPct val="90000"/>
              </a:lnSpc>
              <a:spcBef>
                <a:spcPts val="1000"/>
              </a:spcBef>
              <a:spcAft>
                <a:spcPts val="0"/>
              </a:spcAft>
              <a:buClr>
                <a:schemeClr val="dk1"/>
              </a:buClr>
              <a:buSzPts val="2400"/>
              <a:buNone/>
              <a:defRPr sz="2400"/>
            </a:lvl1pPr>
            <a:lvl2pPr lvl="1" rtl="0" algn="ctr">
              <a:lnSpc>
                <a:spcPct val="90000"/>
              </a:lnSpc>
              <a:spcBef>
                <a:spcPts val="500"/>
              </a:spcBef>
              <a:spcAft>
                <a:spcPts val="0"/>
              </a:spcAft>
              <a:buClr>
                <a:schemeClr val="dk1"/>
              </a:buClr>
              <a:buSzPts val="2000"/>
              <a:buNone/>
              <a:defRPr sz="2000"/>
            </a:lvl2pPr>
            <a:lvl3pPr lvl="2" rtl="0" algn="ctr">
              <a:lnSpc>
                <a:spcPct val="90000"/>
              </a:lnSpc>
              <a:spcBef>
                <a:spcPts val="500"/>
              </a:spcBef>
              <a:spcAft>
                <a:spcPts val="0"/>
              </a:spcAft>
              <a:buClr>
                <a:schemeClr val="dk1"/>
              </a:buClr>
              <a:buSzPts val="1800"/>
              <a:buNone/>
              <a:defRPr sz="1800"/>
            </a:lvl3pPr>
            <a:lvl4pPr lvl="3" rtl="0" algn="ctr">
              <a:lnSpc>
                <a:spcPct val="90000"/>
              </a:lnSpc>
              <a:spcBef>
                <a:spcPts val="500"/>
              </a:spcBef>
              <a:spcAft>
                <a:spcPts val="0"/>
              </a:spcAft>
              <a:buClr>
                <a:schemeClr val="dk1"/>
              </a:buClr>
              <a:buSzPts val="1600"/>
              <a:buNone/>
              <a:defRPr sz="1600"/>
            </a:lvl4pPr>
            <a:lvl5pPr lvl="4" rtl="0" algn="ctr">
              <a:lnSpc>
                <a:spcPct val="90000"/>
              </a:lnSpc>
              <a:spcBef>
                <a:spcPts val="500"/>
              </a:spcBef>
              <a:spcAft>
                <a:spcPts val="0"/>
              </a:spcAft>
              <a:buClr>
                <a:schemeClr val="dk1"/>
              </a:buClr>
              <a:buSzPts val="1600"/>
              <a:buNone/>
              <a:defRPr sz="1600"/>
            </a:lvl5pPr>
            <a:lvl6pPr lvl="5" rtl="0" algn="ctr">
              <a:lnSpc>
                <a:spcPct val="90000"/>
              </a:lnSpc>
              <a:spcBef>
                <a:spcPts val="500"/>
              </a:spcBef>
              <a:spcAft>
                <a:spcPts val="0"/>
              </a:spcAft>
              <a:buClr>
                <a:schemeClr val="dk1"/>
              </a:buClr>
              <a:buSzPts val="1600"/>
              <a:buNone/>
              <a:defRPr sz="1600"/>
            </a:lvl6pPr>
            <a:lvl7pPr lvl="6" rtl="0" algn="ctr">
              <a:lnSpc>
                <a:spcPct val="90000"/>
              </a:lnSpc>
              <a:spcBef>
                <a:spcPts val="500"/>
              </a:spcBef>
              <a:spcAft>
                <a:spcPts val="0"/>
              </a:spcAft>
              <a:buClr>
                <a:schemeClr val="dk1"/>
              </a:buClr>
              <a:buSzPts val="1600"/>
              <a:buNone/>
              <a:defRPr sz="1600"/>
            </a:lvl7pPr>
            <a:lvl8pPr lvl="7" rtl="0" algn="ctr">
              <a:lnSpc>
                <a:spcPct val="90000"/>
              </a:lnSpc>
              <a:spcBef>
                <a:spcPts val="500"/>
              </a:spcBef>
              <a:spcAft>
                <a:spcPts val="0"/>
              </a:spcAft>
              <a:buClr>
                <a:schemeClr val="dk1"/>
              </a:buClr>
              <a:buSzPts val="1600"/>
              <a:buNone/>
              <a:defRPr sz="1600"/>
            </a:lvl8pPr>
            <a:lvl9pPr lvl="8" rtl="0" algn="ctr">
              <a:lnSpc>
                <a:spcPct val="90000"/>
              </a:lnSpc>
              <a:spcBef>
                <a:spcPts val="500"/>
              </a:spcBef>
              <a:spcAft>
                <a:spcPts val="0"/>
              </a:spcAft>
              <a:buClr>
                <a:schemeClr val="dk1"/>
              </a:buClr>
              <a:buSzPts val="1600"/>
              <a:buNone/>
              <a:defRPr sz="1600"/>
            </a:lvl9pPr>
          </a:lstStyle>
          <a:p/>
        </p:txBody>
      </p:sp>
      <p:sp>
        <p:nvSpPr>
          <p:cNvPr id="18" name="Google Shape;18;p1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9" name="Google Shape;19;p1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0" name="Google Shape;20;p1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72" name="Shape 72"/>
        <p:cNvGrpSpPr/>
        <p:nvPr/>
      </p:nvGrpSpPr>
      <p:grpSpPr>
        <a:xfrm>
          <a:off x="0" y="0"/>
          <a:ext cx="0" cy="0"/>
          <a:chOff x="0" y="0"/>
          <a:chExt cx="0" cy="0"/>
        </a:xfrm>
      </p:grpSpPr>
      <p:sp>
        <p:nvSpPr>
          <p:cNvPr id="73" name="Google Shape;73;p2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4" name="Google Shape;74;p22"/>
          <p:cNvSpPr txBox="1"/>
          <p:nvPr>
            <p:ph idx="1" type="body"/>
          </p:nvPr>
        </p:nvSpPr>
        <p:spPr>
          <a:xfrm rot="5400000">
            <a:off x="3920400" y="-1256575"/>
            <a:ext cx="4351200" cy="10515600"/>
          </a:xfrm>
          <a:prstGeom prst="rect">
            <a:avLst/>
          </a:prstGeom>
          <a:noFill/>
          <a:ln>
            <a:noFill/>
          </a:ln>
        </p:spPr>
        <p:txBody>
          <a:bodyPr anchorCtr="0" anchor="t" bIns="45700" lIns="91425" spcFirstLastPara="1" rIns="91425" wrap="square" tIns="45700">
            <a:norm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75" name="Google Shape;75;p2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6" name="Google Shape;76;p2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7" name="Google Shape;77;p2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78" name="Shape 78"/>
        <p:cNvGrpSpPr/>
        <p:nvPr/>
      </p:nvGrpSpPr>
      <p:grpSpPr>
        <a:xfrm>
          <a:off x="0" y="0"/>
          <a:ext cx="0" cy="0"/>
          <a:chOff x="0" y="0"/>
          <a:chExt cx="0" cy="0"/>
        </a:xfrm>
      </p:grpSpPr>
      <p:sp>
        <p:nvSpPr>
          <p:cNvPr id="79" name="Google Shape;79;p23"/>
          <p:cNvSpPr txBox="1"/>
          <p:nvPr>
            <p:ph type="title"/>
          </p:nvPr>
        </p:nvSpPr>
        <p:spPr>
          <a:xfrm rot="5400000">
            <a:off x="7133400" y="1956625"/>
            <a:ext cx="5811900" cy="26289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0" name="Google Shape;80;p23"/>
          <p:cNvSpPr txBox="1"/>
          <p:nvPr>
            <p:ph idx="1" type="body"/>
          </p:nvPr>
        </p:nvSpPr>
        <p:spPr>
          <a:xfrm rot="5400000">
            <a:off x="1799400" y="-596075"/>
            <a:ext cx="5811900" cy="7734300"/>
          </a:xfrm>
          <a:prstGeom prst="rect">
            <a:avLst/>
          </a:prstGeom>
          <a:noFill/>
          <a:ln>
            <a:noFill/>
          </a:ln>
        </p:spPr>
        <p:txBody>
          <a:bodyPr anchorCtr="0" anchor="t" bIns="45700" lIns="91425" spcFirstLastPara="1" rIns="91425" wrap="square" tIns="45700">
            <a:norm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81" name="Google Shape;81;p2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2" name="Google Shape;82;p2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3" name="Google Shape;83;p2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21" name="Shape 21"/>
        <p:cNvGrpSpPr/>
        <p:nvPr/>
      </p:nvGrpSpPr>
      <p:grpSpPr>
        <a:xfrm>
          <a:off x="0" y="0"/>
          <a:ext cx="0" cy="0"/>
          <a:chOff x="0" y="0"/>
          <a:chExt cx="0" cy="0"/>
        </a:xfrm>
      </p:grpSpPr>
      <p:sp>
        <p:nvSpPr>
          <p:cNvPr id="22" name="Google Shape;22;p1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3" name="Google Shape;23;p14"/>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4" name="Google Shape;24;p14"/>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5" name="Google Shape;25;p14"/>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6" name="Google Shape;26;p1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27" name="Shape 27"/>
        <p:cNvGrpSpPr/>
        <p:nvPr/>
      </p:nvGrpSpPr>
      <p:grpSpPr>
        <a:xfrm>
          <a:off x="0" y="0"/>
          <a:ext cx="0" cy="0"/>
          <a:chOff x="0" y="0"/>
          <a:chExt cx="0" cy="0"/>
        </a:xfrm>
      </p:grpSpPr>
      <p:sp>
        <p:nvSpPr>
          <p:cNvPr id="28" name="Google Shape;28;p15"/>
          <p:cNvSpPr txBox="1"/>
          <p:nvPr>
            <p:ph type="title"/>
          </p:nvPr>
        </p:nvSpPr>
        <p:spPr>
          <a:xfrm>
            <a:off x="831850" y="1709738"/>
            <a:ext cx="10515600" cy="2852700"/>
          </a:xfrm>
          <a:prstGeom prst="rect">
            <a:avLst/>
          </a:prstGeom>
          <a:noFill/>
          <a:ln>
            <a:noFill/>
          </a:ln>
        </p:spPr>
        <p:txBody>
          <a:bodyPr anchorCtr="0" anchor="b" bIns="45700" lIns="91425" spcFirstLastPara="1" rIns="91425" wrap="square" tIns="45700">
            <a:normAutofit/>
          </a:bodyPr>
          <a:lstStyle>
            <a:lvl1pPr lvl="0" rtl="0" algn="l">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9" name="Google Shape;29;p15"/>
          <p:cNvSpPr txBox="1"/>
          <p:nvPr>
            <p:ph idx="1" type="body"/>
          </p:nvPr>
        </p:nvSpPr>
        <p:spPr>
          <a:xfrm>
            <a:off x="831850" y="4589463"/>
            <a:ext cx="10515600" cy="1500300"/>
          </a:xfrm>
          <a:prstGeom prst="rect">
            <a:avLst/>
          </a:prstGeom>
          <a:noFill/>
          <a:ln>
            <a:noFill/>
          </a:ln>
        </p:spPr>
        <p:txBody>
          <a:bodyPr anchorCtr="0" anchor="t" bIns="45700" lIns="91425" spcFirstLastPara="1" rIns="91425" wrap="square" tIns="45700">
            <a:normAutofit/>
          </a:bodyPr>
          <a:lstStyle>
            <a:lvl1pPr indent="-228600" lvl="0" marL="457200" rtl="0" algn="l">
              <a:lnSpc>
                <a:spcPct val="90000"/>
              </a:lnSpc>
              <a:spcBef>
                <a:spcPts val="1000"/>
              </a:spcBef>
              <a:spcAft>
                <a:spcPts val="0"/>
              </a:spcAft>
              <a:buClr>
                <a:srgbClr val="888888"/>
              </a:buClr>
              <a:buSzPts val="2400"/>
              <a:buNone/>
              <a:defRPr sz="2400">
                <a:solidFill>
                  <a:srgbClr val="888888"/>
                </a:solidFill>
              </a:defRPr>
            </a:lvl1pPr>
            <a:lvl2pPr indent="-228600" lvl="1" marL="914400" rtl="0" algn="l">
              <a:lnSpc>
                <a:spcPct val="90000"/>
              </a:lnSpc>
              <a:spcBef>
                <a:spcPts val="500"/>
              </a:spcBef>
              <a:spcAft>
                <a:spcPts val="0"/>
              </a:spcAft>
              <a:buClr>
                <a:srgbClr val="888888"/>
              </a:buClr>
              <a:buSzPts val="2000"/>
              <a:buNone/>
              <a:defRPr sz="2000">
                <a:solidFill>
                  <a:srgbClr val="888888"/>
                </a:solidFill>
              </a:defRPr>
            </a:lvl2pPr>
            <a:lvl3pPr indent="-228600" lvl="2" marL="1371600" rtl="0" algn="l">
              <a:lnSpc>
                <a:spcPct val="90000"/>
              </a:lnSpc>
              <a:spcBef>
                <a:spcPts val="500"/>
              </a:spcBef>
              <a:spcAft>
                <a:spcPts val="0"/>
              </a:spcAft>
              <a:buClr>
                <a:srgbClr val="888888"/>
              </a:buClr>
              <a:buSzPts val="1800"/>
              <a:buNone/>
              <a:defRPr sz="1800">
                <a:solidFill>
                  <a:srgbClr val="888888"/>
                </a:solidFill>
              </a:defRPr>
            </a:lvl3pPr>
            <a:lvl4pPr indent="-228600" lvl="3" marL="1828800" rtl="0" algn="l">
              <a:lnSpc>
                <a:spcPct val="90000"/>
              </a:lnSpc>
              <a:spcBef>
                <a:spcPts val="500"/>
              </a:spcBef>
              <a:spcAft>
                <a:spcPts val="0"/>
              </a:spcAft>
              <a:buClr>
                <a:srgbClr val="888888"/>
              </a:buClr>
              <a:buSzPts val="1600"/>
              <a:buNone/>
              <a:defRPr sz="1600">
                <a:solidFill>
                  <a:srgbClr val="888888"/>
                </a:solidFill>
              </a:defRPr>
            </a:lvl4pPr>
            <a:lvl5pPr indent="-228600" lvl="4" marL="2286000" rtl="0" algn="l">
              <a:lnSpc>
                <a:spcPct val="90000"/>
              </a:lnSpc>
              <a:spcBef>
                <a:spcPts val="500"/>
              </a:spcBef>
              <a:spcAft>
                <a:spcPts val="0"/>
              </a:spcAft>
              <a:buClr>
                <a:srgbClr val="888888"/>
              </a:buClr>
              <a:buSzPts val="1600"/>
              <a:buNone/>
              <a:defRPr sz="1600">
                <a:solidFill>
                  <a:srgbClr val="888888"/>
                </a:solidFill>
              </a:defRPr>
            </a:lvl5pPr>
            <a:lvl6pPr indent="-228600" lvl="5" marL="2743200" rtl="0" algn="l">
              <a:lnSpc>
                <a:spcPct val="90000"/>
              </a:lnSpc>
              <a:spcBef>
                <a:spcPts val="500"/>
              </a:spcBef>
              <a:spcAft>
                <a:spcPts val="0"/>
              </a:spcAft>
              <a:buClr>
                <a:srgbClr val="888888"/>
              </a:buClr>
              <a:buSzPts val="1600"/>
              <a:buNone/>
              <a:defRPr sz="1600">
                <a:solidFill>
                  <a:srgbClr val="888888"/>
                </a:solidFill>
              </a:defRPr>
            </a:lvl6pPr>
            <a:lvl7pPr indent="-228600" lvl="6" marL="3200400" rtl="0" algn="l">
              <a:lnSpc>
                <a:spcPct val="90000"/>
              </a:lnSpc>
              <a:spcBef>
                <a:spcPts val="500"/>
              </a:spcBef>
              <a:spcAft>
                <a:spcPts val="0"/>
              </a:spcAft>
              <a:buClr>
                <a:srgbClr val="888888"/>
              </a:buClr>
              <a:buSzPts val="1600"/>
              <a:buNone/>
              <a:defRPr sz="1600">
                <a:solidFill>
                  <a:srgbClr val="888888"/>
                </a:solidFill>
              </a:defRPr>
            </a:lvl7pPr>
            <a:lvl8pPr indent="-228600" lvl="7" marL="3657600" rtl="0" algn="l">
              <a:lnSpc>
                <a:spcPct val="90000"/>
              </a:lnSpc>
              <a:spcBef>
                <a:spcPts val="500"/>
              </a:spcBef>
              <a:spcAft>
                <a:spcPts val="0"/>
              </a:spcAft>
              <a:buClr>
                <a:srgbClr val="888888"/>
              </a:buClr>
              <a:buSzPts val="1600"/>
              <a:buNone/>
              <a:defRPr sz="1600">
                <a:solidFill>
                  <a:srgbClr val="888888"/>
                </a:solidFill>
              </a:defRPr>
            </a:lvl8pPr>
            <a:lvl9pPr indent="-228600" lvl="8" marL="4114800" rtl="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1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1" name="Google Shape;31;p1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2" name="Google Shape;32;p1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33" name="Shape 33"/>
        <p:cNvGrpSpPr/>
        <p:nvPr/>
      </p:nvGrpSpPr>
      <p:grpSpPr>
        <a:xfrm>
          <a:off x="0" y="0"/>
          <a:ext cx="0" cy="0"/>
          <a:chOff x="0" y="0"/>
          <a:chExt cx="0" cy="0"/>
        </a:xfrm>
      </p:grpSpPr>
      <p:sp>
        <p:nvSpPr>
          <p:cNvPr id="34" name="Google Shape;34;p1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5" name="Google Shape;35;p16"/>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6" name="Google Shape;36;p16"/>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rm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37" name="Google Shape;37;p1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8" name="Google Shape;38;p1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9" name="Google Shape;39;p1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40" name="Shape 40"/>
        <p:cNvGrpSpPr/>
        <p:nvPr/>
      </p:nvGrpSpPr>
      <p:grpSpPr>
        <a:xfrm>
          <a:off x="0" y="0"/>
          <a:ext cx="0" cy="0"/>
          <a:chOff x="0" y="0"/>
          <a:chExt cx="0" cy="0"/>
        </a:xfrm>
      </p:grpSpPr>
      <p:sp>
        <p:nvSpPr>
          <p:cNvPr id="41" name="Google Shape;41;p17"/>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2" name="Google Shape;42;p17"/>
          <p:cNvSpPr txBox="1"/>
          <p:nvPr>
            <p:ph idx="1" type="body"/>
          </p:nvPr>
        </p:nvSpPr>
        <p:spPr>
          <a:xfrm>
            <a:off x="839788" y="1681163"/>
            <a:ext cx="5157900" cy="823800"/>
          </a:xfrm>
          <a:prstGeom prst="rect">
            <a:avLst/>
          </a:prstGeom>
          <a:noFill/>
          <a:ln>
            <a:noFill/>
          </a:ln>
        </p:spPr>
        <p:txBody>
          <a:bodyPr anchorCtr="0" anchor="b" bIns="45700" lIns="91425" spcFirstLastPara="1" rIns="91425" wrap="square" tIns="45700">
            <a:normAutofit/>
          </a:bodyPr>
          <a:lstStyle>
            <a:lvl1pPr indent="-228600" lvl="0" marL="457200" rtl="0" algn="l">
              <a:lnSpc>
                <a:spcPct val="90000"/>
              </a:lnSpc>
              <a:spcBef>
                <a:spcPts val="1000"/>
              </a:spcBef>
              <a:spcAft>
                <a:spcPts val="0"/>
              </a:spcAft>
              <a:buClr>
                <a:schemeClr val="dk1"/>
              </a:buClr>
              <a:buSzPts val="2400"/>
              <a:buNone/>
              <a:defRPr b="1" sz="2400"/>
            </a:lvl1pPr>
            <a:lvl2pPr indent="-228600" lvl="1" marL="914400" rtl="0" algn="l">
              <a:lnSpc>
                <a:spcPct val="90000"/>
              </a:lnSpc>
              <a:spcBef>
                <a:spcPts val="500"/>
              </a:spcBef>
              <a:spcAft>
                <a:spcPts val="0"/>
              </a:spcAft>
              <a:buClr>
                <a:schemeClr val="dk1"/>
              </a:buClr>
              <a:buSzPts val="2000"/>
              <a:buNone/>
              <a:defRPr b="1" sz="2000"/>
            </a:lvl2pPr>
            <a:lvl3pPr indent="-228600" lvl="2" marL="1371600" rtl="0" algn="l">
              <a:lnSpc>
                <a:spcPct val="90000"/>
              </a:lnSpc>
              <a:spcBef>
                <a:spcPts val="500"/>
              </a:spcBef>
              <a:spcAft>
                <a:spcPts val="0"/>
              </a:spcAft>
              <a:buClr>
                <a:schemeClr val="dk1"/>
              </a:buClr>
              <a:buSzPts val="1800"/>
              <a:buNone/>
              <a:defRPr b="1" sz="1800"/>
            </a:lvl3pPr>
            <a:lvl4pPr indent="-228600" lvl="3" marL="1828800" rtl="0" algn="l">
              <a:lnSpc>
                <a:spcPct val="90000"/>
              </a:lnSpc>
              <a:spcBef>
                <a:spcPts val="500"/>
              </a:spcBef>
              <a:spcAft>
                <a:spcPts val="0"/>
              </a:spcAft>
              <a:buClr>
                <a:schemeClr val="dk1"/>
              </a:buClr>
              <a:buSzPts val="1600"/>
              <a:buNone/>
              <a:defRPr b="1" sz="1600"/>
            </a:lvl4pPr>
            <a:lvl5pPr indent="-228600" lvl="4" marL="2286000" rtl="0" algn="l">
              <a:lnSpc>
                <a:spcPct val="90000"/>
              </a:lnSpc>
              <a:spcBef>
                <a:spcPts val="500"/>
              </a:spcBef>
              <a:spcAft>
                <a:spcPts val="0"/>
              </a:spcAft>
              <a:buClr>
                <a:schemeClr val="dk1"/>
              </a:buClr>
              <a:buSzPts val="1600"/>
              <a:buNone/>
              <a:defRPr b="1" sz="1600"/>
            </a:lvl5pPr>
            <a:lvl6pPr indent="-228600" lvl="5" marL="2743200" rtl="0" algn="l">
              <a:lnSpc>
                <a:spcPct val="90000"/>
              </a:lnSpc>
              <a:spcBef>
                <a:spcPts val="500"/>
              </a:spcBef>
              <a:spcAft>
                <a:spcPts val="0"/>
              </a:spcAft>
              <a:buClr>
                <a:schemeClr val="dk1"/>
              </a:buClr>
              <a:buSzPts val="1600"/>
              <a:buNone/>
              <a:defRPr b="1" sz="1600"/>
            </a:lvl6pPr>
            <a:lvl7pPr indent="-228600" lvl="6" marL="3200400" rtl="0" algn="l">
              <a:lnSpc>
                <a:spcPct val="90000"/>
              </a:lnSpc>
              <a:spcBef>
                <a:spcPts val="500"/>
              </a:spcBef>
              <a:spcAft>
                <a:spcPts val="0"/>
              </a:spcAft>
              <a:buClr>
                <a:schemeClr val="dk1"/>
              </a:buClr>
              <a:buSzPts val="1600"/>
              <a:buNone/>
              <a:defRPr b="1" sz="1600"/>
            </a:lvl7pPr>
            <a:lvl8pPr indent="-228600" lvl="7" marL="3657600" rtl="0" algn="l">
              <a:lnSpc>
                <a:spcPct val="90000"/>
              </a:lnSpc>
              <a:spcBef>
                <a:spcPts val="500"/>
              </a:spcBef>
              <a:spcAft>
                <a:spcPts val="0"/>
              </a:spcAft>
              <a:buClr>
                <a:schemeClr val="dk1"/>
              </a:buClr>
              <a:buSzPts val="1600"/>
              <a:buNone/>
              <a:defRPr b="1" sz="1600"/>
            </a:lvl8pPr>
            <a:lvl9pPr indent="-228600" lvl="8" marL="4114800" rtl="0" algn="l">
              <a:lnSpc>
                <a:spcPct val="90000"/>
              </a:lnSpc>
              <a:spcBef>
                <a:spcPts val="500"/>
              </a:spcBef>
              <a:spcAft>
                <a:spcPts val="0"/>
              </a:spcAft>
              <a:buClr>
                <a:schemeClr val="dk1"/>
              </a:buClr>
              <a:buSzPts val="1600"/>
              <a:buNone/>
              <a:defRPr b="1" sz="1600"/>
            </a:lvl9pPr>
          </a:lstStyle>
          <a:p/>
        </p:txBody>
      </p:sp>
      <p:sp>
        <p:nvSpPr>
          <p:cNvPr id="43" name="Google Shape;43;p17"/>
          <p:cNvSpPr txBox="1"/>
          <p:nvPr>
            <p:ph idx="2" type="body"/>
          </p:nvPr>
        </p:nvSpPr>
        <p:spPr>
          <a:xfrm>
            <a:off x="839788" y="2505075"/>
            <a:ext cx="5157900" cy="3684600"/>
          </a:xfrm>
          <a:prstGeom prst="rect">
            <a:avLst/>
          </a:prstGeom>
          <a:noFill/>
          <a:ln>
            <a:noFill/>
          </a:ln>
        </p:spPr>
        <p:txBody>
          <a:bodyPr anchorCtr="0" anchor="t" bIns="45700" lIns="91425" spcFirstLastPara="1" rIns="91425" wrap="square" tIns="45700">
            <a:norm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44" name="Google Shape;44;p17"/>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rmAutofit/>
          </a:bodyPr>
          <a:lstStyle>
            <a:lvl1pPr indent="-228600" lvl="0" marL="457200" rtl="0" algn="l">
              <a:lnSpc>
                <a:spcPct val="90000"/>
              </a:lnSpc>
              <a:spcBef>
                <a:spcPts val="1000"/>
              </a:spcBef>
              <a:spcAft>
                <a:spcPts val="0"/>
              </a:spcAft>
              <a:buClr>
                <a:schemeClr val="dk1"/>
              </a:buClr>
              <a:buSzPts val="2400"/>
              <a:buNone/>
              <a:defRPr b="1" sz="2400"/>
            </a:lvl1pPr>
            <a:lvl2pPr indent="-228600" lvl="1" marL="914400" rtl="0" algn="l">
              <a:lnSpc>
                <a:spcPct val="90000"/>
              </a:lnSpc>
              <a:spcBef>
                <a:spcPts val="500"/>
              </a:spcBef>
              <a:spcAft>
                <a:spcPts val="0"/>
              </a:spcAft>
              <a:buClr>
                <a:schemeClr val="dk1"/>
              </a:buClr>
              <a:buSzPts val="2000"/>
              <a:buNone/>
              <a:defRPr b="1" sz="2000"/>
            </a:lvl2pPr>
            <a:lvl3pPr indent="-228600" lvl="2" marL="1371600" rtl="0" algn="l">
              <a:lnSpc>
                <a:spcPct val="90000"/>
              </a:lnSpc>
              <a:spcBef>
                <a:spcPts val="500"/>
              </a:spcBef>
              <a:spcAft>
                <a:spcPts val="0"/>
              </a:spcAft>
              <a:buClr>
                <a:schemeClr val="dk1"/>
              </a:buClr>
              <a:buSzPts val="1800"/>
              <a:buNone/>
              <a:defRPr b="1" sz="1800"/>
            </a:lvl3pPr>
            <a:lvl4pPr indent="-228600" lvl="3" marL="1828800" rtl="0" algn="l">
              <a:lnSpc>
                <a:spcPct val="90000"/>
              </a:lnSpc>
              <a:spcBef>
                <a:spcPts val="500"/>
              </a:spcBef>
              <a:spcAft>
                <a:spcPts val="0"/>
              </a:spcAft>
              <a:buClr>
                <a:schemeClr val="dk1"/>
              </a:buClr>
              <a:buSzPts val="1600"/>
              <a:buNone/>
              <a:defRPr b="1" sz="1600"/>
            </a:lvl4pPr>
            <a:lvl5pPr indent="-228600" lvl="4" marL="2286000" rtl="0" algn="l">
              <a:lnSpc>
                <a:spcPct val="90000"/>
              </a:lnSpc>
              <a:spcBef>
                <a:spcPts val="500"/>
              </a:spcBef>
              <a:spcAft>
                <a:spcPts val="0"/>
              </a:spcAft>
              <a:buClr>
                <a:schemeClr val="dk1"/>
              </a:buClr>
              <a:buSzPts val="1600"/>
              <a:buNone/>
              <a:defRPr b="1" sz="1600"/>
            </a:lvl5pPr>
            <a:lvl6pPr indent="-228600" lvl="5" marL="2743200" rtl="0" algn="l">
              <a:lnSpc>
                <a:spcPct val="90000"/>
              </a:lnSpc>
              <a:spcBef>
                <a:spcPts val="500"/>
              </a:spcBef>
              <a:spcAft>
                <a:spcPts val="0"/>
              </a:spcAft>
              <a:buClr>
                <a:schemeClr val="dk1"/>
              </a:buClr>
              <a:buSzPts val="1600"/>
              <a:buNone/>
              <a:defRPr b="1" sz="1600"/>
            </a:lvl6pPr>
            <a:lvl7pPr indent="-228600" lvl="6" marL="3200400" rtl="0" algn="l">
              <a:lnSpc>
                <a:spcPct val="90000"/>
              </a:lnSpc>
              <a:spcBef>
                <a:spcPts val="500"/>
              </a:spcBef>
              <a:spcAft>
                <a:spcPts val="0"/>
              </a:spcAft>
              <a:buClr>
                <a:schemeClr val="dk1"/>
              </a:buClr>
              <a:buSzPts val="1600"/>
              <a:buNone/>
              <a:defRPr b="1" sz="1600"/>
            </a:lvl7pPr>
            <a:lvl8pPr indent="-228600" lvl="7" marL="3657600" rtl="0" algn="l">
              <a:lnSpc>
                <a:spcPct val="90000"/>
              </a:lnSpc>
              <a:spcBef>
                <a:spcPts val="500"/>
              </a:spcBef>
              <a:spcAft>
                <a:spcPts val="0"/>
              </a:spcAft>
              <a:buClr>
                <a:schemeClr val="dk1"/>
              </a:buClr>
              <a:buSzPts val="1600"/>
              <a:buNone/>
              <a:defRPr b="1" sz="1600"/>
            </a:lvl8pPr>
            <a:lvl9pPr indent="-228600" lvl="8" marL="4114800" rtl="0" algn="l">
              <a:lnSpc>
                <a:spcPct val="90000"/>
              </a:lnSpc>
              <a:spcBef>
                <a:spcPts val="500"/>
              </a:spcBef>
              <a:spcAft>
                <a:spcPts val="0"/>
              </a:spcAft>
              <a:buClr>
                <a:schemeClr val="dk1"/>
              </a:buClr>
              <a:buSzPts val="1600"/>
              <a:buNone/>
              <a:defRPr b="1" sz="1600"/>
            </a:lvl9pPr>
          </a:lstStyle>
          <a:p/>
        </p:txBody>
      </p:sp>
      <p:sp>
        <p:nvSpPr>
          <p:cNvPr id="45" name="Google Shape;45;p17"/>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rm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46" name="Google Shape;46;p1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47" name="Google Shape;47;p1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48" name="Google Shape;48;p1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49" name="Shape 49"/>
        <p:cNvGrpSpPr/>
        <p:nvPr/>
      </p:nvGrpSpPr>
      <p:grpSpPr>
        <a:xfrm>
          <a:off x="0" y="0"/>
          <a:ext cx="0" cy="0"/>
          <a:chOff x="0" y="0"/>
          <a:chExt cx="0" cy="0"/>
        </a:xfrm>
      </p:grpSpPr>
      <p:sp>
        <p:nvSpPr>
          <p:cNvPr id="50" name="Google Shape;50;p18"/>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1" name="Google Shape;51;p1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2" name="Google Shape;52;p1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3" name="Google Shape;53;p1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4" name="Shape 54"/>
        <p:cNvGrpSpPr/>
        <p:nvPr/>
      </p:nvGrpSpPr>
      <p:grpSpPr>
        <a:xfrm>
          <a:off x="0" y="0"/>
          <a:ext cx="0" cy="0"/>
          <a:chOff x="0" y="0"/>
          <a:chExt cx="0" cy="0"/>
        </a:xfrm>
      </p:grpSpPr>
      <p:sp>
        <p:nvSpPr>
          <p:cNvPr id="55" name="Google Shape;55;p1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6" name="Google Shape;56;p1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7" name="Google Shape;57;p1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58" name="Shape 58"/>
        <p:cNvGrpSpPr/>
        <p:nvPr/>
      </p:nvGrpSpPr>
      <p:grpSpPr>
        <a:xfrm>
          <a:off x="0" y="0"/>
          <a:ext cx="0" cy="0"/>
          <a:chOff x="0" y="0"/>
          <a:chExt cx="0" cy="0"/>
        </a:xfrm>
      </p:grpSpPr>
      <p:sp>
        <p:nvSpPr>
          <p:cNvPr id="59" name="Google Shape;59;p20"/>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rtl="0" algn="l">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0" name="Google Shape;60;p20"/>
          <p:cNvSpPr txBox="1"/>
          <p:nvPr>
            <p:ph idx="1" type="body"/>
          </p:nvPr>
        </p:nvSpPr>
        <p:spPr>
          <a:xfrm>
            <a:off x="5183188" y="987425"/>
            <a:ext cx="6172200" cy="4873500"/>
          </a:xfrm>
          <a:prstGeom prst="rect">
            <a:avLst/>
          </a:prstGeom>
          <a:noFill/>
          <a:ln>
            <a:noFill/>
          </a:ln>
        </p:spPr>
        <p:txBody>
          <a:bodyPr anchorCtr="0" anchor="t" bIns="45700" lIns="91425" spcFirstLastPara="1" rIns="91425" wrap="square" tIns="45700">
            <a:normAutofit/>
          </a:bodyPr>
          <a:lstStyle>
            <a:lvl1pPr indent="-431800" lvl="0" marL="457200" rtl="0" algn="l">
              <a:lnSpc>
                <a:spcPct val="90000"/>
              </a:lnSpc>
              <a:spcBef>
                <a:spcPts val="1000"/>
              </a:spcBef>
              <a:spcAft>
                <a:spcPts val="0"/>
              </a:spcAft>
              <a:buClr>
                <a:schemeClr val="dk1"/>
              </a:buClr>
              <a:buSzPts val="3200"/>
              <a:buChar char="•"/>
              <a:defRPr sz="3200"/>
            </a:lvl1pPr>
            <a:lvl2pPr indent="-406400" lvl="1" marL="914400" rtl="0" algn="l">
              <a:lnSpc>
                <a:spcPct val="90000"/>
              </a:lnSpc>
              <a:spcBef>
                <a:spcPts val="500"/>
              </a:spcBef>
              <a:spcAft>
                <a:spcPts val="0"/>
              </a:spcAft>
              <a:buClr>
                <a:schemeClr val="dk1"/>
              </a:buClr>
              <a:buSzPts val="2800"/>
              <a:buChar char="•"/>
              <a:defRPr sz="2800"/>
            </a:lvl2pPr>
            <a:lvl3pPr indent="-381000" lvl="2" marL="1371600" rtl="0" algn="l">
              <a:lnSpc>
                <a:spcPct val="90000"/>
              </a:lnSpc>
              <a:spcBef>
                <a:spcPts val="500"/>
              </a:spcBef>
              <a:spcAft>
                <a:spcPts val="0"/>
              </a:spcAft>
              <a:buClr>
                <a:schemeClr val="dk1"/>
              </a:buClr>
              <a:buSzPts val="2400"/>
              <a:buChar char="•"/>
              <a:defRPr sz="2400"/>
            </a:lvl3pPr>
            <a:lvl4pPr indent="-355600" lvl="3" marL="1828800" rtl="0" algn="l">
              <a:lnSpc>
                <a:spcPct val="90000"/>
              </a:lnSpc>
              <a:spcBef>
                <a:spcPts val="500"/>
              </a:spcBef>
              <a:spcAft>
                <a:spcPts val="0"/>
              </a:spcAft>
              <a:buClr>
                <a:schemeClr val="dk1"/>
              </a:buClr>
              <a:buSzPts val="2000"/>
              <a:buChar char="•"/>
              <a:defRPr sz="2000"/>
            </a:lvl4pPr>
            <a:lvl5pPr indent="-355600" lvl="4" marL="2286000" rtl="0" algn="l">
              <a:lnSpc>
                <a:spcPct val="90000"/>
              </a:lnSpc>
              <a:spcBef>
                <a:spcPts val="500"/>
              </a:spcBef>
              <a:spcAft>
                <a:spcPts val="0"/>
              </a:spcAft>
              <a:buClr>
                <a:schemeClr val="dk1"/>
              </a:buClr>
              <a:buSzPts val="2000"/>
              <a:buChar char="•"/>
              <a:defRPr sz="2000"/>
            </a:lvl5pPr>
            <a:lvl6pPr indent="-355600" lvl="5" marL="2743200" rtl="0" algn="l">
              <a:lnSpc>
                <a:spcPct val="90000"/>
              </a:lnSpc>
              <a:spcBef>
                <a:spcPts val="500"/>
              </a:spcBef>
              <a:spcAft>
                <a:spcPts val="0"/>
              </a:spcAft>
              <a:buClr>
                <a:schemeClr val="dk1"/>
              </a:buClr>
              <a:buSzPts val="2000"/>
              <a:buChar char="•"/>
              <a:defRPr sz="2000"/>
            </a:lvl6pPr>
            <a:lvl7pPr indent="-355600" lvl="6" marL="3200400" rtl="0" algn="l">
              <a:lnSpc>
                <a:spcPct val="90000"/>
              </a:lnSpc>
              <a:spcBef>
                <a:spcPts val="500"/>
              </a:spcBef>
              <a:spcAft>
                <a:spcPts val="0"/>
              </a:spcAft>
              <a:buClr>
                <a:schemeClr val="dk1"/>
              </a:buClr>
              <a:buSzPts val="2000"/>
              <a:buChar char="•"/>
              <a:defRPr sz="2000"/>
            </a:lvl7pPr>
            <a:lvl8pPr indent="-355600" lvl="7" marL="3657600" rtl="0" algn="l">
              <a:lnSpc>
                <a:spcPct val="90000"/>
              </a:lnSpc>
              <a:spcBef>
                <a:spcPts val="500"/>
              </a:spcBef>
              <a:spcAft>
                <a:spcPts val="0"/>
              </a:spcAft>
              <a:buClr>
                <a:schemeClr val="dk1"/>
              </a:buClr>
              <a:buSzPts val="2000"/>
              <a:buChar char="•"/>
              <a:defRPr sz="2000"/>
            </a:lvl8pPr>
            <a:lvl9pPr indent="-355600" lvl="8" marL="4114800" rtl="0" algn="l">
              <a:lnSpc>
                <a:spcPct val="90000"/>
              </a:lnSpc>
              <a:spcBef>
                <a:spcPts val="500"/>
              </a:spcBef>
              <a:spcAft>
                <a:spcPts val="0"/>
              </a:spcAft>
              <a:buClr>
                <a:schemeClr val="dk1"/>
              </a:buClr>
              <a:buSzPts val="2000"/>
              <a:buChar char="•"/>
              <a:defRPr sz="2000"/>
            </a:lvl9pPr>
          </a:lstStyle>
          <a:p/>
        </p:txBody>
      </p:sp>
      <p:sp>
        <p:nvSpPr>
          <p:cNvPr id="61" name="Google Shape;61;p20"/>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rtl="0" algn="l">
              <a:lnSpc>
                <a:spcPct val="90000"/>
              </a:lnSpc>
              <a:spcBef>
                <a:spcPts val="1000"/>
              </a:spcBef>
              <a:spcAft>
                <a:spcPts val="0"/>
              </a:spcAft>
              <a:buClr>
                <a:schemeClr val="dk1"/>
              </a:buClr>
              <a:buSzPts val="1600"/>
              <a:buNone/>
              <a:defRPr sz="1600"/>
            </a:lvl1pPr>
            <a:lvl2pPr indent="-228600" lvl="1" marL="914400" rtl="0" algn="l">
              <a:lnSpc>
                <a:spcPct val="90000"/>
              </a:lnSpc>
              <a:spcBef>
                <a:spcPts val="500"/>
              </a:spcBef>
              <a:spcAft>
                <a:spcPts val="0"/>
              </a:spcAft>
              <a:buClr>
                <a:schemeClr val="dk1"/>
              </a:buClr>
              <a:buSzPts val="1400"/>
              <a:buNone/>
              <a:defRPr sz="1400"/>
            </a:lvl2pPr>
            <a:lvl3pPr indent="-228600" lvl="2" marL="1371600" rtl="0" algn="l">
              <a:lnSpc>
                <a:spcPct val="90000"/>
              </a:lnSpc>
              <a:spcBef>
                <a:spcPts val="500"/>
              </a:spcBef>
              <a:spcAft>
                <a:spcPts val="0"/>
              </a:spcAft>
              <a:buClr>
                <a:schemeClr val="dk1"/>
              </a:buClr>
              <a:buSzPts val="1200"/>
              <a:buNone/>
              <a:defRPr sz="1200"/>
            </a:lvl3pPr>
            <a:lvl4pPr indent="-228600" lvl="3" marL="1828800" rtl="0" algn="l">
              <a:lnSpc>
                <a:spcPct val="90000"/>
              </a:lnSpc>
              <a:spcBef>
                <a:spcPts val="500"/>
              </a:spcBef>
              <a:spcAft>
                <a:spcPts val="0"/>
              </a:spcAft>
              <a:buClr>
                <a:schemeClr val="dk1"/>
              </a:buClr>
              <a:buSzPts val="1000"/>
              <a:buNone/>
              <a:defRPr sz="1000"/>
            </a:lvl4pPr>
            <a:lvl5pPr indent="-228600" lvl="4" marL="2286000" rtl="0" algn="l">
              <a:lnSpc>
                <a:spcPct val="90000"/>
              </a:lnSpc>
              <a:spcBef>
                <a:spcPts val="500"/>
              </a:spcBef>
              <a:spcAft>
                <a:spcPts val="0"/>
              </a:spcAft>
              <a:buClr>
                <a:schemeClr val="dk1"/>
              </a:buClr>
              <a:buSzPts val="1000"/>
              <a:buNone/>
              <a:defRPr sz="1000"/>
            </a:lvl5pPr>
            <a:lvl6pPr indent="-228600" lvl="5" marL="2743200" rtl="0" algn="l">
              <a:lnSpc>
                <a:spcPct val="90000"/>
              </a:lnSpc>
              <a:spcBef>
                <a:spcPts val="500"/>
              </a:spcBef>
              <a:spcAft>
                <a:spcPts val="0"/>
              </a:spcAft>
              <a:buClr>
                <a:schemeClr val="dk1"/>
              </a:buClr>
              <a:buSzPts val="1000"/>
              <a:buNone/>
              <a:defRPr sz="1000"/>
            </a:lvl6pPr>
            <a:lvl7pPr indent="-228600" lvl="6" marL="3200400" rtl="0" algn="l">
              <a:lnSpc>
                <a:spcPct val="90000"/>
              </a:lnSpc>
              <a:spcBef>
                <a:spcPts val="500"/>
              </a:spcBef>
              <a:spcAft>
                <a:spcPts val="0"/>
              </a:spcAft>
              <a:buClr>
                <a:schemeClr val="dk1"/>
              </a:buClr>
              <a:buSzPts val="1000"/>
              <a:buNone/>
              <a:defRPr sz="1000"/>
            </a:lvl7pPr>
            <a:lvl8pPr indent="-228600" lvl="7" marL="3657600" rtl="0" algn="l">
              <a:lnSpc>
                <a:spcPct val="90000"/>
              </a:lnSpc>
              <a:spcBef>
                <a:spcPts val="500"/>
              </a:spcBef>
              <a:spcAft>
                <a:spcPts val="0"/>
              </a:spcAft>
              <a:buClr>
                <a:schemeClr val="dk1"/>
              </a:buClr>
              <a:buSzPts val="1000"/>
              <a:buNone/>
              <a:defRPr sz="1000"/>
            </a:lvl8pPr>
            <a:lvl9pPr indent="-228600" lvl="8" marL="4114800" rtl="0" algn="l">
              <a:lnSpc>
                <a:spcPct val="90000"/>
              </a:lnSpc>
              <a:spcBef>
                <a:spcPts val="500"/>
              </a:spcBef>
              <a:spcAft>
                <a:spcPts val="0"/>
              </a:spcAft>
              <a:buClr>
                <a:schemeClr val="dk1"/>
              </a:buClr>
              <a:buSzPts val="1000"/>
              <a:buNone/>
              <a:defRPr sz="1000"/>
            </a:lvl9pPr>
          </a:lstStyle>
          <a:p/>
        </p:txBody>
      </p:sp>
      <p:sp>
        <p:nvSpPr>
          <p:cNvPr id="62" name="Google Shape;62;p2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3" name="Google Shape;63;p2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4" name="Google Shape;64;p2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5" name="Shape 65"/>
        <p:cNvGrpSpPr/>
        <p:nvPr/>
      </p:nvGrpSpPr>
      <p:grpSpPr>
        <a:xfrm>
          <a:off x="0" y="0"/>
          <a:ext cx="0" cy="0"/>
          <a:chOff x="0" y="0"/>
          <a:chExt cx="0" cy="0"/>
        </a:xfrm>
      </p:grpSpPr>
      <p:sp>
        <p:nvSpPr>
          <p:cNvPr id="66" name="Google Shape;66;p21"/>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rmAutofit/>
          </a:bodyPr>
          <a:lstStyle>
            <a:lvl1pPr lvl="0" rtl="0" algn="l">
              <a:lnSpc>
                <a:spcPct val="90000"/>
              </a:lnSpc>
              <a:spcBef>
                <a:spcPts val="0"/>
              </a:spcBef>
              <a:spcAft>
                <a:spcPts val="0"/>
              </a:spcAft>
              <a:buClr>
                <a:schemeClr val="dk1"/>
              </a:buClr>
              <a:buSzPts val="3200"/>
              <a:buFont typeface="Calibri"/>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7" name="Google Shape;67;p21"/>
          <p:cNvSpPr/>
          <p:nvPr>
            <p:ph idx="2" type="pic"/>
          </p:nvPr>
        </p:nvSpPr>
        <p:spPr>
          <a:xfrm>
            <a:off x="5183188" y="987425"/>
            <a:ext cx="6172200" cy="4873500"/>
          </a:xfrm>
          <a:prstGeom prst="rect">
            <a:avLst/>
          </a:prstGeom>
          <a:noFill/>
          <a:ln>
            <a:noFill/>
          </a:ln>
        </p:spPr>
      </p:sp>
      <p:sp>
        <p:nvSpPr>
          <p:cNvPr id="68" name="Google Shape;68;p21"/>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rmAutofit/>
          </a:bodyPr>
          <a:lstStyle>
            <a:lvl1pPr indent="-228600" lvl="0" marL="457200" rtl="0" algn="l">
              <a:lnSpc>
                <a:spcPct val="90000"/>
              </a:lnSpc>
              <a:spcBef>
                <a:spcPts val="1000"/>
              </a:spcBef>
              <a:spcAft>
                <a:spcPts val="0"/>
              </a:spcAft>
              <a:buClr>
                <a:schemeClr val="dk1"/>
              </a:buClr>
              <a:buSzPts val="1600"/>
              <a:buNone/>
              <a:defRPr sz="1600"/>
            </a:lvl1pPr>
            <a:lvl2pPr indent="-228600" lvl="1" marL="914400" rtl="0" algn="l">
              <a:lnSpc>
                <a:spcPct val="90000"/>
              </a:lnSpc>
              <a:spcBef>
                <a:spcPts val="500"/>
              </a:spcBef>
              <a:spcAft>
                <a:spcPts val="0"/>
              </a:spcAft>
              <a:buClr>
                <a:schemeClr val="dk1"/>
              </a:buClr>
              <a:buSzPts val="1400"/>
              <a:buNone/>
              <a:defRPr sz="1400"/>
            </a:lvl2pPr>
            <a:lvl3pPr indent="-228600" lvl="2" marL="1371600" rtl="0" algn="l">
              <a:lnSpc>
                <a:spcPct val="90000"/>
              </a:lnSpc>
              <a:spcBef>
                <a:spcPts val="500"/>
              </a:spcBef>
              <a:spcAft>
                <a:spcPts val="0"/>
              </a:spcAft>
              <a:buClr>
                <a:schemeClr val="dk1"/>
              </a:buClr>
              <a:buSzPts val="1200"/>
              <a:buNone/>
              <a:defRPr sz="1200"/>
            </a:lvl3pPr>
            <a:lvl4pPr indent="-228600" lvl="3" marL="1828800" rtl="0" algn="l">
              <a:lnSpc>
                <a:spcPct val="90000"/>
              </a:lnSpc>
              <a:spcBef>
                <a:spcPts val="500"/>
              </a:spcBef>
              <a:spcAft>
                <a:spcPts val="0"/>
              </a:spcAft>
              <a:buClr>
                <a:schemeClr val="dk1"/>
              </a:buClr>
              <a:buSzPts val="1000"/>
              <a:buNone/>
              <a:defRPr sz="1000"/>
            </a:lvl4pPr>
            <a:lvl5pPr indent="-228600" lvl="4" marL="2286000" rtl="0" algn="l">
              <a:lnSpc>
                <a:spcPct val="90000"/>
              </a:lnSpc>
              <a:spcBef>
                <a:spcPts val="500"/>
              </a:spcBef>
              <a:spcAft>
                <a:spcPts val="0"/>
              </a:spcAft>
              <a:buClr>
                <a:schemeClr val="dk1"/>
              </a:buClr>
              <a:buSzPts val="1000"/>
              <a:buNone/>
              <a:defRPr sz="1000"/>
            </a:lvl5pPr>
            <a:lvl6pPr indent="-228600" lvl="5" marL="2743200" rtl="0" algn="l">
              <a:lnSpc>
                <a:spcPct val="90000"/>
              </a:lnSpc>
              <a:spcBef>
                <a:spcPts val="500"/>
              </a:spcBef>
              <a:spcAft>
                <a:spcPts val="0"/>
              </a:spcAft>
              <a:buClr>
                <a:schemeClr val="dk1"/>
              </a:buClr>
              <a:buSzPts val="1000"/>
              <a:buNone/>
              <a:defRPr sz="1000"/>
            </a:lvl6pPr>
            <a:lvl7pPr indent="-228600" lvl="6" marL="3200400" rtl="0" algn="l">
              <a:lnSpc>
                <a:spcPct val="90000"/>
              </a:lnSpc>
              <a:spcBef>
                <a:spcPts val="500"/>
              </a:spcBef>
              <a:spcAft>
                <a:spcPts val="0"/>
              </a:spcAft>
              <a:buClr>
                <a:schemeClr val="dk1"/>
              </a:buClr>
              <a:buSzPts val="1000"/>
              <a:buNone/>
              <a:defRPr sz="1000"/>
            </a:lvl7pPr>
            <a:lvl8pPr indent="-228600" lvl="7" marL="3657600" rtl="0" algn="l">
              <a:lnSpc>
                <a:spcPct val="90000"/>
              </a:lnSpc>
              <a:spcBef>
                <a:spcPts val="500"/>
              </a:spcBef>
              <a:spcAft>
                <a:spcPts val="0"/>
              </a:spcAft>
              <a:buClr>
                <a:schemeClr val="dk1"/>
              </a:buClr>
              <a:buSzPts val="1000"/>
              <a:buNone/>
              <a:defRPr sz="1000"/>
            </a:lvl8pPr>
            <a:lvl9pPr indent="-228600" lvl="8" marL="4114800" rtl="0" algn="l">
              <a:lnSpc>
                <a:spcPct val="90000"/>
              </a:lnSpc>
              <a:spcBef>
                <a:spcPts val="500"/>
              </a:spcBef>
              <a:spcAft>
                <a:spcPts val="0"/>
              </a:spcAft>
              <a:buClr>
                <a:schemeClr val="dk1"/>
              </a:buClr>
              <a:buSzPts val="1000"/>
              <a:buNone/>
              <a:defRPr sz="1000"/>
            </a:lvl9pPr>
          </a:lstStyle>
          <a:p/>
        </p:txBody>
      </p:sp>
      <p:sp>
        <p:nvSpPr>
          <p:cNvPr id="69" name="Google Shape;69;p2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0" name="Google Shape;70;p2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1" name="Google Shape;71;p2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1" name="Google Shape;11;p12"/>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14.png"/><Relationship Id="rId5"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www.scielo.org.ar/scielo.php?script=sci_arttext&amp;pid=S0325-00752009000500001&amp;lng=es" TargetMode="External"/><Relationship Id="rId4" Type="http://schemas.openxmlformats.org/officeDocument/2006/relationships/hyperlink" Target="https://www.minsalud.gov.co/sites/rid/Lists/BibliotecaDigital/RIDE/DE/CA/guia-buenas-practicas-seguridad-paciente2010.pdf" TargetMode="External"/><Relationship Id="rId5" Type="http://schemas.openxmlformats.org/officeDocument/2006/relationships/hyperlink" Target="https://www.minsalud.gov.co/sites/rid/Lists/BibliotecaDigital/RIDE/DE/CA/guia-buenas-practicas-seguridad-paciente2010.pdf" TargetMode="External"/><Relationship Id="rId6" Type="http://schemas.openxmlformats.org/officeDocument/2006/relationships/hyperlink" Target="http://www.santodomingo-antioquia.gov.co/planes/plan-de-desarrollo-el-cambio-somos-todos-20202023" TargetMode="External"/><Relationship Id="rId7" Type="http://schemas.openxmlformats.org/officeDocument/2006/relationships/hyperlink" Target="https://repositorio.unbosque.edu.co/bitstream/handle/20.500.12495/4499/katherine%20Juliet%20Mart%C3%ADnez%20Herrera%202020.pdf?sequence=1&amp;isAllowed=y" TargetMode="External"/><Relationship Id="rId8"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ww.minsalud.gov.co/Normatividad_Nuevo/Resoluci%C3%B3n%20No.%203100%20de%202019.pdf" TargetMode="External"/><Relationship Id="rId5" Type="http://schemas.openxmlformats.org/officeDocument/2006/relationships/hyperlink" Target="https://www.minsalud.gov.co/Normatividad_Nuevo/Resoluci%C3%B3n%200256%20de%202016.pdf" TargetMode="External"/><Relationship Id="rId6" Type="http://schemas.openxmlformats.org/officeDocument/2006/relationships/image" Target="../media/image17.png"/><Relationship Id="rId7"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11.png"/><Relationship Id="rId6"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hyperlink" Target="https://docs.google.com/spreadsheets/d/1Th4QmopMDctCBB81yVa-xl-2GprBbumm/edit?usp=sharing&amp;ouid=116385537640978737524&amp;rtpof=true&amp;sd=tru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hyperlink" Target="https://docs.google.com/forms/d/1MkgHGVW9y-R24h-YcJ539YJal2VAsjsQ2MRFcxY-kF0/edit#responses" TargetMode="External"/><Relationship Id="rId6" Type="http://schemas.openxmlformats.org/officeDocument/2006/relationships/hyperlink" Target="https://docs.google.com/spreadsheets/d/1TsfGxeSAfbMEFDzicAutBldW1IdVzIxI/edit?usp=sharing&amp;ouid=116385537640978737524&amp;rtpof=true&amp;sd=true" TargetMode="External"/><Relationship Id="rId7" Type="http://schemas.openxmlformats.org/officeDocument/2006/relationships/hyperlink" Target="https://docs.google.com/document/d/1Fw7PlLS3WPv5BFLDvmPOUguN0dchSxuN/edit?usp=sharing&amp;ouid=116385537640978737524&amp;rtpof=true&amp;sd=true" TargetMode="External"/><Relationship Id="rId8" Type="http://schemas.openxmlformats.org/officeDocument/2006/relationships/hyperlink" Target="https://docs.google.com/spreadsheets/d/1WQ9BgX4UdVEDqHC-gvh18irVnszymUNV/edit?usp=sharing&amp;ouid=116385537640978737524&amp;rtpof=true&amp;sd=tru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5.pn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88" name="Shape 88"/>
        <p:cNvGrpSpPr/>
        <p:nvPr/>
      </p:nvGrpSpPr>
      <p:grpSpPr>
        <a:xfrm>
          <a:off x="0" y="0"/>
          <a:ext cx="0" cy="0"/>
          <a:chOff x="0" y="0"/>
          <a:chExt cx="0" cy="0"/>
        </a:xfrm>
      </p:grpSpPr>
      <p:cxnSp>
        <p:nvCxnSpPr>
          <p:cNvPr id="89" name="Google Shape;89;p1"/>
          <p:cNvCxnSpPr/>
          <p:nvPr/>
        </p:nvCxnSpPr>
        <p:spPr>
          <a:xfrm>
            <a:off x="318053" y="3283226"/>
            <a:ext cx="5486401" cy="0"/>
          </a:xfrm>
          <a:prstGeom prst="straightConnector1">
            <a:avLst/>
          </a:prstGeom>
          <a:noFill/>
          <a:ln cap="flat" cmpd="sng" w="38100">
            <a:solidFill>
              <a:schemeClr val="lt1"/>
            </a:solidFill>
            <a:prstDash val="solid"/>
            <a:miter lim="800000"/>
            <a:headEnd len="sm" w="sm" type="none"/>
            <a:tailEnd len="sm" w="sm" type="none"/>
          </a:ln>
        </p:spPr>
      </p:cxnSp>
      <p:sp>
        <p:nvSpPr>
          <p:cNvPr id="90" name="Google Shape;90;p1"/>
          <p:cNvSpPr txBox="1"/>
          <p:nvPr/>
        </p:nvSpPr>
        <p:spPr>
          <a:xfrm>
            <a:off x="5448075" y="3914175"/>
            <a:ext cx="6303000" cy="2124000"/>
          </a:xfrm>
          <a:prstGeom prst="rect">
            <a:avLst/>
          </a:prstGeom>
          <a:noFill/>
          <a:ln>
            <a:noFill/>
          </a:ln>
        </p:spPr>
        <p:txBody>
          <a:bodyPr anchorCtr="0" anchor="t" bIns="45700" lIns="91425" spcFirstLastPara="1" rIns="91425" wrap="square" tIns="45700">
            <a:spAutoFit/>
          </a:bodyPr>
          <a:lstStyle/>
          <a:p>
            <a:pPr indent="0" lvl="0" marL="0" rtl="0" algn="l">
              <a:lnSpc>
                <a:spcPct val="100000"/>
              </a:lnSpc>
              <a:spcBef>
                <a:spcPts val="0"/>
              </a:spcBef>
              <a:spcAft>
                <a:spcPts val="0"/>
              </a:spcAft>
              <a:buSzPts val="1100"/>
              <a:buNone/>
            </a:pPr>
            <a:r>
              <a:rPr lang="es-ES">
                <a:solidFill>
                  <a:schemeClr val="dk1"/>
                </a:solidFill>
                <a:latin typeface="Roboto"/>
                <a:ea typeface="Roboto"/>
                <a:cs typeface="Roboto"/>
                <a:sym typeface="Roboto"/>
              </a:rPr>
              <a:t>Francia Elena Moreno Villa</a:t>
            </a:r>
            <a:endParaRPr>
              <a:solidFill>
                <a:schemeClr val="dk1"/>
              </a:solidFill>
              <a:latin typeface="Roboto"/>
              <a:ea typeface="Roboto"/>
              <a:cs typeface="Roboto"/>
              <a:sym typeface="Roboto"/>
            </a:endParaRPr>
          </a:p>
          <a:p>
            <a:pPr indent="0" lvl="0" marL="0" rtl="0" algn="l">
              <a:lnSpc>
                <a:spcPct val="100000"/>
              </a:lnSpc>
              <a:spcBef>
                <a:spcPts val="0"/>
              </a:spcBef>
              <a:spcAft>
                <a:spcPts val="0"/>
              </a:spcAft>
              <a:buClr>
                <a:schemeClr val="dk1"/>
              </a:buClr>
              <a:buSzPts val="1100"/>
              <a:buFont typeface="Arial"/>
              <a:buNone/>
            </a:pPr>
            <a:r>
              <a:rPr lang="es-ES">
                <a:solidFill>
                  <a:schemeClr val="dk1"/>
                </a:solidFill>
                <a:latin typeface="Roboto"/>
                <a:ea typeface="Roboto"/>
                <a:cs typeface="Roboto"/>
                <a:sym typeface="Roboto"/>
              </a:rPr>
              <a:t>Ferney Cuello Bernal</a:t>
            </a:r>
            <a:endParaRPr>
              <a:solidFill>
                <a:schemeClr val="dk1"/>
              </a:solidFill>
              <a:latin typeface="Roboto"/>
              <a:ea typeface="Roboto"/>
              <a:cs typeface="Roboto"/>
              <a:sym typeface="Roboto"/>
            </a:endParaRPr>
          </a:p>
          <a:p>
            <a:pPr indent="0" lvl="0" marL="0" marR="0" rtl="0" algn="l">
              <a:lnSpc>
                <a:spcPct val="100000"/>
              </a:lnSpc>
              <a:spcBef>
                <a:spcPts val="0"/>
              </a:spcBef>
              <a:spcAft>
                <a:spcPts val="0"/>
              </a:spcAft>
              <a:buNone/>
            </a:pPr>
            <a:r>
              <a:rPr lang="es-ES">
                <a:solidFill>
                  <a:schemeClr val="dk1"/>
                </a:solidFill>
                <a:latin typeface="Roboto"/>
                <a:ea typeface="Roboto"/>
                <a:cs typeface="Roboto"/>
                <a:sym typeface="Roboto"/>
              </a:rPr>
              <a:t>Estudiantes de Maestría en Administración Hospitalaria </a:t>
            </a:r>
            <a:endParaRPr>
              <a:solidFill>
                <a:schemeClr val="dk1"/>
              </a:solidFill>
              <a:latin typeface="Roboto"/>
              <a:ea typeface="Roboto"/>
              <a:cs typeface="Roboto"/>
              <a:sym typeface="Roboto"/>
            </a:endParaRPr>
          </a:p>
          <a:p>
            <a:pPr indent="0" lvl="0" marL="0" marR="0" rtl="0" algn="l">
              <a:lnSpc>
                <a:spcPct val="100000"/>
              </a:lnSpc>
              <a:spcBef>
                <a:spcPts val="0"/>
              </a:spcBef>
              <a:spcAft>
                <a:spcPts val="0"/>
              </a:spcAft>
              <a:buNone/>
            </a:pPr>
            <a:r>
              <a:rPr lang="es-ES">
                <a:solidFill>
                  <a:schemeClr val="dk1"/>
                </a:solidFill>
                <a:latin typeface="Roboto"/>
                <a:ea typeface="Roboto"/>
                <a:cs typeface="Roboto"/>
                <a:sym typeface="Roboto"/>
              </a:rPr>
              <a:t>Universidad de Antioquia FNSP</a:t>
            </a:r>
            <a:endParaRPr>
              <a:solidFill>
                <a:schemeClr val="dk1"/>
              </a:solidFill>
              <a:latin typeface="Roboto"/>
              <a:ea typeface="Roboto"/>
              <a:cs typeface="Roboto"/>
              <a:sym typeface="Roboto"/>
            </a:endParaRPr>
          </a:p>
          <a:p>
            <a:pPr indent="0" lvl="0" marL="0" marR="0" rtl="0" algn="l">
              <a:lnSpc>
                <a:spcPct val="100000"/>
              </a:lnSpc>
              <a:spcBef>
                <a:spcPts val="0"/>
              </a:spcBef>
              <a:spcAft>
                <a:spcPts val="0"/>
              </a:spcAft>
              <a:buNone/>
            </a:pPr>
            <a:r>
              <a:t/>
            </a:r>
            <a:endParaRPr>
              <a:solidFill>
                <a:schemeClr val="dk1"/>
              </a:solidFill>
              <a:latin typeface="Roboto"/>
              <a:ea typeface="Roboto"/>
              <a:cs typeface="Roboto"/>
              <a:sym typeface="Roboto"/>
            </a:endParaRPr>
          </a:p>
          <a:p>
            <a:pPr indent="0" lvl="0" marL="0" marR="0" rtl="0" algn="l">
              <a:lnSpc>
                <a:spcPct val="100000"/>
              </a:lnSpc>
              <a:spcBef>
                <a:spcPts val="0"/>
              </a:spcBef>
              <a:spcAft>
                <a:spcPts val="0"/>
              </a:spcAft>
              <a:buNone/>
            </a:pPr>
            <a:r>
              <a:rPr lang="es-ES">
                <a:solidFill>
                  <a:schemeClr val="dk1"/>
                </a:solidFill>
                <a:latin typeface="Roboto"/>
                <a:ea typeface="Roboto"/>
                <a:cs typeface="Roboto"/>
                <a:sym typeface="Roboto"/>
              </a:rPr>
              <a:t>Asesor: Luis Eybar </a:t>
            </a:r>
            <a:r>
              <a:rPr lang="es-ES">
                <a:solidFill>
                  <a:schemeClr val="dk1"/>
                </a:solidFill>
                <a:latin typeface="Roboto"/>
                <a:ea typeface="Roboto"/>
                <a:cs typeface="Roboto"/>
                <a:sym typeface="Roboto"/>
              </a:rPr>
              <a:t>López</a:t>
            </a:r>
            <a:r>
              <a:rPr lang="es-ES">
                <a:solidFill>
                  <a:schemeClr val="dk1"/>
                </a:solidFill>
                <a:latin typeface="Roboto"/>
                <a:ea typeface="Roboto"/>
                <a:cs typeface="Roboto"/>
                <a:sym typeface="Roboto"/>
              </a:rPr>
              <a:t> Salazar</a:t>
            </a:r>
            <a:endParaRPr>
              <a:solidFill>
                <a:schemeClr val="dk1"/>
              </a:solidFill>
              <a:latin typeface="Roboto"/>
              <a:ea typeface="Roboto"/>
              <a:cs typeface="Roboto"/>
              <a:sym typeface="Roboto"/>
            </a:endParaRPr>
          </a:p>
          <a:p>
            <a:pPr indent="0" lvl="0" marL="0" marR="0" rtl="0" algn="l">
              <a:lnSpc>
                <a:spcPct val="100000"/>
              </a:lnSpc>
              <a:spcBef>
                <a:spcPts val="0"/>
              </a:spcBef>
              <a:spcAft>
                <a:spcPts val="0"/>
              </a:spcAft>
              <a:buNone/>
            </a:pPr>
            <a:r>
              <a:rPr lang="es-ES">
                <a:solidFill>
                  <a:schemeClr val="dk1"/>
                </a:solidFill>
                <a:latin typeface="Roboto"/>
                <a:ea typeface="Roboto"/>
                <a:cs typeface="Roboto"/>
                <a:sym typeface="Roboto"/>
              </a:rPr>
              <a:t>Profesor Facultad Nacional de Salud Pública</a:t>
            </a:r>
            <a:endParaRPr>
              <a:solidFill>
                <a:schemeClr val="dk1"/>
              </a:solidFill>
              <a:latin typeface="Roboto"/>
              <a:ea typeface="Roboto"/>
              <a:cs typeface="Roboto"/>
              <a:sym typeface="Roboto"/>
            </a:endParaRPr>
          </a:p>
          <a:p>
            <a:pPr indent="0" lvl="0" marL="0" marR="0" rtl="0" algn="r">
              <a:lnSpc>
                <a:spcPct val="100000"/>
              </a:lnSpc>
              <a:spcBef>
                <a:spcPts val="0"/>
              </a:spcBef>
              <a:spcAft>
                <a:spcPts val="0"/>
              </a:spcAft>
              <a:buNone/>
            </a:pPr>
            <a:r>
              <a:t/>
            </a:r>
            <a:endParaRPr>
              <a:solidFill>
                <a:schemeClr val="dk1"/>
              </a:solidFill>
            </a:endParaRPr>
          </a:p>
          <a:p>
            <a:pPr indent="0" lvl="0" marL="0" marR="0" rtl="0" algn="r">
              <a:lnSpc>
                <a:spcPct val="100000"/>
              </a:lnSpc>
              <a:spcBef>
                <a:spcPts val="0"/>
              </a:spcBef>
              <a:spcAft>
                <a:spcPts val="0"/>
              </a:spcAft>
              <a:buNone/>
            </a:pPr>
            <a:r>
              <a:t/>
            </a:r>
            <a:endParaRPr b="0" i="0" sz="2000" u="none" cap="none" strike="noStrike">
              <a:solidFill>
                <a:schemeClr val="lt1"/>
              </a:solidFill>
              <a:latin typeface="Roboto Slab"/>
              <a:ea typeface="Roboto Slab"/>
              <a:cs typeface="Roboto Slab"/>
              <a:sym typeface="Roboto Slab"/>
            </a:endParaRPr>
          </a:p>
        </p:txBody>
      </p:sp>
      <p:sp>
        <p:nvSpPr>
          <p:cNvPr id="91" name="Google Shape;91;p1"/>
          <p:cNvSpPr txBox="1"/>
          <p:nvPr/>
        </p:nvSpPr>
        <p:spPr>
          <a:xfrm>
            <a:off x="0" y="1018500"/>
            <a:ext cx="12192000" cy="2696700"/>
          </a:xfrm>
          <a:prstGeom prst="rect">
            <a:avLst/>
          </a:prstGeom>
          <a:solidFill>
            <a:srgbClr val="009193"/>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t/>
            </a:r>
            <a:endParaRPr b="1" sz="2100">
              <a:solidFill>
                <a:schemeClr val="dk1"/>
              </a:solidFill>
            </a:endParaRPr>
          </a:p>
          <a:p>
            <a:pPr indent="0" lvl="0" marL="0" rtl="0" algn="ctr">
              <a:spcBef>
                <a:spcPts val="0"/>
              </a:spcBef>
              <a:spcAft>
                <a:spcPts val="0"/>
              </a:spcAft>
              <a:buNone/>
            </a:pPr>
            <a:r>
              <a:rPr b="1" lang="es-ES" sz="2100">
                <a:solidFill>
                  <a:schemeClr val="dk1"/>
                </a:solidFill>
              </a:rPr>
              <a:t>IMPLEMENTACIÓN DE ESTRATEGIAS DEL  PROGRAMA DE SEGURIDAD DEL PACIENTE, CON ENFOQUE EN EL MEJORAMIENTO CONTINUO DE LA CALIDAD, EN LA ESE HOSPITAL SAN RAFAEL DEL MUNICIPIO DE SANTO DOMINGO, ANTIOQUIA. 2024.</a:t>
            </a:r>
            <a:endParaRPr b="1" sz="2100">
              <a:solidFill>
                <a:schemeClr val="dk1"/>
              </a:solidFill>
            </a:endParaRPr>
          </a:p>
          <a:p>
            <a:pPr indent="0" lvl="0" marL="0" rtl="0" algn="ctr">
              <a:spcBef>
                <a:spcPts val="0"/>
              </a:spcBef>
              <a:spcAft>
                <a:spcPts val="0"/>
              </a:spcAft>
              <a:buNone/>
            </a:pPr>
            <a:r>
              <a:t/>
            </a:r>
            <a:endParaRPr b="1" sz="2100">
              <a:solidFill>
                <a:schemeClr val="dk1"/>
              </a:solidFill>
            </a:endParaRPr>
          </a:p>
          <a:p>
            <a:pPr indent="0" lvl="0" marL="0" rtl="0" algn="ctr">
              <a:lnSpc>
                <a:spcPct val="90000"/>
              </a:lnSpc>
              <a:spcBef>
                <a:spcPts val="0"/>
              </a:spcBef>
              <a:spcAft>
                <a:spcPts val="0"/>
              </a:spcAft>
              <a:buClr>
                <a:schemeClr val="lt1"/>
              </a:buClr>
              <a:buSzPts val="1800"/>
              <a:buFont typeface="Roboto Slab"/>
              <a:buNone/>
            </a:pPr>
            <a:r>
              <a:rPr b="1" lang="es-ES" sz="1800">
                <a:solidFill>
                  <a:schemeClr val="lt1"/>
                </a:solidFill>
                <a:latin typeface="Roboto Slab"/>
                <a:ea typeface="Roboto Slab"/>
                <a:cs typeface="Roboto Slab"/>
                <a:sym typeface="Roboto Slab"/>
              </a:rPr>
              <a:t>Maestría en Administración Hospitalaria </a:t>
            </a:r>
            <a:endParaRPr b="1" sz="2100">
              <a:solidFill>
                <a:schemeClr val="dk1"/>
              </a:solidFill>
            </a:endParaRPr>
          </a:p>
          <a:p>
            <a:pPr indent="0" lvl="0" marL="0" rtl="0" algn="just">
              <a:spcBef>
                <a:spcPts val="0"/>
              </a:spcBef>
              <a:spcAft>
                <a:spcPts val="0"/>
              </a:spcAft>
              <a:buNone/>
            </a:pPr>
            <a:r>
              <a:t/>
            </a:r>
            <a:endParaRPr b="1" sz="2100">
              <a:solidFill>
                <a:schemeClr val="dk1"/>
              </a:solidFill>
            </a:endParaRPr>
          </a:p>
          <a:p>
            <a:pPr indent="0" lvl="0" marL="0" rtl="0" algn="just">
              <a:spcBef>
                <a:spcPts val="0"/>
              </a:spcBef>
              <a:spcAft>
                <a:spcPts val="0"/>
              </a:spcAft>
              <a:buNone/>
            </a:pPr>
            <a:r>
              <a:t/>
            </a:r>
            <a:endParaRPr b="1" sz="2100">
              <a:solidFill>
                <a:schemeClr val="dk1"/>
              </a:solidFill>
            </a:endParaRPr>
          </a:p>
        </p:txBody>
      </p:sp>
      <p:pic>
        <p:nvPicPr>
          <p:cNvPr id="92" name="Google Shape;92;p1"/>
          <p:cNvPicPr preferRelativeResize="0"/>
          <p:nvPr/>
        </p:nvPicPr>
        <p:blipFill>
          <a:blip r:embed="rId3">
            <a:alphaModFix/>
          </a:blip>
          <a:stretch>
            <a:fillRect/>
          </a:stretch>
        </p:blipFill>
        <p:spPr>
          <a:xfrm>
            <a:off x="318050" y="4590200"/>
            <a:ext cx="3191062" cy="1914650"/>
          </a:xfrm>
          <a:prstGeom prst="rect">
            <a:avLst/>
          </a:prstGeom>
          <a:noFill/>
          <a:ln>
            <a:noFill/>
          </a:ln>
        </p:spPr>
      </p:pic>
      <p:pic>
        <p:nvPicPr>
          <p:cNvPr id="93" name="Google Shape;93;p1"/>
          <p:cNvPicPr preferRelativeResize="0"/>
          <p:nvPr/>
        </p:nvPicPr>
        <p:blipFill>
          <a:blip r:embed="rId4">
            <a:alphaModFix/>
          </a:blip>
          <a:stretch>
            <a:fillRect/>
          </a:stretch>
        </p:blipFill>
        <p:spPr>
          <a:xfrm>
            <a:off x="9407625" y="4590200"/>
            <a:ext cx="2505400" cy="2505400"/>
          </a:xfrm>
          <a:prstGeom prst="rect">
            <a:avLst/>
          </a:prstGeom>
          <a:noFill/>
          <a:ln>
            <a:noFill/>
          </a:ln>
        </p:spPr>
      </p:pic>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graphicFrame>
        <p:nvGraphicFramePr>
          <p:cNvPr id="213" name="Google Shape;213;p10"/>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pic>
        <p:nvPicPr>
          <p:cNvPr id="214" name="Google Shape;214;p10"/>
          <p:cNvPicPr preferRelativeResize="0"/>
          <p:nvPr/>
        </p:nvPicPr>
        <p:blipFill rotWithShape="1">
          <a:blip r:embed="rId3">
            <a:alphaModFix/>
          </a:blip>
          <a:srcRect b="13888" l="7339" r="7375" t="8736"/>
          <a:stretch/>
        </p:blipFill>
        <p:spPr>
          <a:xfrm>
            <a:off x="150125" y="-11362"/>
            <a:ext cx="2893325" cy="821636"/>
          </a:xfrm>
          <a:prstGeom prst="rect">
            <a:avLst/>
          </a:prstGeom>
          <a:noFill/>
          <a:ln>
            <a:noFill/>
          </a:ln>
        </p:spPr>
      </p:pic>
      <p:sp>
        <p:nvSpPr>
          <p:cNvPr id="215" name="Google Shape;215;p10"/>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sp>
        <p:nvSpPr>
          <p:cNvPr id="216" name="Google Shape;216;p10"/>
          <p:cNvSpPr txBox="1"/>
          <p:nvPr/>
        </p:nvSpPr>
        <p:spPr>
          <a:xfrm>
            <a:off x="2688680" y="911904"/>
            <a:ext cx="7060200" cy="430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200">
                <a:solidFill>
                  <a:srgbClr val="222A35"/>
                </a:solidFill>
                <a:latin typeface="Calibri"/>
                <a:ea typeface="Calibri"/>
                <a:cs typeface="Calibri"/>
                <a:sym typeface="Calibri"/>
              </a:rPr>
              <a:t>RESULTADOS PRUEBAS DE CONOCIMIENTO</a:t>
            </a:r>
            <a:endParaRPr b="1" sz="2200">
              <a:solidFill>
                <a:srgbClr val="222A35"/>
              </a:solidFill>
              <a:latin typeface="Calibri"/>
              <a:ea typeface="Calibri"/>
              <a:cs typeface="Calibri"/>
              <a:sym typeface="Calibri"/>
            </a:endParaRPr>
          </a:p>
        </p:txBody>
      </p:sp>
      <p:sp>
        <p:nvSpPr>
          <p:cNvPr id="217" name="Google Shape;217;p10"/>
          <p:cNvSpPr/>
          <p:nvPr/>
        </p:nvSpPr>
        <p:spPr>
          <a:xfrm>
            <a:off x="882300" y="1593463"/>
            <a:ext cx="10427400" cy="2330700"/>
          </a:xfrm>
          <a:prstGeom prst="rect">
            <a:avLst/>
          </a:prstGeom>
          <a:noFill/>
          <a:ln>
            <a:noFill/>
          </a:ln>
        </p:spPr>
        <p:txBody>
          <a:bodyPr anchorCtr="0" anchor="ctr" bIns="91425" lIns="91425" spcFirstLastPara="1" rIns="91425" wrap="square" tIns="91425">
            <a:noAutofit/>
          </a:bodyPr>
          <a:lstStyle/>
          <a:p>
            <a:pPr indent="-336550" lvl="0" marL="457200" rtl="0" algn="just">
              <a:lnSpc>
                <a:spcPct val="150000"/>
              </a:lnSpc>
              <a:spcBef>
                <a:spcPts val="0"/>
              </a:spcBef>
              <a:spcAft>
                <a:spcPts val="0"/>
              </a:spcAft>
              <a:buClr>
                <a:schemeClr val="dk1"/>
              </a:buClr>
              <a:buSzPts val="1700"/>
              <a:buChar char="-"/>
            </a:pPr>
            <a:r>
              <a:rPr lang="es-ES" sz="1700">
                <a:solidFill>
                  <a:schemeClr val="dk1"/>
                </a:solidFill>
                <a:latin typeface="Calibri"/>
                <a:ea typeface="Calibri"/>
                <a:cs typeface="Calibri"/>
                <a:sym typeface="Calibri"/>
              </a:rPr>
              <a:t>Realizando énfasis en la respuesta del personal asistencial encuestado (23 personas) se obtuvo que el 69.6% manifiesta tener conocimiento del formato de reporte de eventos adversos, por otra parte, del 30.4% indica desconocer dicho formato, dentro de esta respuesta encontramos participantes pertenecientes a los servicios de Odontología, medicina y enfermería</a:t>
            </a:r>
            <a:r>
              <a:rPr lang="es-ES" sz="1700">
                <a:solidFill>
                  <a:srgbClr val="202124"/>
                </a:solidFill>
                <a:highlight>
                  <a:srgbClr val="FFFFFF"/>
                </a:highlight>
                <a:latin typeface="Calibri"/>
                <a:ea typeface="Calibri"/>
                <a:cs typeface="Calibri"/>
                <a:sym typeface="Calibri"/>
              </a:rPr>
              <a:t>.</a:t>
            </a:r>
            <a:endParaRPr sz="1700">
              <a:solidFill>
                <a:srgbClr val="202124"/>
              </a:solidFill>
              <a:highlight>
                <a:srgbClr val="FFFFFF"/>
              </a:highlight>
              <a:latin typeface="Calibri"/>
              <a:ea typeface="Calibri"/>
              <a:cs typeface="Calibri"/>
              <a:sym typeface="Calibri"/>
            </a:endParaRPr>
          </a:p>
          <a:p>
            <a:pPr indent="0" lvl="0" marL="0" rtl="0" algn="l">
              <a:spcBef>
                <a:spcPts val="0"/>
              </a:spcBef>
              <a:spcAft>
                <a:spcPts val="0"/>
              </a:spcAft>
              <a:buNone/>
            </a:pPr>
            <a:r>
              <a:t/>
            </a:r>
            <a:endParaRPr sz="1700">
              <a:latin typeface="Calibri"/>
              <a:ea typeface="Calibri"/>
              <a:cs typeface="Calibri"/>
              <a:sym typeface="Calibri"/>
            </a:endParaRPr>
          </a:p>
        </p:txBody>
      </p:sp>
      <p:pic>
        <p:nvPicPr>
          <p:cNvPr descr="Gráfico" id="218" name="Google Shape;218;p10"/>
          <p:cNvPicPr preferRelativeResize="0"/>
          <p:nvPr/>
        </p:nvPicPr>
        <p:blipFill>
          <a:blip r:embed="rId4">
            <a:alphaModFix/>
          </a:blip>
          <a:stretch>
            <a:fillRect/>
          </a:stretch>
        </p:blipFill>
        <p:spPr>
          <a:xfrm>
            <a:off x="5952950" y="3530790"/>
            <a:ext cx="4469650" cy="2767535"/>
          </a:xfrm>
          <a:prstGeom prst="rect">
            <a:avLst/>
          </a:prstGeom>
          <a:noFill/>
          <a:ln>
            <a:noFill/>
          </a:ln>
        </p:spPr>
      </p:pic>
      <p:pic>
        <p:nvPicPr>
          <p:cNvPr id="219" name="Google Shape;219;p10"/>
          <p:cNvPicPr preferRelativeResize="0"/>
          <p:nvPr/>
        </p:nvPicPr>
        <p:blipFill>
          <a:blip r:embed="rId5">
            <a:alphaModFix/>
          </a:blip>
          <a:stretch>
            <a:fillRect/>
          </a:stretch>
        </p:blipFill>
        <p:spPr>
          <a:xfrm>
            <a:off x="1180175" y="4054538"/>
            <a:ext cx="1809750" cy="828675"/>
          </a:xfrm>
          <a:prstGeom prst="rect">
            <a:avLst/>
          </a:prstGeom>
          <a:noFill/>
          <a:ln>
            <a:noFill/>
          </a:ln>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27dc05ab434_1_11"/>
          <p:cNvSpPr txBox="1"/>
          <p:nvPr/>
        </p:nvSpPr>
        <p:spPr>
          <a:xfrm>
            <a:off x="445575" y="1685475"/>
            <a:ext cx="10693800" cy="838800"/>
          </a:xfrm>
          <a:prstGeom prst="rect">
            <a:avLst/>
          </a:prstGeom>
          <a:noFill/>
          <a:ln>
            <a:noFill/>
          </a:ln>
        </p:spPr>
        <p:txBody>
          <a:bodyPr anchorCtr="0" anchor="t" bIns="91425" lIns="91425" spcFirstLastPara="1" rIns="91425" wrap="square" tIns="91425">
            <a:spAutoFit/>
          </a:bodyPr>
          <a:lstStyle/>
          <a:p>
            <a:pPr indent="-336550" lvl="0" marL="457200" rtl="0" algn="just">
              <a:lnSpc>
                <a:spcPct val="150000"/>
              </a:lnSpc>
              <a:spcBef>
                <a:spcPts val="0"/>
              </a:spcBef>
              <a:spcAft>
                <a:spcPts val="0"/>
              </a:spcAft>
              <a:buClr>
                <a:schemeClr val="dk1"/>
              </a:buClr>
              <a:buSzPts val="1700"/>
              <a:buFont typeface="Calibri"/>
              <a:buChar char="-"/>
            </a:pPr>
            <a:r>
              <a:rPr lang="es-ES" sz="1700">
                <a:solidFill>
                  <a:schemeClr val="dk1"/>
                </a:solidFill>
                <a:latin typeface="Calibri"/>
                <a:ea typeface="Calibri"/>
                <a:cs typeface="Calibri"/>
                <a:sym typeface="Calibri"/>
              </a:rPr>
              <a:t>S</a:t>
            </a:r>
            <a:r>
              <a:rPr lang="es-ES" sz="1700">
                <a:solidFill>
                  <a:schemeClr val="dk1"/>
                </a:solidFill>
                <a:latin typeface="Calibri"/>
                <a:ea typeface="Calibri"/>
                <a:cs typeface="Calibri"/>
                <a:sym typeface="Calibri"/>
              </a:rPr>
              <a:t>e evaluaron 10 buenas prácticas con 54 ítems de aplicación de los cuales 34 no se cumplen, es decir que se tiene un incumplimiento del 63% en la  autoevaluación de las guías buenas prácticas de la seguridad del paciente.</a:t>
            </a:r>
            <a:endParaRPr sz="1700">
              <a:solidFill>
                <a:schemeClr val="dk1"/>
              </a:solidFill>
              <a:latin typeface="Calibri"/>
              <a:ea typeface="Calibri"/>
              <a:cs typeface="Calibri"/>
              <a:sym typeface="Calibri"/>
            </a:endParaRPr>
          </a:p>
        </p:txBody>
      </p:sp>
      <p:graphicFrame>
        <p:nvGraphicFramePr>
          <p:cNvPr id="226" name="Google Shape;226;g27dc05ab434_1_11"/>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sp>
        <p:nvSpPr>
          <p:cNvPr id="227" name="Google Shape;227;g27dc05ab434_1_11"/>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pic>
        <p:nvPicPr>
          <p:cNvPr id="228" name="Google Shape;228;g27dc05ab434_1_11"/>
          <p:cNvPicPr preferRelativeResize="0"/>
          <p:nvPr/>
        </p:nvPicPr>
        <p:blipFill rotWithShape="1">
          <a:blip r:embed="rId3">
            <a:alphaModFix/>
          </a:blip>
          <a:srcRect b="13888" l="7343" r="7368" t="8735"/>
          <a:stretch/>
        </p:blipFill>
        <p:spPr>
          <a:xfrm>
            <a:off x="150125" y="-11362"/>
            <a:ext cx="2893325" cy="821636"/>
          </a:xfrm>
          <a:prstGeom prst="rect">
            <a:avLst/>
          </a:prstGeom>
          <a:noFill/>
          <a:ln>
            <a:noFill/>
          </a:ln>
        </p:spPr>
      </p:pic>
      <p:sp>
        <p:nvSpPr>
          <p:cNvPr id="229" name="Google Shape;229;g27dc05ab434_1_11"/>
          <p:cNvSpPr txBox="1"/>
          <p:nvPr/>
        </p:nvSpPr>
        <p:spPr>
          <a:xfrm>
            <a:off x="2688680" y="911904"/>
            <a:ext cx="7060200" cy="430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200">
                <a:solidFill>
                  <a:srgbClr val="222A35"/>
                </a:solidFill>
                <a:latin typeface="Calibri"/>
                <a:ea typeface="Calibri"/>
                <a:cs typeface="Calibri"/>
                <a:sym typeface="Calibri"/>
              </a:rPr>
              <a:t>RESULTADOS DE LISTA CHEQUEO </a:t>
            </a:r>
            <a:endParaRPr b="1" sz="2200">
              <a:solidFill>
                <a:srgbClr val="222A35"/>
              </a:solidFill>
              <a:latin typeface="Calibri"/>
              <a:ea typeface="Calibri"/>
              <a:cs typeface="Calibri"/>
              <a:sym typeface="Calibri"/>
            </a:endParaRPr>
          </a:p>
        </p:txBody>
      </p:sp>
      <p:sp>
        <p:nvSpPr>
          <p:cNvPr id="230" name="Google Shape;230;g27dc05ab434_1_11"/>
          <p:cNvSpPr txBox="1"/>
          <p:nvPr/>
        </p:nvSpPr>
        <p:spPr>
          <a:xfrm>
            <a:off x="445575" y="2998050"/>
            <a:ext cx="10693800" cy="1623900"/>
          </a:xfrm>
          <a:prstGeom prst="rect">
            <a:avLst/>
          </a:prstGeom>
          <a:noFill/>
          <a:ln>
            <a:noFill/>
          </a:ln>
        </p:spPr>
        <p:txBody>
          <a:bodyPr anchorCtr="0" anchor="t" bIns="91425" lIns="91425" spcFirstLastPara="1" rIns="91425" wrap="square" tIns="91425">
            <a:spAutoFit/>
          </a:bodyPr>
          <a:lstStyle/>
          <a:p>
            <a:pPr indent="-336550" lvl="0" marL="457200" rtl="0" algn="just">
              <a:lnSpc>
                <a:spcPct val="150000"/>
              </a:lnSpc>
              <a:spcBef>
                <a:spcPts val="0"/>
              </a:spcBef>
              <a:spcAft>
                <a:spcPts val="0"/>
              </a:spcAft>
              <a:buClr>
                <a:schemeClr val="dk1"/>
              </a:buClr>
              <a:buSzPts val="1700"/>
              <a:buFont typeface="Calibri"/>
              <a:buChar char="-"/>
            </a:pPr>
            <a:r>
              <a:rPr lang="es-ES" sz="1700">
                <a:solidFill>
                  <a:schemeClr val="dk1"/>
                </a:solidFill>
                <a:latin typeface="Calibri"/>
                <a:ea typeface="Calibri"/>
                <a:cs typeface="Calibri"/>
                <a:sym typeface="Calibri"/>
              </a:rPr>
              <a:t>La problemática generalizada que presenta la institución se fundamenta en tener adecuada documentación pero insuficiente implementación y monitoreo en lo que respecta a la plataforma estratégica de seguridad y en la gestión de prácticas seguras, el sistema de auditorías y rondas de seguridad no se aplica y por lo tanto no hay mediciones iniciales para realizar comparativos.</a:t>
            </a:r>
            <a:endParaRPr sz="2000">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graphicFrame>
        <p:nvGraphicFramePr>
          <p:cNvPr id="236" name="Google Shape;236;g27dc05ab434_1_29"/>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sp>
        <p:nvSpPr>
          <p:cNvPr id="237" name="Google Shape;237;g27dc05ab434_1_29"/>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pic>
        <p:nvPicPr>
          <p:cNvPr id="238" name="Google Shape;238;g27dc05ab434_1_29"/>
          <p:cNvPicPr preferRelativeResize="0"/>
          <p:nvPr/>
        </p:nvPicPr>
        <p:blipFill rotWithShape="1">
          <a:blip r:embed="rId3">
            <a:alphaModFix/>
          </a:blip>
          <a:srcRect b="13888" l="7343" r="7368" t="8735"/>
          <a:stretch/>
        </p:blipFill>
        <p:spPr>
          <a:xfrm>
            <a:off x="150125" y="-11362"/>
            <a:ext cx="2893325" cy="821636"/>
          </a:xfrm>
          <a:prstGeom prst="rect">
            <a:avLst/>
          </a:prstGeom>
          <a:noFill/>
          <a:ln>
            <a:noFill/>
          </a:ln>
        </p:spPr>
      </p:pic>
      <p:sp>
        <p:nvSpPr>
          <p:cNvPr id="239" name="Google Shape;239;g27dc05ab434_1_29"/>
          <p:cNvSpPr txBox="1"/>
          <p:nvPr/>
        </p:nvSpPr>
        <p:spPr>
          <a:xfrm>
            <a:off x="2688680" y="911904"/>
            <a:ext cx="7060200" cy="477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500">
                <a:solidFill>
                  <a:srgbClr val="222A35"/>
                </a:solidFill>
                <a:latin typeface="Calibri"/>
                <a:ea typeface="Calibri"/>
                <a:cs typeface="Calibri"/>
                <a:sym typeface="Calibri"/>
              </a:rPr>
              <a:t>PRODUCTOS FINALES</a:t>
            </a:r>
            <a:endParaRPr b="1" sz="2500">
              <a:solidFill>
                <a:srgbClr val="222A35"/>
              </a:solidFill>
              <a:latin typeface="Calibri"/>
              <a:ea typeface="Calibri"/>
              <a:cs typeface="Calibri"/>
              <a:sym typeface="Calibri"/>
            </a:endParaRPr>
          </a:p>
        </p:txBody>
      </p:sp>
      <p:sp>
        <p:nvSpPr>
          <p:cNvPr id="240" name="Google Shape;240;g27dc05ab434_1_29"/>
          <p:cNvSpPr/>
          <p:nvPr/>
        </p:nvSpPr>
        <p:spPr>
          <a:xfrm>
            <a:off x="5835675" y="2512200"/>
            <a:ext cx="3913200" cy="1833600"/>
          </a:xfrm>
          <a:prstGeom prst="chevron">
            <a:avLst>
              <a:gd fmla="val 50000" name="adj"/>
            </a:avLst>
          </a:prstGeom>
          <a:solidFill>
            <a:srgbClr val="EAD1DC"/>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b="1" lang="es-ES" sz="1700">
                <a:solidFill>
                  <a:schemeClr val="dk1"/>
                </a:solidFill>
                <a:latin typeface="Calibri"/>
                <a:ea typeface="Calibri"/>
                <a:cs typeface="Calibri"/>
                <a:sym typeface="Calibri"/>
              </a:rPr>
              <a:t>Tablero de indicadores seleccionados para la toma de decisiones</a:t>
            </a:r>
            <a:endParaRPr sz="3300">
              <a:solidFill>
                <a:srgbClr val="FFFFFF"/>
              </a:solidFill>
              <a:latin typeface="Calibri"/>
              <a:ea typeface="Calibri"/>
              <a:cs typeface="Calibri"/>
              <a:sym typeface="Calibri"/>
            </a:endParaRPr>
          </a:p>
        </p:txBody>
      </p:sp>
      <p:sp>
        <p:nvSpPr>
          <p:cNvPr id="241" name="Google Shape;241;g27dc05ab434_1_29"/>
          <p:cNvSpPr/>
          <p:nvPr/>
        </p:nvSpPr>
        <p:spPr>
          <a:xfrm>
            <a:off x="0" y="2512188"/>
            <a:ext cx="3913200" cy="1833600"/>
          </a:xfrm>
          <a:prstGeom prst="homePlate">
            <a:avLst>
              <a:gd fmla="val 50000" name="adj"/>
            </a:avLst>
          </a:prstGeom>
          <a:solidFill>
            <a:srgbClr val="93C47D"/>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b="1" lang="es-ES" sz="2100">
                <a:solidFill>
                  <a:schemeClr val="dk1"/>
                </a:solidFill>
                <a:latin typeface="Calibri"/>
                <a:ea typeface="Calibri"/>
                <a:cs typeface="Calibri"/>
                <a:sym typeface="Calibri"/>
              </a:rPr>
              <a:t>Diagnóstico</a:t>
            </a:r>
            <a:endParaRPr sz="2900">
              <a:solidFill>
                <a:srgbClr val="FFFFFF"/>
              </a:solidFill>
              <a:latin typeface="Calibri"/>
              <a:ea typeface="Calibri"/>
              <a:cs typeface="Calibri"/>
              <a:sym typeface="Calibri"/>
            </a:endParaRPr>
          </a:p>
        </p:txBody>
      </p:sp>
      <p:sp>
        <p:nvSpPr>
          <p:cNvPr id="242" name="Google Shape;242;g27dc05ab434_1_29"/>
          <p:cNvSpPr/>
          <p:nvPr/>
        </p:nvSpPr>
        <p:spPr>
          <a:xfrm>
            <a:off x="2688675" y="2512200"/>
            <a:ext cx="4066500" cy="1833600"/>
          </a:xfrm>
          <a:prstGeom prst="chevron">
            <a:avLst>
              <a:gd fmla="val 50000" name="adj"/>
            </a:avLst>
          </a:prstGeom>
          <a:solidFill>
            <a:srgbClr val="76A5AF"/>
          </a:solidFill>
          <a:ln>
            <a:noFill/>
          </a:ln>
        </p:spPr>
        <p:txBody>
          <a:bodyPr anchorCtr="0" anchor="ctr" bIns="121900" lIns="121900" spcFirstLastPara="1" rIns="121900" wrap="square" tIns="121900">
            <a:noAutofit/>
          </a:bodyPr>
          <a:lstStyle/>
          <a:p>
            <a:pPr indent="0" lvl="0" marL="0" rtl="0" algn="just">
              <a:spcBef>
                <a:spcPts val="0"/>
              </a:spcBef>
              <a:spcAft>
                <a:spcPts val="0"/>
              </a:spcAft>
              <a:buNone/>
            </a:pPr>
            <a:r>
              <a:rPr b="1" lang="es-ES" sz="2100">
                <a:solidFill>
                  <a:schemeClr val="dk1"/>
                </a:solidFill>
                <a:latin typeface="Calibri"/>
                <a:ea typeface="Calibri"/>
                <a:cs typeface="Calibri"/>
                <a:sym typeface="Calibri"/>
              </a:rPr>
              <a:t>Formato sistemático y amigable para el reporte de EA.</a:t>
            </a:r>
            <a:endParaRPr sz="2900">
              <a:solidFill>
                <a:srgbClr val="FFFFFF"/>
              </a:solidFill>
              <a:latin typeface="Calibri"/>
              <a:ea typeface="Calibri"/>
              <a:cs typeface="Calibri"/>
              <a:sym typeface="Calibri"/>
            </a:endParaRPr>
          </a:p>
        </p:txBody>
      </p:sp>
      <p:sp>
        <p:nvSpPr>
          <p:cNvPr id="243" name="Google Shape;243;g27dc05ab434_1_29"/>
          <p:cNvSpPr/>
          <p:nvPr/>
        </p:nvSpPr>
        <p:spPr>
          <a:xfrm>
            <a:off x="8758375" y="2512200"/>
            <a:ext cx="3640200" cy="1833600"/>
          </a:xfrm>
          <a:prstGeom prst="chevron">
            <a:avLst>
              <a:gd fmla="val 50000" name="adj"/>
            </a:avLst>
          </a:prstGeom>
          <a:solidFill>
            <a:srgbClr val="FFE599"/>
          </a:solidFill>
          <a:ln>
            <a:noFill/>
          </a:ln>
        </p:spPr>
        <p:txBody>
          <a:bodyPr anchorCtr="0" anchor="ctr" bIns="121900" lIns="121900" spcFirstLastPara="1" rIns="121900" wrap="square" tIns="121900">
            <a:noAutofit/>
          </a:bodyPr>
          <a:lstStyle/>
          <a:p>
            <a:pPr indent="0" lvl="0" marL="0" rtl="0" algn="just">
              <a:spcBef>
                <a:spcPts val="0"/>
              </a:spcBef>
              <a:spcAft>
                <a:spcPts val="0"/>
              </a:spcAft>
              <a:buNone/>
            </a:pPr>
            <a:r>
              <a:rPr b="1" lang="es-ES" sz="1700">
                <a:solidFill>
                  <a:schemeClr val="dk1"/>
                </a:solidFill>
                <a:latin typeface="Calibri"/>
                <a:ea typeface="Calibri"/>
                <a:cs typeface="Calibri"/>
                <a:sym typeface="Calibri"/>
              </a:rPr>
              <a:t>Capacitación y sensibilización al personal de la ESE sobre los temas y estándares priorizados.</a:t>
            </a:r>
            <a:endParaRPr sz="1700">
              <a:solidFill>
                <a:srgbClr val="FFFFFF"/>
              </a:solidFill>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graphicFrame>
        <p:nvGraphicFramePr>
          <p:cNvPr id="249" name="Google Shape;249;g1e7183e748f_0_0"/>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sp>
        <p:nvSpPr>
          <p:cNvPr id="250" name="Google Shape;250;g1e7183e748f_0_0"/>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pic>
        <p:nvPicPr>
          <p:cNvPr id="251" name="Google Shape;251;g1e7183e748f_0_0"/>
          <p:cNvPicPr preferRelativeResize="0"/>
          <p:nvPr/>
        </p:nvPicPr>
        <p:blipFill rotWithShape="1">
          <a:blip r:embed="rId3">
            <a:alphaModFix/>
          </a:blip>
          <a:srcRect b="13888" l="7343" r="7368" t="8735"/>
          <a:stretch/>
        </p:blipFill>
        <p:spPr>
          <a:xfrm>
            <a:off x="150125" y="-11362"/>
            <a:ext cx="2893325" cy="821636"/>
          </a:xfrm>
          <a:prstGeom prst="rect">
            <a:avLst/>
          </a:prstGeom>
          <a:noFill/>
          <a:ln>
            <a:noFill/>
          </a:ln>
        </p:spPr>
      </p:pic>
      <p:sp>
        <p:nvSpPr>
          <p:cNvPr id="252" name="Google Shape;252;g1e7183e748f_0_0"/>
          <p:cNvSpPr txBox="1"/>
          <p:nvPr/>
        </p:nvSpPr>
        <p:spPr>
          <a:xfrm>
            <a:off x="2688680" y="911904"/>
            <a:ext cx="7060200" cy="477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500">
                <a:solidFill>
                  <a:srgbClr val="222A35"/>
                </a:solidFill>
                <a:latin typeface="Calibri"/>
                <a:ea typeface="Calibri"/>
                <a:cs typeface="Calibri"/>
                <a:sym typeface="Calibri"/>
              </a:rPr>
              <a:t>VIABILIDAD Y FACTIBILIDAD</a:t>
            </a:r>
            <a:endParaRPr b="1" sz="2500">
              <a:solidFill>
                <a:srgbClr val="222A35"/>
              </a:solidFill>
              <a:latin typeface="Calibri"/>
              <a:ea typeface="Calibri"/>
              <a:cs typeface="Calibri"/>
              <a:sym typeface="Calibri"/>
            </a:endParaRPr>
          </a:p>
        </p:txBody>
      </p:sp>
      <p:sp>
        <p:nvSpPr>
          <p:cNvPr id="253" name="Google Shape;253;g1e7183e748f_0_0"/>
          <p:cNvSpPr txBox="1"/>
          <p:nvPr/>
        </p:nvSpPr>
        <p:spPr>
          <a:xfrm>
            <a:off x="769950" y="2125038"/>
            <a:ext cx="10652100" cy="1726500"/>
          </a:xfrm>
          <a:prstGeom prst="rect">
            <a:avLst/>
          </a:prstGeom>
          <a:noFill/>
          <a:ln>
            <a:noFill/>
          </a:ln>
        </p:spPr>
        <p:txBody>
          <a:bodyPr anchorCtr="0" anchor="t" bIns="91425" lIns="91425" spcFirstLastPara="1" rIns="91425" wrap="square" tIns="91425">
            <a:spAutoFit/>
          </a:bodyPr>
          <a:lstStyle/>
          <a:p>
            <a:pPr indent="-336550" lvl="0" marL="457200" rtl="0" algn="just">
              <a:lnSpc>
                <a:spcPct val="150000"/>
              </a:lnSpc>
              <a:spcBef>
                <a:spcPts val="0"/>
              </a:spcBef>
              <a:spcAft>
                <a:spcPts val="0"/>
              </a:spcAft>
              <a:buClr>
                <a:schemeClr val="dk1"/>
              </a:buClr>
              <a:buSzPts val="1700"/>
              <a:buFont typeface="Calibri"/>
              <a:buChar char="★"/>
            </a:pPr>
            <a:r>
              <a:rPr lang="es-ES" sz="1700">
                <a:solidFill>
                  <a:schemeClr val="dk1"/>
                </a:solidFill>
                <a:highlight>
                  <a:srgbClr val="FFFFFF"/>
                </a:highlight>
                <a:latin typeface="Calibri"/>
                <a:ea typeface="Calibri"/>
                <a:cs typeface="Calibri"/>
                <a:sym typeface="Calibri"/>
              </a:rPr>
              <a:t>S</a:t>
            </a:r>
            <a:r>
              <a:rPr lang="es-ES" sz="1700">
                <a:solidFill>
                  <a:schemeClr val="dk1"/>
                </a:solidFill>
                <a:highlight>
                  <a:srgbClr val="FFFFFF"/>
                </a:highlight>
                <a:latin typeface="Calibri"/>
                <a:ea typeface="Calibri"/>
                <a:cs typeface="Calibri"/>
                <a:sym typeface="Calibri"/>
              </a:rPr>
              <a:t>e cuenta con apoyo social, político, para la ejecución del presente proyecto dado que desde la Gerencia de la ESE manifestaron total apo</a:t>
            </a:r>
            <a:r>
              <a:rPr lang="es-ES" sz="1700">
                <a:solidFill>
                  <a:schemeClr val="dk1"/>
                </a:solidFill>
                <a:latin typeface="Calibri"/>
                <a:ea typeface="Calibri"/>
                <a:cs typeface="Calibri"/>
                <a:sym typeface="Calibri"/>
              </a:rPr>
              <a:t>yo para la realización de éste, así como los responsables de cada servicio (Enfermería, Odontología, Medicina, Farmacia, Laboratorio, entre otros) </a:t>
            </a:r>
            <a:endParaRPr sz="1700">
              <a:solidFill>
                <a:schemeClr val="dk1"/>
              </a:solidFill>
              <a:latin typeface="Calibri"/>
              <a:ea typeface="Calibri"/>
              <a:cs typeface="Calibri"/>
              <a:sym typeface="Calibri"/>
            </a:endParaRPr>
          </a:p>
          <a:p>
            <a:pPr indent="0" lvl="0" marL="0" rtl="0" algn="just">
              <a:lnSpc>
                <a:spcPct val="150000"/>
              </a:lnSpc>
              <a:spcBef>
                <a:spcPts val="800"/>
              </a:spcBef>
              <a:spcAft>
                <a:spcPts val="800"/>
              </a:spcAft>
              <a:buNone/>
            </a:pPr>
            <a:r>
              <a:t/>
            </a:r>
            <a:endParaRPr sz="1700">
              <a:solidFill>
                <a:schemeClr val="dk1"/>
              </a:solidFill>
              <a:latin typeface="Calibri"/>
              <a:ea typeface="Calibri"/>
              <a:cs typeface="Calibri"/>
              <a:sym typeface="Calibri"/>
            </a:endParaRPr>
          </a:p>
        </p:txBody>
      </p:sp>
      <p:sp>
        <p:nvSpPr>
          <p:cNvPr id="254" name="Google Shape;254;g1e7183e748f_0_0"/>
          <p:cNvSpPr txBox="1"/>
          <p:nvPr/>
        </p:nvSpPr>
        <p:spPr>
          <a:xfrm>
            <a:off x="892725" y="4054800"/>
            <a:ext cx="10652100" cy="1231500"/>
          </a:xfrm>
          <a:prstGeom prst="rect">
            <a:avLst/>
          </a:prstGeom>
          <a:noFill/>
          <a:ln>
            <a:noFill/>
          </a:ln>
        </p:spPr>
        <p:txBody>
          <a:bodyPr anchorCtr="0" anchor="t" bIns="91425" lIns="91425" spcFirstLastPara="1" rIns="91425" wrap="square" tIns="91425">
            <a:spAutoFit/>
          </a:bodyPr>
          <a:lstStyle/>
          <a:p>
            <a:pPr indent="-336550" lvl="0" marL="457200" rtl="0" algn="just">
              <a:lnSpc>
                <a:spcPct val="150000"/>
              </a:lnSpc>
              <a:spcBef>
                <a:spcPts val="0"/>
              </a:spcBef>
              <a:spcAft>
                <a:spcPts val="0"/>
              </a:spcAft>
              <a:buClr>
                <a:schemeClr val="dk1"/>
              </a:buClr>
              <a:buSzPts val="1700"/>
              <a:buFont typeface="Calibri"/>
              <a:buChar char="★"/>
            </a:pPr>
            <a:r>
              <a:rPr lang="es-ES" sz="1700">
                <a:solidFill>
                  <a:schemeClr val="dk1"/>
                </a:solidFill>
                <a:latin typeface="Calibri"/>
                <a:ea typeface="Calibri"/>
                <a:cs typeface="Calibri"/>
                <a:sym typeface="Calibri"/>
              </a:rPr>
              <a:t>La implementación del sistema sólo requeriría de una inversión económica de parte de la institución para el cofinanciamiento del recurso humano que trabajará en la planeación, ejecución y evaluación del proyecto, debido a que la institución cuenta con todos los recursos de Hardware y Software necesarios para la implementación. </a:t>
            </a:r>
            <a:endParaRPr sz="17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graphicFrame>
        <p:nvGraphicFramePr>
          <p:cNvPr id="260" name="Google Shape;260;g27ecc033c43_0_15"/>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sp>
        <p:nvSpPr>
          <p:cNvPr id="261" name="Google Shape;261;g27ecc033c43_0_15"/>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pic>
        <p:nvPicPr>
          <p:cNvPr id="262" name="Google Shape;262;g27ecc033c43_0_15"/>
          <p:cNvPicPr preferRelativeResize="0"/>
          <p:nvPr/>
        </p:nvPicPr>
        <p:blipFill rotWithShape="1">
          <a:blip r:embed="rId3">
            <a:alphaModFix/>
          </a:blip>
          <a:srcRect b="13888" l="7343" r="7368" t="8735"/>
          <a:stretch/>
        </p:blipFill>
        <p:spPr>
          <a:xfrm>
            <a:off x="150125" y="-11362"/>
            <a:ext cx="2893325" cy="821636"/>
          </a:xfrm>
          <a:prstGeom prst="rect">
            <a:avLst/>
          </a:prstGeom>
          <a:noFill/>
          <a:ln>
            <a:noFill/>
          </a:ln>
        </p:spPr>
      </p:pic>
      <p:sp>
        <p:nvSpPr>
          <p:cNvPr id="263" name="Google Shape;263;g27ecc033c43_0_15"/>
          <p:cNvSpPr txBox="1"/>
          <p:nvPr/>
        </p:nvSpPr>
        <p:spPr>
          <a:xfrm>
            <a:off x="2617743" y="981517"/>
            <a:ext cx="7060200" cy="477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500">
                <a:solidFill>
                  <a:srgbClr val="222A35"/>
                </a:solidFill>
                <a:latin typeface="Calibri"/>
                <a:ea typeface="Calibri"/>
                <a:cs typeface="Calibri"/>
                <a:sym typeface="Calibri"/>
              </a:rPr>
              <a:t>PRESUPUESTO</a:t>
            </a:r>
            <a:endParaRPr b="1" sz="2500">
              <a:solidFill>
                <a:srgbClr val="222A35"/>
              </a:solidFill>
              <a:latin typeface="Calibri"/>
              <a:ea typeface="Calibri"/>
              <a:cs typeface="Calibri"/>
              <a:sym typeface="Calibri"/>
            </a:endParaRPr>
          </a:p>
        </p:txBody>
      </p:sp>
      <p:sp>
        <p:nvSpPr>
          <p:cNvPr id="264" name="Google Shape;264;g27ecc033c43_0_15"/>
          <p:cNvSpPr txBox="1"/>
          <p:nvPr/>
        </p:nvSpPr>
        <p:spPr>
          <a:xfrm>
            <a:off x="892725" y="1629750"/>
            <a:ext cx="10652100" cy="446400"/>
          </a:xfrm>
          <a:prstGeom prst="rect">
            <a:avLst/>
          </a:prstGeom>
          <a:noFill/>
          <a:ln>
            <a:noFill/>
          </a:ln>
        </p:spPr>
        <p:txBody>
          <a:bodyPr anchorCtr="0" anchor="t" bIns="91425" lIns="91425" spcFirstLastPara="1" rIns="91425" wrap="square" tIns="91425">
            <a:spAutoFit/>
          </a:bodyPr>
          <a:lstStyle/>
          <a:p>
            <a:pPr indent="-336550" lvl="0" marL="457200" rtl="0" algn="just">
              <a:lnSpc>
                <a:spcPct val="150000"/>
              </a:lnSpc>
              <a:spcBef>
                <a:spcPts val="0"/>
              </a:spcBef>
              <a:spcAft>
                <a:spcPts val="0"/>
              </a:spcAft>
              <a:buClr>
                <a:schemeClr val="dk1"/>
              </a:buClr>
              <a:buSzPts val="1700"/>
              <a:buFont typeface="Calibri"/>
              <a:buChar char="★"/>
            </a:pPr>
            <a:r>
              <a:t/>
            </a:r>
            <a:endParaRPr sz="1700">
              <a:solidFill>
                <a:schemeClr val="dk1"/>
              </a:solidFill>
              <a:latin typeface="Calibri"/>
              <a:ea typeface="Calibri"/>
              <a:cs typeface="Calibri"/>
              <a:sym typeface="Calibri"/>
            </a:endParaRPr>
          </a:p>
        </p:txBody>
      </p:sp>
      <p:graphicFrame>
        <p:nvGraphicFramePr>
          <p:cNvPr id="265" name="Google Shape;265;g27ecc033c43_0_15"/>
          <p:cNvGraphicFramePr/>
          <p:nvPr/>
        </p:nvGraphicFramePr>
        <p:xfrm>
          <a:off x="469000" y="1629750"/>
          <a:ext cx="3000000" cy="3000000"/>
        </p:xfrm>
        <a:graphic>
          <a:graphicData uri="http://schemas.openxmlformats.org/drawingml/2006/table">
            <a:tbl>
              <a:tblPr>
                <a:noFill/>
                <a:tableStyleId>{F676AF48-B4A0-4BF1-A7BB-6E4E0BC370AF}</a:tableStyleId>
              </a:tblPr>
              <a:tblGrid>
                <a:gridCol w="2931150"/>
                <a:gridCol w="1937275"/>
                <a:gridCol w="2139375"/>
                <a:gridCol w="2678400"/>
                <a:gridCol w="1684525"/>
              </a:tblGrid>
              <a:tr h="190500">
                <a:tc rowSpan="3">
                  <a:txBody>
                    <a:bodyPr/>
                    <a:lstStyle/>
                    <a:p>
                      <a:pPr indent="0" lvl="0" marL="0" rtl="0" algn="ctr">
                        <a:lnSpc>
                          <a:spcPct val="115000"/>
                        </a:lnSpc>
                        <a:spcBef>
                          <a:spcPts val="0"/>
                        </a:spcBef>
                        <a:spcAft>
                          <a:spcPts val="0"/>
                        </a:spcAft>
                        <a:buNone/>
                      </a:pPr>
                      <a:r>
                        <a:rPr b="1" lang="es-ES" sz="1100"/>
                        <a:t>Rubros</a:t>
                      </a:r>
                      <a:endParaRPr b="1" sz="11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0C0C0"/>
                    </a:solidFill>
                    <a:extLst>
                      <a:ext uri="http://customooxmlschemas.google.com/">
                        <go:slidesCustomData xmlns:go="http://customooxmlschemas.google.com/" cellId="265:0:0"/>
                      </a:ext>
                    </a:extLst>
                  </a:tcPr>
                </a:tc>
                <a:tc gridSpan="3">
                  <a:txBody>
                    <a:bodyPr/>
                    <a:lstStyle/>
                    <a:p>
                      <a:pPr indent="0" lvl="0" marL="0" rtl="0" algn="ctr">
                        <a:lnSpc>
                          <a:spcPct val="115000"/>
                        </a:lnSpc>
                        <a:spcBef>
                          <a:spcPts val="0"/>
                        </a:spcBef>
                        <a:spcAft>
                          <a:spcPts val="0"/>
                        </a:spcAft>
                        <a:buNone/>
                      </a:pPr>
                      <a:r>
                        <a:rPr b="1" lang="es-ES" sz="1100"/>
                        <a:t>FUENTES DE FINANCIACIÓN</a:t>
                      </a:r>
                      <a:endParaRPr b="1" sz="1100"/>
                    </a:p>
                  </a:txBody>
                  <a:tcPr marT="91425" marB="91425" marR="28575" marL="28575" anchor="b">
                    <a:lnL cap="flat" cmpd="sng" w="9525">
                      <a:solidFill>
                        <a:srgbClr val="000000"/>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0C0C0"/>
                    </a:solidFill>
                    <a:extLst>
                      <a:ext uri="http://customooxmlschemas.google.com/">
                        <go:slidesCustomData xmlns:go="http://customooxmlschemas.google.com/" cellId="265:0:1"/>
                      </a:ext>
                    </a:extLst>
                  </a:tcPr>
                </a:tc>
                <a:tc hMerge="1"/>
                <a:tc hMerge="1"/>
                <a:tc rowSpan="3">
                  <a:txBody>
                    <a:bodyPr/>
                    <a:lstStyle/>
                    <a:p>
                      <a:pPr indent="0" lvl="0" marL="0" rtl="0" algn="ctr">
                        <a:lnSpc>
                          <a:spcPct val="115000"/>
                        </a:lnSpc>
                        <a:spcBef>
                          <a:spcPts val="0"/>
                        </a:spcBef>
                        <a:spcAft>
                          <a:spcPts val="0"/>
                        </a:spcAft>
                        <a:buNone/>
                      </a:pPr>
                      <a:r>
                        <a:rPr b="1" lang="es-ES" sz="1100"/>
                        <a:t>Total</a:t>
                      </a:r>
                      <a:endParaRPr b="1" sz="1100"/>
                    </a:p>
                  </a:txBody>
                  <a:tcPr marT="91425" marB="91425" marR="28575" marL="28575" anchor="b">
                    <a:lnL cap="flat" cmpd="sng" w="9525">
                      <a:solidFill>
                        <a:srgbClr val="CCCCCC"/>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0C0C0"/>
                    </a:solidFill>
                    <a:extLst>
                      <a:ext uri="http://customooxmlschemas.google.com/">
                        <go:slidesCustomData xmlns:go="http://customooxmlschemas.google.com/" cellId="265:0:4"/>
                      </a:ext>
                    </a:extLst>
                  </a:tcPr>
                </a:tc>
              </a:tr>
              <a:tr h="190500">
                <a:tc vMerge="1"/>
                <a:tc rowSpan="2">
                  <a:txBody>
                    <a:bodyPr/>
                    <a:lstStyle/>
                    <a:p>
                      <a:pPr indent="0" lvl="0" marL="0" rtl="0" algn="ctr">
                        <a:lnSpc>
                          <a:spcPct val="115000"/>
                        </a:lnSpc>
                        <a:spcBef>
                          <a:spcPts val="0"/>
                        </a:spcBef>
                        <a:spcAft>
                          <a:spcPts val="0"/>
                        </a:spcAft>
                        <a:buNone/>
                      </a:pPr>
                      <a:r>
                        <a:rPr b="1" lang="es-ES" sz="1100"/>
                        <a:t>HOSPITAL</a:t>
                      </a:r>
                      <a:endParaRPr b="1" sz="11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0C0C0"/>
                    </a:solidFill>
                    <a:extLst>
                      <a:ext uri="http://customooxmlschemas.google.com/">
                        <go:slidesCustomData xmlns:go="http://customooxmlschemas.google.com/" cellId="265:1:1"/>
                      </a:ext>
                    </a:extLst>
                  </a:tcPr>
                </a:tc>
                <a:tc>
                  <a:txBody>
                    <a:bodyPr/>
                    <a:lstStyle/>
                    <a:p>
                      <a:pPr indent="0" lvl="0" marL="0" rtl="0" algn="ctr">
                        <a:lnSpc>
                          <a:spcPct val="115000"/>
                        </a:lnSpc>
                        <a:spcBef>
                          <a:spcPts val="0"/>
                        </a:spcBef>
                        <a:spcAft>
                          <a:spcPts val="0"/>
                        </a:spcAft>
                        <a:buNone/>
                      </a:pPr>
                      <a:r>
                        <a:rPr b="1" lang="es-ES" sz="1100"/>
                        <a:t>HOSPITAL</a:t>
                      </a:r>
                      <a:endParaRPr b="1" sz="11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0C0C0"/>
                    </a:solidFill>
                    <a:extLst>
                      <a:ext uri="http://customooxmlschemas.google.com/">
                        <go:slidesCustomData xmlns:go="http://customooxmlschemas.google.com/" cellId="265:1:2"/>
                      </a:ext>
                    </a:extLst>
                  </a:tcPr>
                </a:tc>
                <a:tc>
                  <a:txBody>
                    <a:bodyPr/>
                    <a:lstStyle/>
                    <a:p>
                      <a:pPr indent="0" lvl="0" marL="0" rtl="0" algn="ctr">
                        <a:lnSpc>
                          <a:spcPct val="115000"/>
                        </a:lnSpc>
                        <a:spcBef>
                          <a:spcPts val="0"/>
                        </a:spcBef>
                        <a:spcAft>
                          <a:spcPts val="0"/>
                        </a:spcAft>
                        <a:buNone/>
                      </a:pPr>
                      <a:r>
                        <a:rPr b="1" lang="es-ES" sz="1100"/>
                        <a:t>De los investigadores</a:t>
                      </a:r>
                      <a:endParaRPr b="1" sz="1100"/>
                    </a:p>
                  </a:txBody>
                  <a:tcPr marT="91425" marB="91425" marR="28575" marL="28575" anchor="b">
                    <a:lnL cap="flat" cmpd="sng" w="9525">
                      <a:solidFill>
                        <a:srgbClr val="000000"/>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0C0C0"/>
                    </a:solidFill>
                    <a:extLst>
                      <a:ext uri="http://customooxmlschemas.google.com/">
                        <go:slidesCustomData xmlns:go="http://customooxmlschemas.google.com/" cellId="265:1:3"/>
                      </a:ext>
                    </a:extLst>
                  </a:tcPr>
                </a:tc>
                <a:tc vMerge="1"/>
              </a:tr>
              <a:tr h="190500">
                <a:tc vMerge="1"/>
                <a:tc vMerge="1"/>
                <a:tc>
                  <a:txBody>
                    <a:bodyPr/>
                    <a:lstStyle/>
                    <a:p>
                      <a:pPr indent="0" lvl="0" marL="0" rtl="0" algn="ctr">
                        <a:lnSpc>
                          <a:spcPct val="115000"/>
                        </a:lnSpc>
                        <a:spcBef>
                          <a:spcPts val="0"/>
                        </a:spcBef>
                        <a:spcAft>
                          <a:spcPts val="0"/>
                        </a:spcAft>
                        <a:buNone/>
                      </a:pPr>
                      <a:r>
                        <a:rPr b="1" lang="es-ES" sz="1100"/>
                        <a:t>Rec.Especie</a:t>
                      </a:r>
                      <a:endParaRPr b="1" sz="11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0C0C0"/>
                    </a:solidFill>
                    <a:extLst>
                      <a:ext uri="http://customooxmlschemas.google.com/">
                        <go:slidesCustomData xmlns:go="http://customooxmlschemas.google.com/" cellId="265:2:2"/>
                      </a:ext>
                    </a:extLst>
                  </a:tcPr>
                </a:tc>
                <a:tc>
                  <a:txBody>
                    <a:bodyPr/>
                    <a:lstStyle/>
                    <a:p>
                      <a:pPr indent="0" lvl="0" marL="0" rtl="0" algn="ctr">
                        <a:lnSpc>
                          <a:spcPct val="115000"/>
                        </a:lnSpc>
                        <a:spcBef>
                          <a:spcPts val="0"/>
                        </a:spcBef>
                        <a:spcAft>
                          <a:spcPts val="0"/>
                        </a:spcAft>
                        <a:buNone/>
                      </a:pPr>
                      <a:r>
                        <a:rPr b="1" lang="es-ES" sz="1100"/>
                        <a:t>Rec. Especie</a:t>
                      </a:r>
                      <a:endParaRPr b="1" sz="1100"/>
                    </a:p>
                  </a:txBody>
                  <a:tcPr marT="91425" marB="91425" marR="28575" marL="28575" anchor="b">
                    <a:lnL cap="flat" cmpd="sng" w="9525">
                      <a:solidFill>
                        <a:srgbClr val="000000"/>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0C0C0"/>
                    </a:solidFill>
                    <a:extLst>
                      <a:ext uri="http://customooxmlschemas.google.com/">
                        <go:slidesCustomData xmlns:go="http://customooxmlschemas.google.com/" cellId="265:2:3"/>
                      </a:ext>
                    </a:extLst>
                  </a:tcPr>
                </a:tc>
                <a:tc vMerge="1"/>
              </a:tr>
              <a:tr h="190500">
                <a:tc>
                  <a:txBody>
                    <a:bodyPr/>
                    <a:lstStyle/>
                    <a:p>
                      <a:pPr indent="0" lvl="0" marL="0" rtl="0" algn="l">
                        <a:lnSpc>
                          <a:spcPct val="115000"/>
                        </a:lnSpc>
                        <a:spcBef>
                          <a:spcPts val="0"/>
                        </a:spcBef>
                        <a:spcAft>
                          <a:spcPts val="0"/>
                        </a:spcAft>
                        <a:buNone/>
                      </a:pPr>
                      <a:r>
                        <a:rPr lang="es-ES"/>
                        <a:t>Personal</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3:0"/>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3:1"/>
                      </a:ext>
                    </a:extLst>
                  </a:tcPr>
                </a:tc>
                <a:tc>
                  <a:txBody>
                    <a:bodyPr/>
                    <a:lstStyle/>
                    <a:p>
                      <a:pPr indent="0" lvl="0" marL="0" rtl="0" algn="r">
                        <a:lnSpc>
                          <a:spcPct val="115000"/>
                        </a:lnSpc>
                        <a:spcBef>
                          <a:spcPts val="0"/>
                        </a:spcBef>
                        <a:spcAft>
                          <a:spcPts val="0"/>
                        </a:spcAft>
                        <a:buNone/>
                      </a:pPr>
                      <a:r>
                        <a:rPr lang="es-ES" sz="1300"/>
                        <a:t>$ 4.365.395</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3:2"/>
                      </a:ext>
                    </a:extLst>
                  </a:tcPr>
                </a:tc>
                <a:tc>
                  <a:txBody>
                    <a:bodyPr/>
                    <a:lstStyle/>
                    <a:p>
                      <a:pPr indent="0" lvl="0" marL="0" rtl="0" algn="r">
                        <a:lnSpc>
                          <a:spcPct val="115000"/>
                        </a:lnSpc>
                        <a:spcBef>
                          <a:spcPts val="0"/>
                        </a:spcBef>
                        <a:spcAft>
                          <a:spcPts val="0"/>
                        </a:spcAft>
                        <a:buNone/>
                      </a:pPr>
                      <a:r>
                        <a:rPr lang="es-ES" sz="1300"/>
                        <a:t>$ 68.754.964</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3:3"/>
                      </a:ext>
                    </a:extLst>
                  </a:tcPr>
                </a:tc>
                <a:tc>
                  <a:txBody>
                    <a:bodyPr/>
                    <a:lstStyle/>
                    <a:p>
                      <a:pPr indent="0" lvl="0" marL="0" rtl="0" algn="r">
                        <a:lnSpc>
                          <a:spcPct val="115000"/>
                        </a:lnSpc>
                        <a:spcBef>
                          <a:spcPts val="0"/>
                        </a:spcBef>
                        <a:spcAft>
                          <a:spcPts val="0"/>
                        </a:spcAft>
                        <a:buNone/>
                      </a:pPr>
                      <a:r>
                        <a:rPr lang="es-ES" sz="1300"/>
                        <a:t>$ 73.120.359</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3:4"/>
                      </a:ext>
                    </a:extLst>
                  </a:tcPr>
                </a:tc>
              </a:tr>
              <a:tr h="190500">
                <a:tc>
                  <a:txBody>
                    <a:bodyPr/>
                    <a:lstStyle/>
                    <a:p>
                      <a:pPr indent="0" lvl="0" marL="0" rtl="0" algn="l">
                        <a:lnSpc>
                          <a:spcPct val="115000"/>
                        </a:lnSpc>
                        <a:spcBef>
                          <a:spcPts val="0"/>
                        </a:spcBef>
                        <a:spcAft>
                          <a:spcPts val="0"/>
                        </a:spcAft>
                        <a:buNone/>
                      </a:pPr>
                      <a:r>
                        <a:rPr lang="es-ES"/>
                        <a:t>Eventos</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4:0"/>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4:1"/>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4:2"/>
                      </a:ext>
                    </a:extLst>
                  </a:tcPr>
                </a:tc>
                <a:tc>
                  <a:txBody>
                    <a:bodyPr/>
                    <a:lstStyle/>
                    <a:p>
                      <a:pPr indent="0" lvl="0" marL="0" rtl="0" algn="r">
                        <a:lnSpc>
                          <a:spcPct val="115000"/>
                        </a:lnSpc>
                        <a:spcBef>
                          <a:spcPts val="0"/>
                        </a:spcBef>
                        <a:spcAft>
                          <a:spcPts val="0"/>
                        </a:spcAft>
                        <a:buNone/>
                      </a:pPr>
                      <a:r>
                        <a:rPr lang="es-ES" sz="1300"/>
                        <a:t>$ 1.500.000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4:3"/>
                      </a:ext>
                    </a:extLst>
                  </a:tcPr>
                </a:tc>
                <a:tc>
                  <a:txBody>
                    <a:bodyPr/>
                    <a:lstStyle/>
                    <a:p>
                      <a:pPr indent="0" lvl="0" marL="0" rtl="0" algn="r">
                        <a:lnSpc>
                          <a:spcPct val="115000"/>
                        </a:lnSpc>
                        <a:spcBef>
                          <a:spcPts val="0"/>
                        </a:spcBef>
                        <a:spcAft>
                          <a:spcPts val="0"/>
                        </a:spcAft>
                        <a:buNone/>
                      </a:pPr>
                      <a:r>
                        <a:rPr lang="es-ES" sz="1300"/>
                        <a:t>$ 1.500.000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4:4"/>
                      </a:ext>
                    </a:extLst>
                  </a:tcPr>
                </a:tc>
              </a:tr>
              <a:tr h="190500">
                <a:tc>
                  <a:txBody>
                    <a:bodyPr/>
                    <a:lstStyle/>
                    <a:p>
                      <a:pPr indent="0" lvl="0" marL="0" rtl="0" algn="l">
                        <a:lnSpc>
                          <a:spcPct val="115000"/>
                        </a:lnSpc>
                        <a:spcBef>
                          <a:spcPts val="0"/>
                        </a:spcBef>
                        <a:spcAft>
                          <a:spcPts val="0"/>
                        </a:spcAft>
                        <a:buNone/>
                      </a:pPr>
                      <a:r>
                        <a:rPr lang="es-ES"/>
                        <a:t>Servicios técnicos</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5:0"/>
                      </a:ext>
                    </a:extLst>
                  </a:tcPr>
                </a:tc>
                <a:tc>
                  <a:txBody>
                    <a:bodyPr/>
                    <a:lstStyle/>
                    <a:p>
                      <a:pPr indent="0" lvl="0" marL="0" rtl="0" algn="l">
                        <a:spcBef>
                          <a:spcPts val="0"/>
                        </a:spcBef>
                        <a:spcAft>
                          <a:spcPts val="0"/>
                        </a:spcAft>
                        <a:buNone/>
                      </a:pPr>
                      <a:r>
                        <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5:1"/>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5:2"/>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5:3"/>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5:4"/>
                      </a:ext>
                    </a:extLst>
                  </a:tcPr>
                </a:tc>
              </a:tr>
              <a:tr h="190500">
                <a:tc>
                  <a:txBody>
                    <a:bodyPr/>
                    <a:lstStyle/>
                    <a:p>
                      <a:pPr indent="0" lvl="0" marL="0" rtl="0" algn="l">
                        <a:lnSpc>
                          <a:spcPct val="115000"/>
                        </a:lnSpc>
                        <a:spcBef>
                          <a:spcPts val="0"/>
                        </a:spcBef>
                        <a:spcAft>
                          <a:spcPts val="0"/>
                        </a:spcAft>
                        <a:buNone/>
                      </a:pPr>
                      <a:r>
                        <a:rPr lang="es-ES"/>
                        <a:t>Material fungibles</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6:0"/>
                      </a:ext>
                    </a:extLst>
                  </a:tcPr>
                </a:tc>
                <a:tc>
                  <a:txBody>
                    <a:bodyPr/>
                    <a:lstStyle/>
                    <a:p>
                      <a:pPr indent="0" lvl="0" marL="0" rtl="0" algn="r">
                        <a:lnSpc>
                          <a:spcPct val="115000"/>
                        </a:lnSpc>
                        <a:spcBef>
                          <a:spcPts val="0"/>
                        </a:spcBef>
                        <a:spcAft>
                          <a:spcPts val="0"/>
                        </a:spcAft>
                        <a:buNone/>
                      </a:pPr>
                      <a:r>
                        <a:rPr lang="es-ES" sz="1300"/>
                        <a:t>$ 550.000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6:1"/>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6:2"/>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6:3"/>
                      </a:ext>
                    </a:extLst>
                  </a:tcPr>
                </a:tc>
                <a:tc>
                  <a:txBody>
                    <a:bodyPr/>
                    <a:lstStyle/>
                    <a:p>
                      <a:pPr indent="0" lvl="0" marL="0" rtl="0" algn="r">
                        <a:lnSpc>
                          <a:spcPct val="115000"/>
                        </a:lnSpc>
                        <a:spcBef>
                          <a:spcPts val="0"/>
                        </a:spcBef>
                        <a:spcAft>
                          <a:spcPts val="0"/>
                        </a:spcAft>
                        <a:buNone/>
                      </a:pPr>
                      <a:r>
                        <a:rPr lang="es-ES" sz="1300"/>
                        <a:t>$ 550.000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6:4"/>
                      </a:ext>
                    </a:extLst>
                  </a:tcPr>
                </a:tc>
              </a:tr>
              <a:tr h="190500">
                <a:tc>
                  <a:txBody>
                    <a:bodyPr/>
                    <a:lstStyle/>
                    <a:p>
                      <a:pPr indent="0" lvl="0" marL="0" rtl="0" algn="l">
                        <a:lnSpc>
                          <a:spcPct val="115000"/>
                        </a:lnSpc>
                        <a:spcBef>
                          <a:spcPts val="0"/>
                        </a:spcBef>
                        <a:spcAft>
                          <a:spcPts val="0"/>
                        </a:spcAft>
                        <a:buNone/>
                      </a:pPr>
                      <a:r>
                        <a:rPr lang="es-ES"/>
                        <a:t>Equipos</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7:0"/>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7:1"/>
                      </a:ext>
                    </a:extLst>
                  </a:tcPr>
                </a:tc>
                <a:tc>
                  <a:txBody>
                    <a:bodyPr/>
                    <a:lstStyle/>
                    <a:p>
                      <a:pPr indent="0" lvl="0" marL="0" rtl="0" algn="r">
                        <a:lnSpc>
                          <a:spcPct val="115000"/>
                        </a:lnSpc>
                        <a:spcBef>
                          <a:spcPts val="0"/>
                        </a:spcBef>
                        <a:spcAft>
                          <a:spcPts val="0"/>
                        </a:spcAft>
                        <a:buNone/>
                      </a:pPr>
                      <a:r>
                        <a:rPr lang="es-ES" sz="1300"/>
                        <a:t>$ 8.274.400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7:2"/>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7:3"/>
                      </a:ext>
                    </a:extLst>
                  </a:tcPr>
                </a:tc>
                <a:tc>
                  <a:txBody>
                    <a:bodyPr/>
                    <a:lstStyle/>
                    <a:p>
                      <a:pPr indent="0" lvl="0" marL="0" rtl="0" algn="r">
                        <a:lnSpc>
                          <a:spcPct val="115000"/>
                        </a:lnSpc>
                        <a:spcBef>
                          <a:spcPts val="0"/>
                        </a:spcBef>
                        <a:spcAft>
                          <a:spcPts val="0"/>
                        </a:spcAft>
                        <a:buNone/>
                      </a:pPr>
                      <a:r>
                        <a:rPr lang="es-ES" sz="1300"/>
                        <a:t>$ 8.274.400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7:4"/>
                      </a:ext>
                    </a:extLst>
                  </a:tcPr>
                </a:tc>
              </a:tr>
              <a:tr h="190500">
                <a:tc>
                  <a:txBody>
                    <a:bodyPr/>
                    <a:lstStyle/>
                    <a:p>
                      <a:pPr indent="0" lvl="0" marL="0" rtl="0" algn="l">
                        <a:lnSpc>
                          <a:spcPct val="115000"/>
                        </a:lnSpc>
                        <a:spcBef>
                          <a:spcPts val="0"/>
                        </a:spcBef>
                        <a:spcAft>
                          <a:spcPts val="0"/>
                        </a:spcAft>
                        <a:buNone/>
                      </a:pPr>
                      <a:r>
                        <a:rPr lang="es-ES"/>
                        <a:t>Telecomunicaciones</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8:0"/>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8:1"/>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8:2"/>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8:3"/>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8:4"/>
                      </a:ext>
                    </a:extLst>
                  </a:tcPr>
                </a:tc>
              </a:tr>
              <a:tr h="190500">
                <a:tc>
                  <a:txBody>
                    <a:bodyPr/>
                    <a:lstStyle/>
                    <a:p>
                      <a:pPr indent="0" lvl="0" marL="0" rtl="0" algn="l">
                        <a:lnSpc>
                          <a:spcPct val="115000"/>
                        </a:lnSpc>
                        <a:spcBef>
                          <a:spcPts val="0"/>
                        </a:spcBef>
                        <a:spcAft>
                          <a:spcPts val="0"/>
                        </a:spcAft>
                        <a:buNone/>
                      </a:pPr>
                      <a:r>
                        <a:rPr lang="es-ES"/>
                        <a:t>Trabajo de campo</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9:0"/>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9:1"/>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9:2"/>
                      </a:ext>
                    </a:extLst>
                  </a:tcPr>
                </a:tc>
                <a:tc>
                  <a:txBody>
                    <a:bodyPr/>
                    <a:lstStyle/>
                    <a:p>
                      <a:pPr indent="0" lvl="0" marL="0" rtl="0" algn="r">
                        <a:lnSpc>
                          <a:spcPct val="115000"/>
                        </a:lnSpc>
                        <a:spcBef>
                          <a:spcPts val="0"/>
                        </a:spcBef>
                        <a:spcAft>
                          <a:spcPts val="0"/>
                        </a:spcAft>
                        <a:buNone/>
                      </a:pPr>
                      <a:r>
                        <a:rPr lang="es-ES" sz="1300"/>
                        <a:t>$ 3.500.000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9:3"/>
                      </a:ext>
                    </a:extLst>
                  </a:tcPr>
                </a:tc>
                <a:tc>
                  <a:txBody>
                    <a:bodyPr/>
                    <a:lstStyle/>
                    <a:p>
                      <a:pPr indent="0" lvl="0" marL="0" rtl="0" algn="r">
                        <a:lnSpc>
                          <a:spcPct val="115000"/>
                        </a:lnSpc>
                        <a:spcBef>
                          <a:spcPts val="0"/>
                        </a:spcBef>
                        <a:spcAft>
                          <a:spcPts val="0"/>
                        </a:spcAft>
                        <a:buNone/>
                      </a:pPr>
                      <a:r>
                        <a:rPr lang="es-ES" sz="1300"/>
                        <a:t>$ 3.500.000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9:4"/>
                      </a:ext>
                    </a:extLst>
                  </a:tcPr>
                </a:tc>
              </a:tr>
              <a:tr h="190500">
                <a:tc>
                  <a:txBody>
                    <a:bodyPr/>
                    <a:lstStyle/>
                    <a:p>
                      <a:pPr indent="0" lvl="0" marL="0" rtl="0" algn="l">
                        <a:lnSpc>
                          <a:spcPct val="115000"/>
                        </a:lnSpc>
                        <a:spcBef>
                          <a:spcPts val="0"/>
                        </a:spcBef>
                        <a:spcAft>
                          <a:spcPts val="0"/>
                        </a:spcAft>
                        <a:buNone/>
                      </a:pPr>
                      <a:r>
                        <a:rPr lang="es-ES"/>
                        <a:t>Bibliografía</a:t>
                      </a:r>
                      <a:endParaRPr/>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10:0"/>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10:1"/>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10:2"/>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10:3"/>
                      </a:ext>
                    </a:extLst>
                  </a:tcPr>
                </a:tc>
                <a:tc>
                  <a:txBody>
                    <a:bodyPr/>
                    <a:lstStyle/>
                    <a:p>
                      <a:pPr indent="0" lvl="0" marL="0" rtl="0" algn="r">
                        <a:lnSpc>
                          <a:spcPct val="115000"/>
                        </a:lnSpc>
                        <a:spcBef>
                          <a:spcPts val="0"/>
                        </a:spcBef>
                        <a:spcAft>
                          <a:spcPts val="0"/>
                        </a:spcAft>
                        <a:buNone/>
                      </a:pPr>
                      <a:r>
                        <a:rPr lang="es-ES" sz="1300"/>
                        <a:t>$ 0</a:t>
                      </a:r>
                      <a:endParaRPr sz="13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extLst>
                      <a:ext uri="http://customooxmlschemas.google.com/">
                        <go:slidesCustomData xmlns:go="http://customooxmlschemas.google.com/" cellId="265:10:4"/>
                      </a:ext>
                    </a:extLst>
                  </a:tcPr>
                </a:tc>
              </a:tr>
              <a:tr h="190500">
                <a:tc>
                  <a:txBody>
                    <a:bodyPr/>
                    <a:lstStyle/>
                    <a:p>
                      <a:pPr indent="0" lvl="0" marL="0" rtl="0" algn="l">
                        <a:lnSpc>
                          <a:spcPct val="115000"/>
                        </a:lnSpc>
                        <a:spcBef>
                          <a:spcPts val="0"/>
                        </a:spcBef>
                        <a:spcAft>
                          <a:spcPts val="0"/>
                        </a:spcAft>
                        <a:buNone/>
                      </a:pPr>
                      <a:r>
                        <a:rPr b="1" lang="es-ES" sz="1100"/>
                        <a:t>TOTAL</a:t>
                      </a:r>
                      <a:endParaRPr b="1" sz="11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C0C0C0"/>
                    </a:solidFill>
                    <a:extLst>
                      <a:ext uri="http://customooxmlschemas.google.com/">
                        <go:slidesCustomData xmlns:go="http://customooxmlschemas.google.com/" cellId="265:11:0"/>
                      </a:ext>
                    </a:extLst>
                  </a:tcPr>
                </a:tc>
                <a:tc>
                  <a:txBody>
                    <a:bodyPr/>
                    <a:lstStyle/>
                    <a:p>
                      <a:pPr indent="0" lvl="0" marL="0" rtl="0" algn="r">
                        <a:lnSpc>
                          <a:spcPct val="115000"/>
                        </a:lnSpc>
                        <a:spcBef>
                          <a:spcPts val="0"/>
                        </a:spcBef>
                        <a:spcAft>
                          <a:spcPts val="0"/>
                        </a:spcAft>
                        <a:buNone/>
                      </a:pPr>
                      <a:r>
                        <a:rPr b="1" lang="es-ES" sz="1600"/>
                        <a:t>$ 550.000</a:t>
                      </a:r>
                      <a:endParaRPr b="1" sz="16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FBFBF"/>
                    </a:solidFill>
                    <a:extLst>
                      <a:ext uri="http://customooxmlschemas.google.com/">
                        <go:slidesCustomData xmlns:go="http://customooxmlschemas.google.com/" cellId="265:11:1"/>
                      </a:ext>
                    </a:extLst>
                  </a:tcPr>
                </a:tc>
                <a:tc>
                  <a:txBody>
                    <a:bodyPr/>
                    <a:lstStyle/>
                    <a:p>
                      <a:pPr indent="0" lvl="0" marL="0" rtl="0" algn="r">
                        <a:lnSpc>
                          <a:spcPct val="115000"/>
                        </a:lnSpc>
                        <a:spcBef>
                          <a:spcPts val="0"/>
                        </a:spcBef>
                        <a:spcAft>
                          <a:spcPts val="0"/>
                        </a:spcAft>
                        <a:buNone/>
                      </a:pPr>
                      <a:r>
                        <a:rPr b="1" lang="es-ES" sz="1600"/>
                        <a:t>$ 12.639.795</a:t>
                      </a:r>
                      <a:endParaRPr b="1" sz="16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FBFBF"/>
                    </a:solidFill>
                    <a:extLst>
                      <a:ext uri="http://customooxmlschemas.google.com/">
                        <go:slidesCustomData xmlns:go="http://customooxmlschemas.google.com/" cellId="265:11:2"/>
                      </a:ext>
                    </a:extLst>
                  </a:tcPr>
                </a:tc>
                <a:tc>
                  <a:txBody>
                    <a:bodyPr/>
                    <a:lstStyle/>
                    <a:p>
                      <a:pPr indent="0" lvl="0" marL="0" rtl="0" algn="r">
                        <a:lnSpc>
                          <a:spcPct val="115000"/>
                        </a:lnSpc>
                        <a:spcBef>
                          <a:spcPts val="0"/>
                        </a:spcBef>
                        <a:spcAft>
                          <a:spcPts val="0"/>
                        </a:spcAft>
                        <a:buNone/>
                      </a:pPr>
                      <a:r>
                        <a:rPr b="1" lang="es-ES" sz="1600"/>
                        <a:t>$ 73.754.964</a:t>
                      </a:r>
                      <a:endParaRPr b="1" sz="16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FBFBF"/>
                    </a:solidFill>
                    <a:extLst>
                      <a:ext uri="http://customooxmlschemas.google.com/">
                        <go:slidesCustomData xmlns:go="http://customooxmlschemas.google.com/" cellId="265:11:3"/>
                      </a:ext>
                    </a:extLst>
                  </a:tcPr>
                </a:tc>
                <a:tc>
                  <a:txBody>
                    <a:bodyPr/>
                    <a:lstStyle/>
                    <a:p>
                      <a:pPr indent="0" lvl="0" marL="0" rtl="0" algn="r">
                        <a:lnSpc>
                          <a:spcPct val="115000"/>
                        </a:lnSpc>
                        <a:spcBef>
                          <a:spcPts val="0"/>
                        </a:spcBef>
                        <a:spcAft>
                          <a:spcPts val="0"/>
                        </a:spcAft>
                        <a:buNone/>
                      </a:pPr>
                      <a:r>
                        <a:rPr b="1" lang="es-ES" sz="1600"/>
                        <a:t>$ 86.944.759</a:t>
                      </a:r>
                      <a:endParaRPr b="1" sz="1600"/>
                    </a:p>
                  </a:txBody>
                  <a:tcPr marT="91425" marB="91425"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FBFBF"/>
                    </a:solidFill>
                    <a:extLst>
                      <a:ext uri="http://customooxmlschemas.google.com/">
                        <go:slidesCustomData xmlns:go="http://customooxmlschemas.google.com/" cellId="265:11:4"/>
                      </a:ext>
                    </a:extLst>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graphicFrame>
        <p:nvGraphicFramePr>
          <p:cNvPr id="271" name="Google Shape;271;g27dc05ab434_1_802"/>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sp>
        <p:nvSpPr>
          <p:cNvPr id="272" name="Google Shape;272;g27dc05ab434_1_802"/>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pic>
        <p:nvPicPr>
          <p:cNvPr id="273" name="Google Shape;273;g27dc05ab434_1_802"/>
          <p:cNvPicPr preferRelativeResize="0"/>
          <p:nvPr/>
        </p:nvPicPr>
        <p:blipFill rotWithShape="1">
          <a:blip r:embed="rId3">
            <a:alphaModFix/>
          </a:blip>
          <a:srcRect b="13888" l="7343" r="7368" t="8735"/>
          <a:stretch/>
        </p:blipFill>
        <p:spPr>
          <a:xfrm>
            <a:off x="150125" y="-11362"/>
            <a:ext cx="2893325" cy="821636"/>
          </a:xfrm>
          <a:prstGeom prst="rect">
            <a:avLst/>
          </a:prstGeom>
          <a:noFill/>
          <a:ln>
            <a:noFill/>
          </a:ln>
        </p:spPr>
      </p:pic>
      <p:sp>
        <p:nvSpPr>
          <p:cNvPr id="274" name="Google Shape;274;g27dc05ab434_1_802"/>
          <p:cNvSpPr txBox="1"/>
          <p:nvPr/>
        </p:nvSpPr>
        <p:spPr>
          <a:xfrm>
            <a:off x="2688680" y="911904"/>
            <a:ext cx="7060200" cy="477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500">
                <a:solidFill>
                  <a:srgbClr val="222A35"/>
                </a:solidFill>
                <a:latin typeface="Calibri"/>
                <a:ea typeface="Calibri"/>
                <a:cs typeface="Calibri"/>
                <a:sym typeface="Calibri"/>
              </a:rPr>
              <a:t>CONCLUSIONES</a:t>
            </a:r>
            <a:endParaRPr b="1" sz="2500">
              <a:solidFill>
                <a:srgbClr val="222A35"/>
              </a:solidFill>
              <a:latin typeface="Calibri"/>
              <a:ea typeface="Calibri"/>
              <a:cs typeface="Calibri"/>
              <a:sym typeface="Calibri"/>
            </a:endParaRPr>
          </a:p>
        </p:txBody>
      </p:sp>
      <p:sp>
        <p:nvSpPr>
          <p:cNvPr id="275" name="Google Shape;275;g27dc05ab434_1_802"/>
          <p:cNvSpPr txBox="1"/>
          <p:nvPr/>
        </p:nvSpPr>
        <p:spPr>
          <a:xfrm>
            <a:off x="1113975" y="1316850"/>
            <a:ext cx="10209600" cy="5341200"/>
          </a:xfrm>
          <a:prstGeom prst="rect">
            <a:avLst/>
          </a:prstGeom>
          <a:noFill/>
          <a:ln>
            <a:noFill/>
          </a:ln>
        </p:spPr>
        <p:txBody>
          <a:bodyPr anchorCtr="0" anchor="t" bIns="91425" lIns="91425" spcFirstLastPara="1" rIns="91425" wrap="square" tIns="91425">
            <a:spAutoFit/>
          </a:bodyPr>
          <a:lstStyle/>
          <a:p>
            <a:pPr indent="-368300" lvl="0" marL="457200" rtl="0" algn="l">
              <a:lnSpc>
                <a:spcPct val="115000"/>
              </a:lnSpc>
              <a:spcBef>
                <a:spcPts val="1200"/>
              </a:spcBef>
              <a:spcAft>
                <a:spcPts val="0"/>
              </a:spcAft>
              <a:buSzPts val="2200"/>
              <a:buFont typeface="Calibri"/>
              <a:buChar char="-"/>
            </a:pPr>
            <a:r>
              <a:rPr lang="es-ES" sz="2200">
                <a:latin typeface="Calibri"/>
                <a:ea typeface="Calibri"/>
                <a:cs typeface="Calibri"/>
                <a:sym typeface="Calibri"/>
              </a:rPr>
              <a:t>Actualmente se han realizado las </a:t>
            </a:r>
            <a:r>
              <a:rPr lang="es-ES" sz="2200">
                <a:latin typeface="Calibri"/>
                <a:ea typeface="Calibri"/>
                <a:cs typeface="Calibri"/>
                <a:sym typeface="Calibri"/>
              </a:rPr>
              <a:t>actividades</a:t>
            </a:r>
            <a:r>
              <a:rPr lang="es-ES" sz="2200">
                <a:latin typeface="Calibri"/>
                <a:ea typeface="Calibri"/>
                <a:cs typeface="Calibri"/>
                <a:sym typeface="Calibri"/>
              </a:rPr>
              <a:t> </a:t>
            </a:r>
            <a:r>
              <a:rPr lang="es-ES" sz="2200">
                <a:latin typeface="Calibri"/>
                <a:ea typeface="Calibri"/>
                <a:cs typeface="Calibri"/>
                <a:sym typeface="Calibri"/>
              </a:rPr>
              <a:t>de acuerdo</a:t>
            </a:r>
            <a:r>
              <a:rPr lang="es-ES" sz="2200">
                <a:latin typeface="Calibri"/>
                <a:ea typeface="Calibri"/>
                <a:cs typeface="Calibri"/>
                <a:sym typeface="Calibri"/>
              </a:rPr>
              <a:t> al cronograma establecido.</a:t>
            </a:r>
            <a:endParaRPr sz="2200">
              <a:latin typeface="Calibri"/>
              <a:ea typeface="Calibri"/>
              <a:cs typeface="Calibri"/>
              <a:sym typeface="Calibri"/>
            </a:endParaRPr>
          </a:p>
          <a:p>
            <a:pPr indent="0" lvl="0" marL="0" rtl="0" algn="l">
              <a:lnSpc>
                <a:spcPct val="115000"/>
              </a:lnSpc>
              <a:spcBef>
                <a:spcPts val="1200"/>
              </a:spcBef>
              <a:spcAft>
                <a:spcPts val="0"/>
              </a:spcAft>
              <a:buNone/>
            </a:pPr>
            <a:r>
              <a:t/>
            </a:r>
            <a:endParaRPr sz="2200">
              <a:latin typeface="Calibri"/>
              <a:ea typeface="Calibri"/>
              <a:cs typeface="Calibri"/>
              <a:sym typeface="Calibri"/>
            </a:endParaRPr>
          </a:p>
          <a:p>
            <a:pPr indent="-368300" lvl="0" marL="457200" rtl="0" algn="l">
              <a:lnSpc>
                <a:spcPct val="115000"/>
              </a:lnSpc>
              <a:spcBef>
                <a:spcPts val="1200"/>
              </a:spcBef>
              <a:spcAft>
                <a:spcPts val="0"/>
              </a:spcAft>
              <a:buSzPts val="2200"/>
              <a:buFont typeface="Calibri"/>
              <a:buChar char="-"/>
            </a:pPr>
            <a:r>
              <a:rPr lang="es-ES" sz="2200">
                <a:latin typeface="Calibri"/>
                <a:ea typeface="Calibri"/>
                <a:cs typeface="Calibri"/>
                <a:sym typeface="Calibri"/>
              </a:rPr>
              <a:t>El </a:t>
            </a:r>
            <a:r>
              <a:rPr lang="es-ES" sz="2200">
                <a:latin typeface="Calibri"/>
                <a:ea typeface="Calibri"/>
                <a:cs typeface="Calibri"/>
                <a:sym typeface="Calibri"/>
              </a:rPr>
              <a:t>personal</a:t>
            </a:r>
            <a:r>
              <a:rPr lang="es-ES" sz="2200">
                <a:latin typeface="Calibri"/>
                <a:ea typeface="Calibri"/>
                <a:cs typeface="Calibri"/>
                <a:sym typeface="Calibri"/>
              </a:rPr>
              <a:t> asistencial y no asistencial de la </a:t>
            </a:r>
            <a:r>
              <a:rPr lang="es-ES" sz="2200">
                <a:latin typeface="Calibri"/>
                <a:ea typeface="Calibri"/>
                <a:cs typeface="Calibri"/>
                <a:sym typeface="Calibri"/>
              </a:rPr>
              <a:t>institución</a:t>
            </a:r>
            <a:r>
              <a:rPr lang="es-ES" sz="2200">
                <a:latin typeface="Calibri"/>
                <a:ea typeface="Calibri"/>
                <a:cs typeface="Calibri"/>
                <a:sym typeface="Calibri"/>
              </a:rPr>
              <a:t> ha sido </a:t>
            </a:r>
            <a:r>
              <a:rPr lang="es-ES" sz="2200">
                <a:latin typeface="Calibri"/>
                <a:ea typeface="Calibri"/>
                <a:cs typeface="Calibri"/>
                <a:sym typeface="Calibri"/>
              </a:rPr>
              <a:t>partícipe</a:t>
            </a:r>
            <a:r>
              <a:rPr lang="es-ES" sz="2200">
                <a:latin typeface="Calibri"/>
                <a:ea typeface="Calibri"/>
                <a:cs typeface="Calibri"/>
                <a:sym typeface="Calibri"/>
              </a:rPr>
              <a:t> activo en cada una de las </a:t>
            </a:r>
            <a:r>
              <a:rPr lang="es-ES" sz="2200">
                <a:latin typeface="Calibri"/>
                <a:ea typeface="Calibri"/>
                <a:cs typeface="Calibri"/>
                <a:sym typeface="Calibri"/>
              </a:rPr>
              <a:t>actividades</a:t>
            </a:r>
            <a:r>
              <a:rPr lang="es-ES" sz="2200">
                <a:latin typeface="Calibri"/>
                <a:ea typeface="Calibri"/>
                <a:cs typeface="Calibri"/>
                <a:sym typeface="Calibri"/>
              </a:rPr>
              <a:t> realizadas.</a:t>
            </a:r>
            <a:endParaRPr sz="2200">
              <a:latin typeface="Calibri"/>
              <a:ea typeface="Calibri"/>
              <a:cs typeface="Calibri"/>
              <a:sym typeface="Calibri"/>
            </a:endParaRPr>
          </a:p>
          <a:p>
            <a:pPr indent="0" lvl="0" marL="457200" rtl="0" algn="l">
              <a:lnSpc>
                <a:spcPct val="115000"/>
              </a:lnSpc>
              <a:spcBef>
                <a:spcPts val="1200"/>
              </a:spcBef>
              <a:spcAft>
                <a:spcPts val="0"/>
              </a:spcAft>
              <a:buNone/>
            </a:pPr>
            <a:r>
              <a:t/>
            </a:r>
            <a:endParaRPr sz="2200">
              <a:latin typeface="Calibri"/>
              <a:ea typeface="Calibri"/>
              <a:cs typeface="Calibri"/>
              <a:sym typeface="Calibri"/>
            </a:endParaRPr>
          </a:p>
          <a:p>
            <a:pPr indent="-368300" lvl="0" marL="457200" rtl="0" algn="l">
              <a:lnSpc>
                <a:spcPct val="115000"/>
              </a:lnSpc>
              <a:spcBef>
                <a:spcPts val="1200"/>
              </a:spcBef>
              <a:spcAft>
                <a:spcPts val="0"/>
              </a:spcAft>
              <a:buSzPts val="2200"/>
              <a:buFont typeface="Calibri"/>
              <a:buChar char="-"/>
            </a:pPr>
            <a:r>
              <a:rPr lang="es-ES" sz="2200">
                <a:latin typeface="Calibri"/>
                <a:ea typeface="Calibri"/>
                <a:cs typeface="Calibri"/>
                <a:sym typeface="Calibri"/>
              </a:rPr>
              <a:t>El acompañamiento de alta gerencia y asesora de calidad en el transcurso del proyecto ha sido veedor de las actividades y promotor en los procesos de institucionalizar los acuerdos y actas.</a:t>
            </a:r>
            <a:endParaRPr sz="2200">
              <a:latin typeface="Calibri"/>
              <a:ea typeface="Calibri"/>
              <a:cs typeface="Calibri"/>
              <a:sym typeface="Calibri"/>
            </a:endParaRPr>
          </a:p>
          <a:p>
            <a:pPr indent="0" lvl="0" marL="457200" rtl="0" algn="l">
              <a:lnSpc>
                <a:spcPct val="115000"/>
              </a:lnSpc>
              <a:spcBef>
                <a:spcPts val="1200"/>
              </a:spcBef>
              <a:spcAft>
                <a:spcPts val="0"/>
              </a:spcAft>
              <a:buNone/>
            </a:pPr>
            <a:r>
              <a:t/>
            </a:r>
            <a:endParaRPr sz="2200">
              <a:latin typeface="Calibri"/>
              <a:ea typeface="Calibri"/>
              <a:cs typeface="Calibri"/>
              <a:sym typeface="Calibri"/>
            </a:endParaRPr>
          </a:p>
          <a:p>
            <a:pPr indent="-368300" lvl="0" marL="457200" rtl="0" algn="l">
              <a:lnSpc>
                <a:spcPct val="115000"/>
              </a:lnSpc>
              <a:spcBef>
                <a:spcPts val="1200"/>
              </a:spcBef>
              <a:spcAft>
                <a:spcPts val="0"/>
              </a:spcAft>
              <a:buSzPts val="2200"/>
              <a:buFont typeface="Calibri"/>
              <a:buChar char="-"/>
            </a:pPr>
            <a:r>
              <a:rPr lang="es-ES" sz="2200">
                <a:latin typeface="Calibri"/>
                <a:ea typeface="Calibri"/>
                <a:cs typeface="Calibri"/>
                <a:sym typeface="Calibri"/>
              </a:rPr>
              <a:t>El acompañamiento de los docentes ha sido oportuno para el desarrollo del proyecto. </a:t>
            </a:r>
            <a:endParaRPr sz="2200">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g27ecc033c43_0_6"/>
          <p:cNvSpPr txBox="1"/>
          <p:nvPr>
            <p:ph idx="1" type="body"/>
          </p:nvPr>
        </p:nvSpPr>
        <p:spPr>
          <a:xfrm>
            <a:off x="290600" y="3119025"/>
            <a:ext cx="11783400" cy="3429000"/>
          </a:xfrm>
          <a:prstGeom prst="rect">
            <a:avLst/>
          </a:prstGeom>
        </p:spPr>
        <p:txBody>
          <a:bodyPr anchorCtr="0" anchor="t" bIns="45700" lIns="91425" spcFirstLastPara="1" rIns="91425" wrap="square" tIns="45700">
            <a:normAutofit fontScale="85000" lnSpcReduction="20000"/>
          </a:bodyPr>
          <a:lstStyle/>
          <a:p>
            <a:pPr indent="0" lvl="0" marL="0" rtl="0" algn="l">
              <a:spcBef>
                <a:spcPts val="1000"/>
              </a:spcBef>
              <a:spcAft>
                <a:spcPts val="0"/>
              </a:spcAft>
              <a:buNone/>
            </a:pPr>
            <a:r>
              <a:t/>
            </a:r>
            <a:endParaRPr i="1" sz="4400">
              <a:latin typeface="Arial"/>
              <a:ea typeface="Arial"/>
              <a:cs typeface="Arial"/>
              <a:sym typeface="Arial"/>
            </a:endParaRPr>
          </a:p>
          <a:p>
            <a:pPr indent="0" lvl="0" marL="0" rtl="0" algn="l">
              <a:spcBef>
                <a:spcPts val="1000"/>
              </a:spcBef>
              <a:spcAft>
                <a:spcPts val="0"/>
              </a:spcAft>
              <a:buNone/>
            </a:pPr>
            <a:r>
              <a:t/>
            </a:r>
            <a:endParaRPr i="1" sz="4400">
              <a:latin typeface="Arial"/>
              <a:ea typeface="Arial"/>
              <a:cs typeface="Arial"/>
              <a:sym typeface="Arial"/>
            </a:endParaRPr>
          </a:p>
          <a:p>
            <a:pPr indent="0" lvl="0" marL="0" rtl="0" algn="l">
              <a:spcBef>
                <a:spcPts val="1000"/>
              </a:spcBef>
              <a:spcAft>
                <a:spcPts val="0"/>
              </a:spcAft>
              <a:buNone/>
            </a:pPr>
            <a:r>
              <a:t/>
            </a:r>
            <a:endParaRPr i="1" sz="4400">
              <a:latin typeface="Arial"/>
              <a:ea typeface="Arial"/>
              <a:cs typeface="Arial"/>
              <a:sym typeface="Arial"/>
            </a:endParaRPr>
          </a:p>
          <a:p>
            <a:pPr indent="0" lvl="0" marL="0" rtl="0" algn="l">
              <a:spcBef>
                <a:spcPts val="1000"/>
              </a:spcBef>
              <a:spcAft>
                <a:spcPts val="0"/>
              </a:spcAft>
              <a:buNone/>
            </a:pPr>
            <a:r>
              <a:rPr i="1" lang="es-ES" sz="4200">
                <a:latin typeface="Arial"/>
                <a:ea typeface="Arial"/>
                <a:cs typeface="Arial"/>
                <a:sym typeface="Arial"/>
              </a:rPr>
              <a:t>"Errar es de humanos, perdonar es divino, rectificar es de sabios"</a:t>
            </a:r>
            <a:endParaRPr i="1" sz="4200">
              <a:latin typeface="Arial"/>
              <a:ea typeface="Arial"/>
              <a:cs typeface="Arial"/>
              <a:sym typeface="Arial"/>
            </a:endParaRPr>
          </a:p>
          <a:p>
            <a:pPr indent="0" lvl="0" marL="0" rtl="0" algn="l">
              <a:spcBef>
                <a:spcPts val="1000"/>
              </a:spcBef>
              <a:spcAft>
                <a:spcPts val="0"/>
              </a:spcAft>
              <a:buNone/>
            </a:pPr>
            <a:r>
              <a:t/>
            </a:r>
            <a:endParaRPr i="1" sz="4400">
              <a:latin typeface="Arial"/>
              <a:ea typeface="Arial"/>
              <a:cs typeface="Arial"/>
              <a:sym typeface="Arial"/>
            </a:endParaRPr>
          </a:p>
          <a:p>
            <a:pPr indent="0" lvl="0" marL="0" rtl="0" algn="l">
              <a:spcBef>
                <a:spcPts val="1000"/>
              </a:spcBef>
              <a:spcAft>
                <a:spcPts val="0"/>
              </a:spcAft>
              <a:buNone/>
            </a:pPr>
            <a:r>
              <a:rPr lang="es-ES" sz="3400">
                <a:latin typeface="Arial"/>
                <a:ea typeface="Arial"/>
                <a:cs typeface="Arial"/>
                <a:sym typeface="Arial"/>
              </a:rPr>
              <a:t> Alexander Pope</a:t>
            </a:r>
            <a:endParaRPr sz="4700"/>
          </a:p>
        </p:txBody>
      </p:sp>
      <p:graphicFrame>
        <p:nvGraphicFramePr>
          <p:cNvPr id="282" name="Google Shape;282;g27ecc033c43_0_6"/>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sp>
        <p:nvSpPr>
          <p:cNvPr id="283" name="Google Shape;283;g27ecc033c43_0_6"/>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pic>
        <p:nvPicPr>
          <p:cNvPr id="284" name="Google Shape;284;g27ecc033c43_0_6"/>
          <p:cNvPicPr preferRelativeResize="0"/>
          <p:nvPr/>
        </p:nvPicPr>
        <p:blipFill rotWithShape="1">
          <a:blip r:embed="rId3">
            <a:alphaModFix/>
          </a:blip>
          <a:srcRect b="13888" l="7343" r="7368" t="8735"/>
          <a:stretch/>
        </p:blipFill>
        <p:spPr>
          <a:xfrm>
            <a:off x="150125" y="-11362"/>
            <a:ext cx="2893325" cy="821636"/>
          </a:xfrm>
          <a:prstGeom prst="rect">
            <a:avLst/>
          </a:prstGeom>
          <a:noFill/>
          <a:ln>
            <a:noFill/>
          </a:ln>
        </p:spPr>
      </p:pic>
      <p:pic>
        <p:nvPicPr>
          <p:cNvPr id="285" name="Google Shape;285;g27ecc033c43_0_6"/>
          <p:cNvPicPr preferRelativeResize="0"/>
          <p:nvPr/>
        </p:nvPicPr>
        <p:blipFill>
          <a:blip r:embed="rId4">
            <a:alphaModFix/>
          </a:blip>
          <a:stretch>
            <a:fillRect/>
          </a:stretch>
        </p:blipFill>
        <p:spPr>
          <a:xfrm>
            <a:off x="4739175" y="1294675"/>
            <a:ext cx="3202400" cy="32024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g27f05b21269_0_10"/>
          <p:cNvSpPr txBox="1"/>
          <p:nvPr>
            <p:ph idx="1" type="body"/>
          </p:nvPr>
        </p:nvSpPr>
        <p:spPr>
          <a:xfrm>
            <a:off x="290600" y="1160375"/>
            <a:ext cx="11783400" cy="5387700"/>
          </a:xfrm>
          <a:prstGeom prst="rect">
            <a:avLst/>
          </a:prstGeom>
        </p:spPr>
        <p:txBody>
          <a:bodyPr anchorCtr="0" anchor="t" bIns="45700" lIns="91425" spcFirstLastPara="1" rIns="91425" wrap="square" tIns="45700">
            <a:normAutofit lnSpcReduction="20000"/>
          </a:bodyPr>
          <a:lstStyle/>
          <a:p>
            <a:pPr indent="0" lvl="0" marL="0" rtl="0" algn="ctr">
              <a:spcBef>
                <a:spcPts val="1000"/>
              </a:spcBef>
              <a:spcAft>
                <a:spcPts val="0"/>
              </a:spcAft>
              <a:buNone/>
            </a:pPr>
            <a:r>
              <a:rPr lang="es-ES" sz="2500"/>
              <a:t>BIBLIOGRAFÍA </a:t>
            </a:r>
            <a:endParaRPr sz="2500"/>
          </a:p>
          <a:p>
            <a:pPr indent="-304800" lvl="0" marL="457200" rtl="0" algn="just">
              <a:lnSpc>
                <a:spcPct val="150000"/>
              </a:lnSpc>
              <a:spcBef>
                <a:spcPts val="0"/>
              </a:spcBef>
              <a:spcAft>
                <a:spcPts val="0"/>
              </a:spcAft>
              <a:buSzPts val="1200"/>
              <a:buAutoNum type="arabicPeriod"/>
            </a:pPr>
            <a:r>
              <a:rPr lang="es-ES" sz="1200">
                <a:latin typeface="Arial"/>
                <a:ea typeface="Arial"/>
                <a:cs typeface="Arial"/>
                <a:sym typeface="Arial"/>
              </a:rPr>
              <a:t>Ceriani Cernadas José M.. La OMS y su iniciativa "Alianza Mundial para la Seguridad del Paciente". Arch. argent. pediatr.  [Internet]. 2009  Oct [citado  2023  Feb  05] ;  107( 5 ): 385-386. Disponible en: </a:t>
            </a:r>
            <a:r>
              <a:rPr lang="es-ES" sz="1200" u="sng">
                <a:solidFill>
                  <a:srgbClr val="1155CC"/>
                </a:solidFill>
                <a:latin typeface="Arial"/>
                <a:ea typeface="Arial"/>
                <a:cs typeface="Arial"/>
                <a:sym typeface="Arial"/>
                <a:hlinkClick r:id="rId3">
                  <a:extLst>
                    <a:ext uri="{A12FA001-AC4F-418D-AE19-62706E023703}">
                      <ahyp:hlinkClr val="tx"/>
                    </a:ext>
                  </a:extLst>
                </a:hlinkClick>
              </a:rPr>
              <a:t>http://www.scielo.org.ar/scielo.php?script=sci_arttext&amp;pid=S0325-00752009000500001&amp;lng=es</a:t>
            </a:r>
            <a:r>
              <a:rPr lang="es-ES" sz="1200">
                <a:latin typeface="Arial"/>
                <a:ea typeface="Arial"/>
                <a:cs typeface="Arial"/>
                <a:sym typeface="Arial"/>
              </a:rPr>
              <a:t>.</a:t>
            </a:r>
            <a:endParaRPr sz="1200">
              <a:latin typeface="Arial"/>
              <a:ea typeface="Arial"/>
              <a:cs typeface="Arial"/>
              <a:sym typeface="Arial"/>
            </a:endParaRPr>
          </a:p>
          <a:p>
            <a:pPr indent="0" lvl="0" marL="457200" rtl="0" algn="just">
              <a:lnSpc>
                <a:spcPct val="150000"/>
              </a:lnSpc>
              <a:spcBef>
                <a:spcPts val="800"/>
              </a:spcBef>
              <a:spcAft>
                <a:spcPts val="0"/>
              </a:spcAft>
              <a:buNone/>
            </a:pPr>
            <a:r>
              <a:t/>
            </a:r>
            <a:endParaRPr sz="1200">
              <a:latin typeface="Arial"/>
              <a:ea typeface="Arial"/>
              <a:cs typeface="Arial"/>
              <a:sym typeface="Arial"/>
            </a:endParaRPr>
          </a:p>
          <a:p>
            <a:pPr indent="-304800" lvl="0" marL="457200" rtl="0" algn="just">
              <a:lnSpc>
                <a:spcPct val="150000"/>
              </a:lnSpc>
              <a:spcBef>
                <a:spcPts val="800"/>
              </a:spcBef>
              <a:spcAft>
                <a:spcPts val="0"/>
              </a:spcAft>
              <a:buSzPts val="1200"/>
              <a:buAutoNum type="arabicPeriod"/>
            </a:pPr>
            <a:r>
              <a:rPr lang="es-ES" sz="1200">
                <a:latin typeface="Arial"/>
                <a:ea typeface="Arial"/>
                <a:cs typeface="Arial"/>
                <a:sym typeface="Arial"/>
              </a:rPr>
              <a:t>Guía técnica buenas prácticas. [Internet]. Lineamientos para la implementación de la Política de Seguridad del Paciente” del Ministerio de la Protección Social de Colombia.2010  Oct [citado  2023  Ene 28] ;Disponible en </a:t>
            </a:r>
            <a:r>
              <a:rPr lang="es-ES" sz="1200" u="sng">
                <a:solidFill>
                  <a:srgbClr val="1155CC"/>
                </a:solidFill>
                <a:latin typeface="Arial"/>
                <a:ea typeface="Arial"/>
                <a:cs typeface="Arial"/>
                <a:sym typeface="Arial"/>
                <a:hlinkClick r:id="rId4">
                  <a:extLst>
                    <a:ext uri="{A12FA001-AC4F-418D-AE19-62706E023703}">
                      <ahyp:hlinkClr val="tx"/>
                    </a:ext>
                  </a:extLst>
                </a:hlinkClick>
              </a:rPr>
              <a:t>https://www.minsalud.gov.co/sites/rid/Lists/BibliotecaDigital/RIDE/DE/CA/guia-buenas-practicas-seguridad-paciente2010.pd</a:t>
            </a:r>
            <a:r>
              <a:rPr lang="es-ES" sz="1200" u="sng">
                <a:solidFill>
                  <a:srgbClr val="1155CC"/>
                </a:solidFill>
                <a:latin typeface="Arial"/>
                <a:ea typeface="Arial"/>
                <a:cs typeface="Arial"/>
                <a:sym typeface="Arial"/>
                <a:hlinkClick r:id="rId5">
                  <a:extLst>
                    <a:ext uri="{A12FA001-AC4F-418D-AE19-62706E023703}">
                      <ahyp:hlinkClr val="tx"/>
                    </a:ext>
                  </a:extLst>
                </a:hlinkClick>
              </a:rPr>
              <a:t>f</a:t>
            </a:r>
            <a:endParaRPr sz="1200">
              <a:latin typeface="Arial"/>
              <a:ea typeface="Arial"/>
              <a:cs typeface="Arial"/>
              <a:sym typeface="Arial"/>
            </a:endParaRPr>
          </a:p>
          <a:p>
            <a:pPr indent="0" lvl="0" marL="457200" rtl="0" algn="just">
              <a:lnSpc>
                <a:spcPct val="150000"/>
              </a:lnSpc>
              <a:spcBef>
                <a:spcPts val="0"/>
              </a:spcBef>
              <a:spcAft>
                <a:spcPts val="0"/>
              </a:spcAft>
              <a:buNone/>
            </a:pPr>
            <a:r>
              <a:t/>
            </a:r>
            <a:endParaRPr sz="1200">
              <a:latin typeface="Arial"/>
              <a:ea typeface="Arial"/>
              <a:cs typeface="Arial"/>
              <a:sym typeface="Arial"/>
            </a:endParaRPr>
          </a:p>
          <a:p>
            <a:pPr indent="-304800" lvl="0" marL="457200" rtl="0" algn="just">
              <a:lnSpc>
                <a:spcPct val="150000"/>
              </a:lnSpc>
              <a:spcBef>
                <a:spcPts val="0"/>
              </a:spcBef>
              <a:spcAft>
                <a:spcPts val="0"/>
              </a:spcAft>
              <a:buSzPts val="1200"/>
              <a:buAutoNum type="arabicPeriod"/>
            </a:pPr>
            <a:r>
              <a:rPr lang="es-ES" sz="1200">
                <a:latin typeface="Arial"/>
                <a:ea typeface="Arial"/>
                <a:cs typeface="Arial"/>
                <a:sym typeface="Arial"/>
              </a:rPr>
              <a:t>plan de desarrollo 2020-2023,El cambio somos todos, Monsalve Mario, alcalde:2020  citado  2023  Ene 28] ;Disponible en: </a:t>
            </a:r>
            <a:r>
              <a:rPr lang="es-ES" sz="1200" u="sng">
                <a:solidFill>
                  <a:srgbClr val="1155CC"/>
                </a:solidFill>
                <a:latin typeface="Arial"/>
                <a:ea typeface="Arial"/>
                <a:cs typeface="Arial"/>
                <a:sym typeface="Arial"/>
                <a:hlinkClick r:id="rId6">
                  <a:extLst>
                    <a:ext uri="{A12FA001-AC4F-418D-AE19-62706E023703}">
                      <ahyp:hlinkClr val="tx"/>
                    </a:ext>
                  </a:extLst>
                </a:hlinkClick>
              </a:rPr>
              <a:t>http://www.santodomingo-antioquia.gov.co/planes/plan-de-desarrollo-el-cambio-somos-todos-20202023</a:t>
            </a:r>
            <a:r>
              <a:rPr lang="es-ES" sz="1200">
                <a:latin typeface="Arial"/>
                <a:ea typeface="Arial"/>
                <a:cs typeface="Arial"/>
                <a:sym typeface="Arial"/>
              </a:rPr>
              <a:t> </a:t>
            </a:r>
            <a:endParaRPr sz="1200">
              <a:latin typeface="Arial"/>
              <a:ea typeface="Arial"/>
              <a:cs typeface="Arial"/>
              <a:sym typeface="Arial"/>
            </a:endParaRPr>
          </a:p>
          <a:p>
            <a:pPr indent="0" lvl="0" marL="457200" rtl="0" algn="just">
              <a:lnSpc>
                <a:spcPct val="150000"/>
              </a:lnSpc>
              <a:spcBef>
                <a:spcPts val="800"/>
              </a:spcBef>
              <a:spcAft>
                <a:spcPts val="0"/>
              </a:spcAft>
              <a:buNone/>
            </a:pPr>
            <a:r>
              <a:t/>
            </a:r>
            <a:endParaRPr sz="1200">
              <a:latin typeface="Arial"/>
              <a:ea typeface="Arial"/>
              <a:cs typeface="Arial"/>
              <a:sym typeface="Arial"/>
            </a:endParaRPr>
          </a:p>
          <a:p>
            <a:pPr indent="-304800" lvl="0" marL="457200" rtl="0" algn="just">
              <a:lnSpc>
                <a:spcPct val="150000"/>
              </a:lnSpc>
              <a:spcBef>
                <a:spcPts val="800"/>
              </a:spcBef>
              <a:spcAft>
                <a:spcPts val="0"/>
              </a:spcAft>
              <a:buSzPts val="1200"/>
              <a:buAutoNum type="arabicPeriod"/>
            </a:pPr>
            <a:r>
              <a:rPr lang="es-ES" sz="1200">
                <a:latin typeface="Arial"/>
                <a:ea typeface="Arial"/>
                <a:cs typeface="Arial"/>
                <a:sym typeface="Arial"/>
              </a:rPr>
              <a:t>PROGRAMA DE SEGURIDAD DEL PACIENTE, ESE HOSPITAL SAN RAFAEL, Comité de calidad. año 2020</a:t>
            </a:r>
            <a:endParaRPr sz="1200">
              <a:latin typeface="Arial"/>
              <a:ea typeface="Arial"/>
              <a:cs typeface="Arial"/>
              <a:sym typeface="Arial"/>
            </a:endParaRPr>
          </a:p>
          <a:p>
            <a:pPr indent="0" lvl="0" marL="457200" rtl="0" algn="just">
              <a:lnSpc>
                <a:spcPct val="150000"/>
              </a:lnSpc>
              <a:spcBef>
                <a:spcPts val="800"/>
              </a:spcBef>
              <a:spcAft>
                <a:spcPts val="0"/>
              </a:spcAft>
              <a:buNone/>
            </a:pPr>
            <a:r>
              <a:t/>
            </a:r>
            <a:endParaRPr sz="1200">
              <a:latin typeface="Arial"/>
              <a:ea typeface="Arial"/>
              <a:cs typeface="Arial"/>
              <a:sym typeface="Arial"/>
            </a:endParaRPr>
          </a:p>
          <a:p>
            <a:pPr indent="-304800" lvl="0" marL="457200" rtl="0" algn="just">
              <a:lnSpc>
                <a:spcPct val="150000"/>
              </a:lnSpc>
              <a:spcBef>
                <a:spcPts val="800"/>
              </a:spcBef>
              <a:spcAft>
                <a:spcPts val="0"/>
              </a:spcAft>
              <a:buSzPts val="1200"/>
              <a:buAutoNum type="arabicPeriod"/>
            </a:pPr>
            <a:r>
              <a:rPr lang="es-ES" sz="1200">
                <a:latin typeface="Arial"/>
                <a:ea typeface="Arial"/>
                <a:cs typeface="Arial"/>
                <a:sym typeface="Arial"/>
              </a:rPr>
              <a:t>Julieth Martínez K, Carlos H, Martínez Valbuena A. FACTORES CONTRIBUYENTES EN LA GENERACIÓN DE ERRORES HUMANOS QUE CONDUCEN A EVENTOS ADVERSOS EN LOS SERVICIOS DE URGENCIAS Y HOSPITALIZACIÓN [Internet]. Edu.co. [citado el 5 de febrero de 2023]. Disponible en: </a:t>
            </a:r>
            <a:r>
              <a:rPr lang="es-ES" sz="1200" u="sng">
                <a:solidFill>
                  <a:srgbClr val="1155CC"/>
                </a:solidFill>
                <a:latin typeface="Arial"/>
                <a:ea typeface="Arial"/>
                <a:cs typeface="Arial"/>
                <a:sym typeface="Arial"/>
                <a:hlinkClick r:id="rId7">
                  <a:extLst>
                    <a:ext uri="{A12FA001-AC4F-418D-AE19-62706E023703}">
                      <ahyp:hlinkClr val="tx"/>
                    </a:ext>
                  </a:extLst>
                </a:hlinkClick>
              </a:rPr>
              <a:t>https://repositorio.unbosque.edu.co/bitstream/handle/20.500.12495/4499/katherine%20Juliet%20Mart%C3%ADnez%20Herrera%202020.pdf?sequence=1&amp;isAllowed=y</a:t>
            </a:r>
            <a:r>
              <a:rPr lang="es-ES" sz="1200">
                <a:latin typeface="Arial"/>
                <a:ea typeface="Arial"/>
                <a:cs typeface="Arial"/>
                <a:sym typeface="Arial"/>
              </a:rPr>
              <a:t> </a:t>
            </a:r>
            <a:endParaRPr sz="1200">
              <a:latin typeface="Arial"/>
              <a:ea typeface="Arial"/>
              <a:cs typeface="Arial"/>
              <a:sym typeface="Arial"/>
            </a:endParaRPr>
          </a:p>
          <a:p>
            <a:pPr indent="0" lvl="0" marL="0" rtl="0" algn="ctr">
              <a:spcBef>
                <a:spcPts val="1000"/>
              </a:spcBef>
              <a:spcAft>
                <a:spcPts val="0"/>
              </a:spcAft>
              <a:buNone/>
            </a:pPr>
            <a:r>
              <a:t/>
            </a:r>
            <a:endParaRPr sz="2500"/>
          </a:p>
        </p:txBody>
      </p:sp>
      <p:graphicFrame>
        <p:nvGraphicFramePr>
          <p:cNvPr id="292" name="Google Shape;292;g27f05b21269_0_10"/>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sp>
        <p:nvSpPr>
          <p:cNvPr id="293" name="Google Shape;293;g27f05b21269_0_10"/>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pic>
        <p:nvPicPr>
          <p:cNvPr id="294" name="Google Shape;294;g27f05b21269_0_10"/>
          <p:cNvPicPr preferRelativeResize="0"/>
          <p:nvPr/>
        </p:nvPicPr>
        <p:blipFill rotWithShape="1">
          <a:blip r:embed="rId8">
            <a:alphaModFix/>
          </a:blip>
          <a:srcRect b="13888" l="7343" r="7368" t="8735"/>
          <a:stretch/>
        </p:blipFill>
        <p:spPr>
          <a:xfrm>
            <a:off x="150125" y="-11362"/>
            <a:ext cx="2893325" cy="82163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9DAF8"/>
        </a:solidFill>
      </p:bgPr>
    </p:bg>
    <p:spTree>
      <p:nvGrpSpPr>
        <p:cNvPr id="299" name="Shape 299"/>
        <p:cNvGrpSpPr/>
        <p:nvPr/>
      </p:nvGrpSpPr>
      <p:grpSpPr>
        <a:xfrm>
          <a:off x="0" y="0"/>
          <a:ext cx="0" cy="0"/>
          <a:chOff x="0" y="0"/>
          <a:chExt cx="0" cy="0"/>
        </a:xfrm>
      </p:grpSpPr>
      <p:sp>
        <p:nvSpPr>
          <p:cNvPr id="300" name="Google Shape;300;g27dc05ab434_1_815"/>
          <p:cNvSpPr txBox="1"/>
          <p:nvPr/>
        </p:nvSpPr>
        <p:spPr>
          <a:xfrm>
            <a:off x="0" y="1356100"/>
            <a:ext cx="12192000" cy="3494100"/>
          </a:xfrm>
          <a:prstGeom prst="rect">
            <a:avLst/>
          </a:prstGeom>
          <a:solidFill>
            <a:srgbClr val="009193"/>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t/>
            </a:r>
            <a:endParaRPr b="1" sz="600">
              <a:solidFill>
                <a:schemeClr val="dk1"/>
              </a:solidFill>
            </a:endParaRPr>
          </a:p>
          <a:p>
            <a:pPr indent="0" lvl="0" marL="0" rtl="0" algn="ctr">
              <a:spcBef>
                <a:spcPts val="0"/>
              </a:spcBef>
              <a:spcAft>
                <a:spcPts val="0"/>
              </a:spcAft>
              <a:buNone/>
            </a:pPr>
            <a:r>
              <a:t/>
            </a:r>
            <a:endParaRPr b="1" sz="600">
              <a:solidFill>
                <a:schemeClr val="dk1"/>
              </a:solidFill>
            </a:endParaRPr>
          </a:p>
          <a:p>
            <a:pPr indent="0" lvl="0" marL="0" rtl="0" algn="ctr">
              <a:spcBef>
                <a:spcPts val="0"/>
              </a:spcBef>
              <a:spcAft>
                <a:spcPts val="0"/>
              </a:spcAft>
              <a:buNone/>
            </a:pPr>
            <a:r>
              <a:t/>
            </a:r>
            <a:endParaRPr b="1" sz="600">
              <a:solidFill>
                <a:schemeClr val="dk1"/>
              </a:solidFill>
            </a:endParaRPr>
          </a:p>
          <a:p>
            <a:pPr indent="0" lvl="0" marL="0" rtl="0" algn="ctr">
              <a:spcBef>
                <a:spcPts val="0"/>
              </a:spcBef>
              <a:spcAft>
                <a:spcPts val="0"/>
              </a:spcAft>
              <a:buNone/>
            </a:pPr>
            <a:r>
              <a:t/>
            </a:r>
            <a:endParaRPr b="1" sz="600">
              <a:solidFill>
                <a:schemeClr val="dk1"/>
              </a:solidFill>
            </a:endParaRPr>
          </a:p>
          <a:p>
            <a:pPr indent="0" lvl="0" marL="0" rtl="0" algn="ctr">
              <a:spcBef>
                <a:spcPts val="0"/>
              </a:spcBef>
              <a:spcAft>
                <a:spcPts val="0"/>
              </a:spcAft>
              <a:buNone/>
            </a:pPr>
            <a:r>
              <a:rPr b="1" lang="es-ES" sz="18500">
                <a:solidFill>
                  <a:schemeClr val="dk1"/>
                </a:solidFill>
              </a:rPr>
              <a:t>GRACIAS</a:t>
            </a:r>
            <a:endParaRPr b="1" sz="18500">
              <a:solidFill>
                <a:schemeClr val="dk1"/>
              </a:solidFill>
            </a:endParaRPr>
          </a:p>
          <a:p>
            <a:pPr indent="0" lvl="0" marL="0" rtl="0" algn="ctr">
              <a:spcBef>
                <a:spcPts val="0"/>
              </a:spcBef>
              <a:spcAft>
                <a:spcPts val="0"/>
              </a:spcAft>
              <a:buNone/>
            </a:pPr>
            <a:r>
              <a:t/>
            </a:r>
            <a:endParaRPr b="1" sz="6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graphicFrame>
        <p:nvGraphicFramePr>
          <p:cNvPr id="98" name="Google Shape;98;p2"/>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pic>
        <p:nvPicPr>
          <p:cNvPr id="99" name="Google Shape;99;p2"/>
          <p:cNvPicPr preferRelativeResize="0"/>
          <p:nvPr/>
        </p:nvPicPr>
        <p:blipFill rotWithShape="1">
          <a:blip r:embed="rId3">
            <a:alphaModFix/>
          </a:blip>
          <a:srcRect b="13888" l="7339" r="7375" t="8736"/>
          <a:stretch/>
        </p:blipFill>
        <p:spPr>
          <a:xfrm>
            <a:off x="150125" y="-11362"/>
            <a:ext cx="2893325" cy="821636"/>
          </a:xfrm>
          <a:prstGeom prst="rect">
            <a:avLst/>
          </a:prstGeom>
          <a:noFill/>
          <a:ln>
            <a:noFill/>
          </a:ln>
        </p:spPr>
      </p:pic>
      <p:sp>
        <p:nvSpPr>
          <p:cNvPr id="100" name="Google Shape;100;p2"/>
          <p:cNvSpPr txBox="1"/>
          <p:nvPr/>
        </p:nvSpPr>
        <p:spPr>
          <a:xfrm>
            <a:off x="4647778" y="1128800"/>
            <a:ext cx="2796600" cy="4617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400">
                <a:solidFill>
                  <a:srgbClr val="222A35"/>
                </a:solidFill>
                <a:latin typeface="Anton"/>
                <a:ea typeface="Anton"/>
                <a:cs typeface="Anton"/>
                <a:sym typeface="Anton"/>
              </a:rPr>
              <a:t>CONTEXTUALIZACIÓN</a:t>
            </a:r>
            <a:endParaRPr b="1" i="0" sz="2400" u="none" cap="none" strike="noStrike">
              <a:solidFill>
                <a:srgbClr val="222A35"/>
              </a:solidFill>
              <a:latin typeface="Anton"/>
              <a:ea typeface="Anton"/>
              <a:cs typeface="Anton"/>
              <a:sym typeface="Anton"/>
            </a:endParaRPr>
          </a:p>
        </p:txBody>
      </p:sp>
      <p:sp>
        <p:nvSpPr>
          <p:cNvPr id="101" name="Google Shape;101;p2"/>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pic>
        <p:nvPicPr>
          <p:cNvPr id="102" name="Google Shape;102;p2"/>
          <p:cNvPicPr preferRelativeResize="0"/>
          <p:nvPr/>
        </p:nvPicPr>
        <p:blipFill>
          <a:blip r:embed="rId4">
            <a:alphaModFix/>
          </a:blip>
          <a:stretch>
            <a:fillRect/>
          </a:stretch>
        </p:blipFill>
        <p:spPr>
          <a:xfrm>
            <a:off x="9341450" y="1234125"/>
            <a:ext cx="2257425" cy="2028825"/>
          </a:xfrm>
          <a:prstGeom prst="rect">
            <a:avLst/>
          </a:prstGeom>
          <a:noFill/>
          <a:ln>
            <a:noFill/>
          </a:ln>
        </p:spPr>
      </p:pic>
      <p:pic>
        <p:nvPicPr>
          <p:cNvPr id="103" name="Google Shape;103;p2"/>
          <p:cNvPicPr preferRelativeResize="0"/>
          <p:nvPr/>
        </p:nvPicPr>
        <p:blipFill>
          <a:blip r:embed="rId5">
            <a:alphaModFix/>
          </a:blip>
          <a:stretch>
            <a:fillRect/>
          </a:stretch>
        </p:blipFill>
        <p:spPr>
          <a:xfrm>
            <a:off x="8989025" y="3883250"/>
            <a:ext cx="2962275" cy="1543050"/>
          </a:xfrm>
          <a:prstGeom prst="rect">
            <a:avLst/>
          </a:prstGeom>
          <a:noFill/>
          <a:ln>
            <a:noFill/>
          </a:ln>
        </p:spPr>
      </p:pic>
      <p:sp>
        <p:nvSpPr>
          <p:cNvPr id="104" name="Google Shape;104;p2"/>
          <p:cNvSpPr txBox="1"/>
          <p:nvPr/>
        </p:nvSpPr>
        <p:spPr>
          <a:xfrm>
            <a:off x="442650" y="1590500"/>
            <a:ext cx="7937700" cy="38358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1200"/>
              </a:spcBef>
              <a:spcAft>
                <a:spcPts val="0"/>
              </a:spcAft>
              <a:buNone/>
            </a:pPr>
            <a:r>
              <a:rPr lang="es-ES"/>
              <a:t>MISIÓN</a:t>
            </a:r>
            <a:endParaRPr/>
          </a:p>
          <a:p>
            <a:pPr indent="0" lvl="0" marL="0" rtl="0" algn="just">
              <a:lnSpc>
                <a:spcPct val="115000"/>
              </a:lnSpc>
              <a:spcBef>
                <a:spcPts val="1200"/>
              </a:spcBef>
              <a:spcAft>
                <a:spcPts val="0"/>
              </a:spcAft>
              <a:buNone/>
            </a:pPr>
            <a:r>
              <a:rPr lang="es-ES"/>
              <a:t>Brindamos servicios de salud de primer nivel de atención con calidad y calidez, con énfasis en la promoción de la salud y prevención de la enfermedad, con un modelo de atención centrado en el usuario, y un talento humano trabajando en equipo, con vocación de servicio, con sentido de pertenencia comprometido con el mejoramiento continuo y la responsabilidad social, logrando el equilibrio financiero y aportando al bienestar y mejoramiento de la calidad de vida de la población dominicana. </a:t>
            </a:r>
            <a:endParaRPr/>
          </a:p>
          <a:p>
            <a:pPr indent="0" lvl="0" marL="0" rtl="0" algn="just">
              <a:lnSpc>
                <a:spcPct val="115000"/>
              </a:lnSpc>
              <a:spcBef>
                <a:spcPts val="1200"/>
              </a:spcBef>
              <a:spcAft>
                <a:spcPts val="0"/>
              </a:spcAft>
              <a:buNone/>
            </a:pPr>
            <a:r>
              <a:rPr lang="es-ES"/>
              <a:t>VISIÓN</a:t>
            </a:r>
            <a:endParaRPr/>
          </a:p>
          <a:p>
            <a:pPr indent="0" lvl="0" marL="0" rtl="0" algn="just">
              <a:lnSpc>
                <a:spcPct val="115000"/>
              </a:lnSpc>
              <a:spcBef>
                <a:spcPts val="1200"/>
              </a:spcBef>
              <a:spcAft>
                <a:spcPts val="1200"/>
              </a:spcAft>
              <a:buClr>
                <a:schemeClr val="dk1"/>
              </a:buClr>
              <a:buSzPts val="1100"/>
              <a:buFont typeface="Arial"/>
              <a:buNone/>
            </a:pPr>
            <a:r>
              <a:rPr lang="es-ES"/>
              <a:t>A 2021 seremos reconocidos en la comunidad y en la Región, por aplicar y brindar con calidad y calidez los servicios de un modelo de atención integral en salud que genere confianza y satisfacción de los usuarios, con el compromiso en la efectividad de los procesos, con tecnología adecuada y con servidores proactivos, participativos, transparentes y responsables con la prestación de los servicios.</a:t>
            </a:r>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graphicFrame>
        <p:nvGraphicFramePr>
          <p:cNvPr id="109" name="Google Shape;109;p4"/>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pic>
        <p:nvPicPr>
          <p:cNvPr id="110" name="Google Shape;110;p4"/>
          <p:cNvPicPr preferRelativeResize="0"/>
          <p:nvPr/>
        </p:nvPicPr>
        <p:blipFill rotWithShape="1">
          <a:blip r:embed="rId3">
            <a:alphaModFix/>
          </a:blip>
          <a:srcRect b="13888" l="7339" r="7375" t="8736"/>
          <a:stretch/>
        </p:blipFill>
        <p:spPr>
          <a:xfrm>
            <a:off x="150125" y="-11362"/>
            <a:ext cx="2893325" cy="821636"/>
          </a:xfrm>
          <a:prstGeom prst="rect">
            <a:avLst/>
          </a:prstGeom>
          <a:noFill/>
          <a:ln>
            <a:noFill/>
          </a:ln>
        </p:spPr>
      </p:pic>
      <p:sp>
        <p:nvSpPr>
          <p:cNvPr id="111" name="Google Shape;111;p4"/>
          <p:cNvSpPr/>
          <p:nvPr/>
        </p:nvSpPr>
        <p:spPr>
          <a:xfrm>
            <a:off x="314500" y="5941650"/>
            <a:ext cx="6985500" cy="6564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es-ES" sz="900"/>
              <a:t>(S/f). Gov.co. Recuperado el 14 de septiembre de 2023, de </a:t>
            </a:r>
            <a:r>
              <a:rPr lang="es-ES" sz="900" u="sng">
                <a:solidFill>
                  <a:schemeClr val="hlink"/>
                </a:solidFill>
                <a:hlinkClick r:id="rId4"/>
              </a:rPr>
              <a:t>https://www.minsalud.gov.co/Normatividad_Nuevo/Resoluci%C3%B3n%20No.%203100%20de%202019.pdf</a:t>
            </a:r>
            <a:endParaRPr sz="700"/>
          </a:p>
          <a:p>
            <a:pPr indent="0" lvl="0" marL="0" rtl="0" algn="l">
              <a:spcBef>
                <a:spcPts val="0"/>
              </a:spcBef>
              <a:spcAft>
                <a:spcPts val="0"/>
              </a:spcAft>
              <a:buNone/>
            </a:pPr>
            <a:r>
              <a:rPr lang="es-ES" sz="700"/>
              <a:t>Resolucion</a:t>
            </a:r>
            <a:endParaRPr sz="700"/>
          </a:p>
          <a:p>
            <a:pPr indent="0" lvl="0" marL="0" rtl="0" algn="l">
              <a:spcBef>
                <a:spcPts val="0"/>
              </a:spcBef>
              <a:spcAft>
                <a:spcPts val="0"/>
              </a:spcAft>
              <a:buNone/>
            </a:pPr>
            <a:r>
              <a:rPr lang="es-ES" sz="900"/>
              <a:t>D. E. (s/f). MINISTERIO DE SALUD Y PROTECCIÓN SOCIAL. Gov.co. Recuperado el 14 de septiembre de 2023, de </a:t>
            </a:r>
            <a:r>
              <a:rPr lang="es-ES" sz="900">
                <a:uFill>
                  <a:noFill/>
                </a:uFill>
                <a:hlinkClick r:id="rId5"/>
              </a:rPr>
              <a:t>https://www.minsalud.gov.co/Normatividad_Nuevo/Resoluci%C3%B3n%200256%20de%202016.pdf</a:t>
            </a:r>
            <a:r>
              <a:rPr lang="es-ES" sz="900"/>
              <a:t>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sz="700"/>
          </a:p>
          <a:p>
            <a:pPr indent="0" lvl="0" marL="0" rtl="0" algn="l">
              <a:spcBef>
                <a:spcPts val="0"/>
              </a:spcBef>
              <a:spcAft>
                <a:spcPts val="0"/>
              </a:spcAft>
              <a:buNone/>
            </a:pPr>
            <a:r>
              <a:t/>
            </a:r>
            <a:endParaRPr/>
          </a:p>
        </p:txBody>
      </p:sp>
      <p:cxnSp>
        <p:nvCxnSpPr>
          <p:cNvPr id="112" name="Google Shape;112;p4"/>
          <p:cNvCxnSpPr/>
          <p:nvPr/>
        </p:nvCxnSpPr>
        <p:spPr>
          <a:xfrm>
            <a:off x="418011" y="5789529"/>
            <a:ext cx="6557700" cy="0"/>
          </a:xfrm>
          <a:prstGeom prst="straightConnector1">
            <a:avLst/>
          </a:prstGeom>
          <a:noFill/>
          <a:ln cap="flat" cmpd="sng" w="9525">
            <a:solidFill>
              <a:schemeClr val="dk1"/>
            </a:solidFill>
            <a:prstDash val="solid"/>
            <a:miter lim="800000"/>
            <a:headEnd len="sm" w="sm" type="none"/>
            <a:tailEnd len="sm" w="sm" type="none"/>
          </a:ln>
        </p:spPr>
      </p:cxnSp>
      <p:sp>
        <p:nvSpPr>
          <p:cNvPr id="113" name="Google Shape;113;p4"/>
          <p:cNvSpPr txBox="1"/>
          <p:nvPr/>
        </p:nvSpPr>
        <p:spPr>
          <a:xfrm>
            <a:off x="3795432" y="1069543"/>
            <a:ext cx="4846800" cy="3231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1500">
                <a:solidFill>
                  <a:srgbClr val="222A35"/>
                </a:solidFill>
                <a:latin typeface="Overlock"/>
                <a:ea typeface="Overlock"/>
                <a:cs typeface="Overlock"/>
                <a:sym typeface="Overlock"/>
              </a:rPr>
              <a:t>PROBLEMÁTICA</a:t>
            </a:r>
            <a:r>
              <a:rPr b="1" lang="es-ES" sz="1500">
                <a:solidFill>
                  <a:srgbClr val="222A35"/>
                </a:solidFill>
                <a:latin typeface="Overlock"/>
                <a:ea typeface="Overlock"/>
                <a:cs typeface="Overlock"/>
                <a:sym typeface="Overlock"/>
              </a:rPr>
              <a:t> Y NORMATIVIDAD</a:t>
            </a:r>
            <a:endParaRPr b="1" sz="1500">
              <a:solidFill>
                <a:srgbClr val="222A35"/>
              </a:solidFill>
              <a:latin typeface="Overlock"/>
              <a:ea typeface="Overlock"/>
              <a:cs typeface="Overlock"/>
              <a:sym typeface="Overlock"/>
            </a:endParaRPr>
          </a:p>
        </p:txBody>
      </p:sp>
      <p:sp>
        <p:nvSpPr>
          <p:cNvPr id="114" name="Google Shape;114;p4"/>
          <p:cNvSpPr txBox="1"/>
          <p:nvPr/>
        </p:nvSpPr>
        <p:spPr>
          <a:xfrm>
            <a:off x="431875" y="1470225"/>
            <a:ext cx="11110500" cy="8958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lang="es-ES">
                <a:solidFill>
                  <a:schemeClr val="dk1"/>
                </a:solidFill>
              </a:rPr>
              <a:t>D</a:t>
            </a:r>
            <a:r>
              <a:rPr lang="es-ES">
                <a:solidFill>
                  <a:schemeClr val="dk1"/>
                </a:solidFill>
              </a:rPr>
              <a:t>esde el comité de seguridad de paciente, existe un formato de reporte de eventos adversos, pero a la fecha se evidencia un registro 6 ocurridos durante el año 2022, considerándose una problemática en comparación a otros estudios, ya que la tasa de prevalencia de estos es de 9.2 por cada 1000 habitantes/dia[5], esto permite realizar un supuesto de posible subnotificación de reporte de eventos adversos</a:t>
            </a:r>
            <a:r>
              <a:rPr lang="es-ES">
                <a:solidFill>
                  <a:srgbClr val="FD9801"/>
                </a:solidFill>
              </a:rPr>
              <a:t> </a:t>
            </a:r>
            <a:endParaRPr/>
          </a:p>
        </p:txBody>
      </p:sp>
      <p:sp>
        <p:nvSpPr>
          <p:cNvPr id="115" name="Google Shape;115;p4"/>
          <p:cNvSpPr txBox="1"/>
          <p:nvPr/>
        </p:nvSpPr>
        <p:spPr>
          <a:xfrm>
            <a:off x="2008413" y="35980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a:solidFill>
                  <a:schemeClr val="dk1"/>
                </a:solidFill>
              </a:rPr>
              <a:t>Resolución 3100 de 2019.</a:t>
            </a:r>
            <a:endParaRPr sz="1700"/>
          </a:p>
        </p:txBody>
      </p:sp>
      <p:sp>
        <p:nvSpPr>
          <p:cNvPr id="116" name="Google Shape;116;p4"/>
          <p:cNvSpPr txBox="1"/>
          <p:nvPr/>
        </p:nvSpPr>
        <p:spPr>
          <a:xfrm>
            <a:off x="2110200" y="3998188"/>
            <a:ext cx="3000000" cy="16392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1200"/>
              </a:spcBef>
              <a:spcAft>
                <a:spcPts val="1200"/>
              </a:spcAft>
              <a:buNone/>
            </a:pPr>
            <a:r>
              <a:rPr lang="es-ES"/>
              <a:t>La presente resolución tiene por objeto definir los procedimientos y condiciones de inscripción de los Prestadores de Servicios de Salud y de habilitación de servicios de salud</a:t>
            </a:r>
            <a:endParaRPr/>
          </a:p>
        </p:txBody>
      </p:sp>
      <p:sp>
        <p:nvSpPr>
          <p:cNvPr id="117" name="Google Shape;117;p4"/>
          <p:cNvSpPr txBox="1"/>
          <p:nvPr/>
        </p:nvSpPr>
        <p:spPr>
          <a:xfrm>
            <a:off x="8180900" y="3598000"/>
            <a:ext cx="30000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1200"/>
              </a:spcAft>
              <a:buNone/>
            </a:pPr>
            <a:r>
              <a:rPr b="1" lang="es-ES"/>
              <a:t>Resolución 0256 del 2016</a:t>
            </a:r>
            <a:endParaRPr b="1"/>
          </a:p>
        </p:txBody>
      </p:sp>
      <p:sp>
        <p:nvSpPr>
          <p:cNvPr id="118" name="Google Shape;118;p4"/>
          <p:cNvSpPr txBox="1"/>
          <p:nvPr/>
        </p:nvSpPr>
        <p:spPr>
          <a:xfrm>
            <a:off x="8238925" y="4093350"/>
            <a:ext cx="3000000" cy="12621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es-ES"/>
              <a:t>E</a:t>
            </a:r>
            <a:r>
              <a:rPr lang="es-ES"/>
              <a:t>l Sistema de Información para la Calidad y se adoptan los indicadores de monitoría del Sistema Obligatorio de Garantía de Calidad de la Atención en Salud</a:t>
            </a:r>
            <a:endParaRPr/>
          </a:p>
        </p:txBody>
      </p:sp>
      <p:pic>
        <p:nvPicPr>
          <p:cNvPr id="119" name="Google Shape;119;p4"/>
          <p:cNvPicPr preferRelativeResize="0"/>
          <p:nvPr/>
        </p:nvPicPr>
        <p:blipFill>
          <a:blip r:embed="rId6">
            <a:alphaModFix/>
          </a:blip>
          <a:stretch>
            <a:fillRect/>
          </a:stretch>
        </p:blipFill>
        <p:spPr>
          <a:xfrm>
            <a:off x="431873" y="4093350"/>
            <a:ext cx="1448900" cy="1448900"/>
          </a:xfrm>
          <a:prstGeom prst="rect">
            <a:avLst/>
          </a:prstGeom>
          <a:noFill/>
          <a:ln>
            <a:noFill/>
          </a:ln>
        </p:spPr>
      </p:pic>
      <p:pic>
        <p:nvPicPr>
          <p:cNvPr id="120" name="Google Shape;120;p4"/>
          <p:cNvPicPr preferRelativeResize="0"/>
          <p:nvPr/>
        </p:nvPicPr>
        <p:blipFill>
          <a:blip r:embed="rId7">
            <a:alphaModFix/>
          </a:blip>
          <a:stretch>
            <a:fillRect/>
          </a:stretch>
        </p:blipFill>
        <p:spPr>
          <a:xfrm>
            <a:off x="5990516" y="3505963"/>
            <a:ext cx="1984550" cy="1984550"/>
          </a:xfrm>
          <a:prstGeom prst="rect">
            <a:avLst/>
          </a:prstGeom>
          <a:noFill/>
          <a:ln>
            <a:noFill/>
          </a:ln>
        </p:spPr>
      </p:pic>
      <p:sp>
        <p:nvSpPr>
          <p:cNvPr id="121" name="Google Shape;121;p4"/>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sp>
        <p:nvSpPr>
          <p:cNvPr id="122" name="Google Shape;122;p4"/>
          <p:cNvSpPr txBox="1"/>
          <p:nvPr/>
        </p:nvSpPr>
        <p:spPr>
          <a:xfrm>
            <a:off x="4572200" y="2443600"/>
            <a:ext cx="3915600" cy="1354500"/>
          </a:xfrm>
          <a:prstGeom prst="rect">
            <a:avLst/>
          </a:prstGeom>
          <a:noFill/>
          <a:ln>
            <a:noFill/>
          </a:ln>
        </p:spPr>
        <p:txBody>
          <a:bodyPr anchorCtr="0" anchor="t" bIns="91425" lIns="91425" spcFirstLastPara="1" rIns="91425" wrap="square" tIns="91425">
            <a:spAutoFit/>
          </a:bodyPr>
          <a:lstStyle/>
          <a:p>
            <a:pPr indent="0" lvl="0" marL="0" rtl="0" algn="just">
              <a:lnSpc>
                <a:spcPct val="150000"/>
              </a:lnSpc>
              <a:spcBef>
                <a:spcPts val="1200"/>
              </a:spcBef>
              <a:spcAft>
                <a:spcPts val="0"/>
              </a:spcAft>
              <a:buNone/>
            </a:pPr>
            <a:r>
              <a:rPr b="1" lang="es-ES">
                <a:solidFill>
                  <a:schemeClr val="dk1"/>
                </a:solidFill>
              </a:rPr>
              <a:t>D</a:t>
            </a:r>
            <a:r>
              <a:rPr b="1" lang="es-ES">
                <a:solidFill>
                  <a:schemeClr val="dk1"/>
                </a:solidFill>
              </a:rPr>
              <a:t>ecreto 1011/2006             Decreto 780/2016</a:t>
            </a:r>
            <a:endParaRPr b="1">
              <a:solidFill>
                <a:schemeClr val="dk1"/>
              </a:solidFill>
            </a:endParaRPr>
          </a:p>
          <a:p>
            <a:pPr indent="0" lvl="0" marL="0" rtl="0" algn="just">
              <a:lnSpc>
                <a:spcPct val="150000"/>
              </a:lnSpc>
              <a:spcBef>
                <a:spcPts val="1200"/>
              </a:spcBef>
              <a:spcAft>
                <a:spcPts val="0"/>
              </a:spcAft>
              <a:buNone/>
            </a:pPr>
            <a:r>
              <a:rPr b="1" lang="es-ES">
                <a:solidFill>
                  <a:schemeClr val="dk1"/>
                </a:solidFill>
              </a:rPr>
              <a:t>                               </a:t>
            </a:r>
            <a:r>
              <a:rPr lang="es-ES" sz="1100">
                <a:solidFill>
                  <a:schemeClr val="dk1"/>
                </a:solidFill>
              </a:rPr>
              <a:t> </a:t>
            </a:r>
            <a:r>
              <a:rPr b="1" lang="es-ES">
                <a:solidFill>
                  <a:schemeClr val="dk1"/>
                </a:solidFill>
              </a:rPr>
              <a:t>(SOGC)</a:t>
            </a:r>
            <a:endParaRPr b="1">
              <a:solidFill>
                <a:schemeClr val="dk1"/>
              </a:solidFill>
            </a:endParaRPr>
          </a:p>
          <a:p>
            <a:pPr indent="0" lvl="0" marL="0" rtl="0" algn="just">
              <a:lnSpc>
                <a:spcPct val="150000"/>
              </a:lnSpc>
              <a:spcBef>
                <a:spcPts val="1200"/>
              </a:spcBef>
              <a:spcAft>
                <a:spcPts val="800"/>
              </a:spcAft>
              <a:buNone/>
            </a:pPr>
            <a:r>
              <a:t/>
            </a:r>
            <a:endParaRPr b="1">
              <a:solidFill>
                <a:schemeClr val="dk1"/>
              </a:solidFill>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13"/>
                                        </p:tgtEl>
                                        <p:attrNameLst>
                                          <p:attrName>style.visibility</p:attrName>
                                        </p:attrNameLst>
                                      </p:cBhvr>
                                      <p:to>
                                        <p:strVal val="visible"/>
                                      </p:to>
                                    </p:set>
                                    <p:animEffect filter="fade" transition="in">
                                      <p:cBhvr>
                                        <p:cTn dur="800"/>
                                        <p:tgtEl>
                                          <p:spTgt spid="113"/>
                                        </p:tgtEl>
                                      </p:cBhvr>
                                    </p:animEffect>
                                  </p:childTnLst>
                                </p:cTn>
                              </p:par>
                              <p:par>
                                <p:cTn fill="hold" nodeType="withEffect" presetClass="entr" presetID="10" presetSubtype="0">
                                  <p:stCondLst>
                                    <p:cond delay="0"/>
                                  </p:stCondLst>
                                  <p:childTnLst>
                                    <p:set>
                                      <p:cBhvr>
                                        <p:cTn dur="1" fill="hold">
                                          <p:stCondLst>
                                            <p:cond delay="0"/>
                                          </p:stCondLst>
                                        </p:cTn>
                                        <p:tgtEl>
                                          <p:spTgt spid="111"/>
                                        </p:tgtEl>
                                        <p:attrNameLst>
                                          <p:attrName>style.visibility</p:attrName>
                                        </p:attrNameLst>
                                      </p:cBhvr>
                                      <p:to>
                                        <p:strVal val="visible"/>
                                      </p:to>
                                    </p:set>
                                    <p:animEffect filter="fade" transition="in">
                                      <p:cBhvr>
                                        <p:cTn dur="1000"/>
                                        <p:tgtEl>
                                          <p:spTgt spid="111"/>
                                        </p:tgtEl>
                                      </p:cBhvr>
                                    </p:animEffect>
                                  </p:childTnLst>
                                </p:cTn>
                              </p:par>
                              <p:par>
                                <p:cTn fill="hold" nodeType="withEffect" presetClass="entr" presetID="10" presetSubtype="0">
                                  <p:stCondLst>
                                    <p:cond delay="0"/>
                                  </p:stCondLst>
                                  <p:childTnLst>
                                    <p:set>
                                      <p:cBhvr>
                                        <p:cTn dur="1" fill="hold">
                                          <p:stCondLst>
                                            <p:cond delay="0"/>
                                          </p:stCondLst>
                                        </p:cTn>
                                        <p:tgtEl>
                                          <p:spTgt spid="112"/>
                                        </p:tgtEl>
                                        <p:attrNameLst>
                                          <p:attrName>style.visibility</p:attrName>
                                        </p:attrNameLst>
                                      </p:cBhvr>
                                      <p:to>
                                        <p:strVal val="visible"/>
                                      </p:to>
                                    </p:set>
                                    <p:animEffect filter="fade" transition="in">
                                      <p:cBhvr>
                                        <p:cTn dur="1000"/>
                                        <p:tgtEl>
                                          <p:spTgt spid="1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graphicFrame>
        <p:nvGraphicFramePr>
          <p:cNvPr id="127" name="Google Shape;127;p3"/>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pic>
        <p:nvPicPr>
          <p:cNvPr id="128" name="Google Shape;128;p3"/>
          <p:cNvPicPr preferRelativeResize="0"/>
          <p:nvPr/>
        </p:nvPicPr>
        <p:blipFill rotWithShape="1">
          <a:blip r:embed="rId3">
            <a:alphaModFix/>
          </a:blip>
          <a:srcRect b="13888" l="7339" r="7375" t="8736"/>
          <a:stretch/>
        </p:blipFill>
        <p:spPr>
          <a:xfrm>
            <a:off x="150125" y="-11362"/>
            <a:ext cx="2893325" cy="821636"/>
          </a:xfrm>
          <a:prstGeom prst="rect">
            <a:avLst/>
          </a:prstGeom>
          <a:noFill/>
          <a:ln>
            <a:noFill/>
          </a:ln>
        </p:spPr>
      </p:pic>
      <p:sp>
        <p:nvSpPr>
          <p:cNvPr id="129" name="Google Shape;129;p3"/>
          <p:cNvSpPr txBox="1"/>
          <p:nvPr/>
        </p:nvSpPr>
        <p:spPr>
          <a:xfrm>
            <a:off x="4099643" y="900603"/>
            <a:ext cx="3992700" cy="307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a:solidFill>
                  <a:srgbClr val="222A35"/>
                </a:solidFill>
                <a:latin typeface="Overlock"/>
                <a:ea typeface="Overlock"/>
                <a:cs typeface="Overlock"/>
                <a:sym typeface="Overlock"/>
              </a:rPr>
              <a:t>ARBOL DE PROBLEMA</a:t>
            </a:r>
            <a:endParaRPr b="1" i="0" u="none" cap="none" strike="noStrike">
              <a:solidFill>
                <a:srgbClr val="222A35"/>
              </a:solidFill>
              <a:latin typeface="Overlock"/>
              <a:ea typeface="Overlock"/>
              <a:cs typeface="Overlock"/>
              <a:sym typeface="Overlock"/>
            </a:endParaRPr>
          </a:p>
        </p:txBody>
      </p:sp>
      <p:sp>
        <p:nvSpPr>
          <p:cNvPr id="130" name="Google Shape;130;p3"/>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pic>
        <p:nvPicPr>
          <p:cNvPr id="131" name="Google Shape;131;p3"/>
          <p:cNvPicPr preferRelativeResize="0"/>
          <p:nvPr/>
        </p:nvPicPr>
        <p:blipFill>
          <a:blip r:embed="rId4">
            <a:alphaModFix/>
          </a:blip>
          <a:stretch>
            <a:fillRect/>
          </a:stretch>
        </p:blipFill>
        <p:spPr>
          <a:xfrm>
            <a:off x="2051454" y="1468500"/>
            <a:ext cx="7934084" cy="5292650"/>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29"/>
                                        </p:tgtEl>
                                        <p:attrNameLst>
                                          <p:attrName>style.visibility</p:attrName>
                                        </p:attrNameLst>
                                      </p:cBhvr>
                                      <p:to>
                                        <p:strVal val="visible"/>
                                      </p:to>
                                    </p:set>
                                    <p:animEffect filter="fade" transition="in">
                                      <p:cBhvr>
                                        <p:cTn dur="800"/>
                                        <p:tgtEl>
                                          <p:spTgt spid="1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5"/>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pic>
        <p:nvPicPr>
          <p:cNvPr id="137" name="Google Shape;137;p5"/>
          <p:cNvPicPr preferRelativeResize="0"/>
          <p:nvPr/>
        </p:nvPicPr>
        <p:blipFill rotWithShape="1">
          <a:blip r:embed="rId3">
            <a:alphaModFix/>
          </a:blip>
          <a:srcRect b="13888" l="7339" r="7375" t="8736"/>
          <a:stretch/>
        </p:blipFill>
        <p:spPr>
          <a:xfrm>
            <a:off x="150125" y="-11362"/>
            <a:ext cx="2893325" cy="821636"/>
          </a:xfrm>
          <a:prstGeom prst="rect">
            <a:avLst/>
          </a:prstGeom>
          <a:noFill/>
          <a:ln>
            <a:noFill/>
          </a:ln>
        </p:spPr>
      </p:pic>
      <p:sp>
        <p:nvSpPr>
          <p:cNvPr id="138" name="Google Shape;138;p5"/>
          <p:cNvSpPr txBox="1"/>
          <p:nvPr>
            <p:ph idx="11" type="ftr"/>
          </p:nvPr>
        </p:nvSpPr>
        <p:spPr>
          <a:xfrm>
            <a:off x="4161430" y="6482553"/>
            <a:ext cx="4114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s-ES">
                <a:solidFill>
                  <a:schemeClr val="lt1"/>
                </a:solidFill>
              </a:rPr>
              <a:t>Guido Manuel Hernández - Profesor UdeA</a:t>
            </a:r>
            <a:endParaRPr/>
          </a:p>
        </p:txBody>
      </p:sp>
      <p:sp>
        <p:nvSpPr>
          <p:cNvPr id="139" name="Google Shape;139;p5"/>
          <p:cNvSpPr txBox="1"/>
          <p:nvPr/>
        </p:nvSpPr>
        <p:spPr>
          <a:xfrm>
            <a:off x="2361043" y="1038495"/>
            <a:ext cx="7060200" cy="400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000">
                <a:solidFill>
                  <a:srgbClr val="222A35"/>
                </a:solidFill>
                <a:latin typeface="Overlock"/>
                <a:ea typeface="Overlock"/>
                <a:cs typeface="Overlock"/>
                <a:sym typeface="Overlock"/>
              </a:rPr>
              <a:t>POBLACIÓN</a:t>
            </a:r>
            <a:r>
              <a:rPr b="1" lang="es-ES" sz="2000">
                <a:solidFill>
                  <a:srgbClr val="222A35"/>
                </a:solidFill>
                <a:latin typeface="Overlock"/>
                <a:ea typeface="Overlock"/>
                <a:cs typeface="Overlock"/>
                <a:sym typeface="Overlock"/>
              </a:rPr>
              <a:t> OBJETO</a:t>
            </a:r>
            <a:r>
              <a:rPr b="1" lang="es-ES" sz="2000">
                <a:solidFill>
                  <a:srgbClr val="222A35"/>
                </a:solidFill>
                <a:latin typeface="Overlock"/>
                <a:ea typeface="Overlock"/>
                <a:cs typeface="Overlock"/>
                <a:sym typeface="Overlock"/>
              </a:rPr>
              <a:t> </a:t>
            </a:r>
            <a:endParaRPr b="1" sz="2000">
              <a:solidFill>
                <a:srgbClr val="222A35"/>
              </a:solidFill>
              <a:latin typeface="Overlock"/>
              <a:ea typeface="Overlock"/>
              <a:cs typeface="Overlock"/>
              <a:sym typeface="Overlock"/>
            </a:endParaRPr>
          </a:p>
        </p:txBody>
      </p:sp>
      <p:sp>
        <p:nvSpPr>
          <p:cNvPr id="140" name="Google Shape;140;p5"/>
          <p:cNvSpPr/>
          <p:nvPr/>
        </p:nvSpPr>
        <p:spPr>
          <a:xfrm>
            <a:off x="3495192" y="2997483"/>
            <a:ext cx="792300" cy="49200"/>
          </a:xfrm>
          <a:prstGeom prst="roundRect">
            <a:avLst>
              <a:gd fmla="val 50000" name="adj"/>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grpSp>
        <p:nvGrpSpPr>
          <p:cNvPr id="141" name="Google Shape;141;p5"/>
          <p:cNvGrpSpPr/>
          <p:nvPr/>
        </p:nvGrpSpPr>
        <p:grpSpPr>
          <a:xfrm>
            <a:off x="762028" y="2609468"/>
            <a:ext cx="2339942" cy="2530573"/>
            <a:chOff x="571536" y="1957150"/>
            <a:chExt cx="1755000" cy="1897977"/>
          </a:xfrm>
        </p:grpSpPr>
        <p:sp>
          <p:nvSpPr>
            <p:cNvPr id="142" name="Google Shape;142;p5"/>
            <p:cNvSpPr/>
            <p:nvPr/>
          </p:nvSpPr>
          <p:spPr>
            <a:xfrm>
              <a:off x="1151886" y="1957150"/>
              <a:ext cx="594300" cy="594300"/>
            </a:xfrm>
            <a:prstGeom prst="ellipse">
              <a:avLst/>
            </a:prstGeom>
            <a:noFill/>
            <a:ln cap="flat" cmpd="sng" w="38100">
              <a:solidFill>
                <a:srgbClr val="A72A1E"/>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43" name="Google Shape;143;p5"/>
            <p:cNvSpPr txBox="1"/>
            <p:nvPr/>
          </p:nvSpPr>
          <p:spPr>
            <a:xfrm>
              <a:off x="1230636" y="2118324"/>
              <a:ext cx="436800" cy="321000"/>
            </a:xfrm>
            <a:prstGeom prst="rect">
              <a:avLst/>
            </a:prstGeom>
            <a:noFill/>
            <a:ln>
              <a:noFill/>
            </a:ln>
          </p:spPr>
          <p:txBody>
            <a:bodyPr anchorCtr="0" anchor="t" bIns="121900" lIns="121900" spcFirstLastPara="1" rIns="121900" wrap="square" tIns="121900">
              <a:noAutofit/>
            </a:bodyPr>
            <a:lstStyle/>
            <a:p>
              <a:pPr indent="0" lvl="0" marL="0" rtl="0" algn="ctr">
                <a:lnSpc>
                  <a:spcPct val="115000"/>
                </a:lnSpc>
                <a:spcBef>
                  <a:spcPts val="0"/>
                </a:spcBef>
                <a:spcAft>
                  <a:spcPts val="2100"/>
                </a:spcAft>
                <a:buNone/>
              </a:pPr>
              <a:r>
                <a:rPr b="1" lang="es-ES" sz="1100">
                  <a:solidFill>
                    <a:srgbClr val="A72A1E"/>
                  </a:solidFill>
                  <a:latin typeface="Roboto"/>
                  <a:ea typeface="Roboto"/>
                  <a:cs typeface="Roboto"/>
                  <a:sym typeface="Roboto"/>
                </a:rPr>
                <a:t>20XX</a:t>
              </a:r>
              <a:endParaRPr b="1" sz="1100">
                <a:solidFill>
                  <a:srgbClr val="A72A1E"/>
                </a:solidFill>
                <a:latin typeface="Roboto"/>
                <a:ea typeface="Roboto"/>
                <a:cs typeface="Roboto"/>
                <a:sym typeface="Roboto"/>
              </a:endParaRPr>
            </a:p>
          </p:txBody>
        </p:sp>
        <p:sp>
          <p:nvSpPr>
            <p:cNvPr id="144" name="Google Shape;144;p5"/>
            <p:cNvSpPr txBox="1"/>
            <p:nvPr/>
          </p:nvSpPr>
          <p:spPr>
            <a:xfrm>
              <a:off x="594488" y="2660925"/>
              <a:ext cx="1709100" cy="446400"/>
            </a:xfrm>
            <a:prstGeom prst="rect">
              <a:avLst/>
            </a:prstGeom>
            <a:noFill/>
            <a:ln>
              <a:noFill/>
            </a:ln>
          </p:spPr>
          <p:txBody>
            <a:bodyPr anchorCtr="0" anchor="b" bIns="121900" lIns="121900" spcFirstLastPara="1" rIns="121900" wrap="square" tIns="121900">
              <a:noAutofit/>
            </a:bodyPr>
            <a:lstStyle/>
            <a:p>
              <a:pPr indent="0" lvl="0" marL="0" rtl="0" algn="ctr">
                <a:lnSpc>
                  <a:spcPct val="115000"/>
                </a:lnSpc>
                <a:spcBef>
                  <a:spcPts val="0"/>
                </a:spcBef>
                <a:spcAft>
                  <a:spcPts val="0"/>
                </a:spcAft>
                <a:buNone/>
              </a:pPr>
              <a:r>
                <a:rPr b="1" lang="es-ES" sz="1300">
                  <a:solidFill>
                    <a:srgbClr val="A72A1E"/>
                  </a:solidFill>
                  <a:latin typeface="Roboto"/>
                  <a:ea typeface="Roboto"/>
                  <a:cs typeface="Roboto"/>
                  <a:sym typeface="Roboto"/>
                </a:rPr>
                <a:t>Lorem Ipsum</a:t>
              </a:r>
              <a:endParaRPr b="1" sz="1300">
                <a:solidFill>
                  <a:srgbClr val="A72A1E"/>
                </a:solidFill>
                <a:latin typeface="Roboto"/>
                <a:ea typeface="Roboto"/>
                <a:cs typeface="Roboto"/>
                <a:sym typeface="Roboto"/>
              </a:endParaRPr>
            </a:p>
          </p:txBody>
        </p:sp>
        <p:sp>
          <p:nvSpPr>
            <p:cNvPr id="145" name="Google Shape;145;p5"/>
            <p:cNvSpPr txBox="1"/>
            <p:nvPr/>
          </p:nvSpPr>
          <p:spPr>
            <a:xfrm>
              <a:off x="571536" y="3117727"/>
              <a:ext cx="1755000" cy="737400"/>
            </a:xfrm>
            <a:prstGeom prst="rect">
              <a:avLst/>
            </a:prstGeom>
            <a:noFill/>
            <a:ln>
              <a:noFill/>
            </a:ln>
          </p:spPr>
          <p:txBody>
            <a:bodyPr anchorCtr="0" anchor="t" bIns="121900" lIns="121900" spcFirstLastPara="1" rIns="121900" wrap="square" tIns="121900">
              <a:noAutofit/>
            </a:bodyPr>
            <a:lstStyle/>
            <a:p>
              <a:pPr indent="0" lvl="0" marL="0" rtl="0" algn="ctr">
                <a:lnSpc>
                  <a:spcPct val="115000"/>
                </a:lnSpc>
                <a:spcBef>
                  <a:spcPts val="0"/>
                </a:spcBef>
                <a:spcAft>
                  <a:spcPts val="2100"/>
                </a:spcAft>
                <a:buNone/>
              </a:pPr>
              <a:r>
                <a:t/>
              </a:r>
              <a:endParaRPr sz="1100">
                <a:solidFill>
                  <a:srgbClr val="A72A1E"/>
                </a:solidFill>
                <a:latin typeface="Roboto"/>
                <a:ea typeface="Roboto"/>
                <a:cs typeface="Roboto"/>
                <a:sym typeface="Roboto"/>
              </a:endParaRPr>
            </a:p>
          </p:txBody>
        </p:sp>
      </p:grpSp>
      <p:grpSp>
        <p:nvGrpSpPr>
          <p:cNvPr id="146" name="Google Shape;146;p5"/>
          <p:cNvGrpSpPr/>
          <p:nvPr/>
        </p:nvGrpSpPr>
        <p:grpSpPr>
          <a:xfrm>
            <a:off x="4751778" y="2609468"/>
            <a:ext cx="2278747" cy="2530573"/>
            <a:chOff x="2699423" y="1957150"/>
            <a:chExt cx="1709103" cy="1897977"/>
          </a:xfrm>
        </p:grpSpPr>
        <p:sp>
          <p:nvSpPr>
            <p:cNvPr id="147" name="Google Shape;147;p5"/>
            <p:cNvSpPr/>
            <p:nvPr/>
          </p:nvSpPr>
          <p:spPr>
            <a:xfrm>
              <a:off x="3256823" y="1957150"/>
              <a:ext cx="594300" cy="594300"/>
            </a:xfrm>
            <a:prstGeom prst="ellipse">
              <a:avLst/>
            </a:prstGeom>
            <a:noFill/>
            <a:ln cap="flat" cmpd="sng" w="38100">
              <a:solidFill>
                <a:srgbClr val="A72A1E"/>
              </a:solidFill>
              <a:prstDash val="solid"/>
              <a:round/>
              <a:headEnd len="sm" w="sm" type="none"/>
              <a:tailEnd len="sm" w="sm" type="none"/>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48" name="Google Shape;148;p5"/>
            <p:cNvSpPr txBox="1"/>
            <p:nvPr/>
          </p:nvSpPr>
          <p:spPr>
            <a:xfrm>
              <a:off x="2699425" y="2660925"/>
              <a:ext cx="1709100" cy="446400"/>
            </a:xfrm>
            <a:prstGeom prst="rect">
              <a:avLst/>
            </a:prstGeom>
            <a:noFill/>
            <a:ln>
              <a:noFill/>
            </a:ln>
          </p:spPr>
          <p:txBody>
            <a:bodyPr anchorCtr="0" anchor="b" bIns="121900" lIns="121900" spcFirstLastPara="1" rIns="121900" wrap="square" tIns="121900">
              <a:noAutofit/>
            </a:bodyPr>
            <a:lstStyle/>
            <a:p>
              <a:pPr indent="0" lvl="0" marL="0" rtl="0" algn="ctr">
                <a:lnSpc>
                  <a:spcPct val="115000"/>
                </a:lnSpc>
                <a:spcBef>
                  <a:spcPts val="0"/>
                </a:spcBef>
                <a:spcAft>
                  <a:spcPts val="0"/>
                </a:spcAft>
                <a:buNone/>
              </a:pPr>
              <a:r>
                <a:rPr b="1" lang="es-ES" sz="1300">
                  <a:solidFill>
                    <a:srgbClr val="A72A1E"/>
                  </a:solidFill>
                  <a:latin typeface="Roboto"/>
                  <a:ea typeface="Roboto"/>
                  <a:cs typeface="Roboto"/>
                  <a:sym typeface="Roboto"/>
                </a:rPr>
                <a:t>Sit Amet</a:t>
              </a:r>
              <a:endParaRPr b="1" sz="1300">
                <a:solidFill>
                  <a:srgbClr val="A72A1E"/>
                </a:solidFill>
                <a:latin typeface="Roboto"/>
                <a:ea typeface="Roboto"/>
                <a:cs typeface="Roboto"/>
                <a:sym typeface="Roboto"/>
              </a:endParaRPr>
            </a:p>
          </p:txBody>
        </p:sp>
        <p:sp>
          <p:nvSpPr>
            <p:cNvPr id="149" name="Google Shape;149;p5"/>
            <p:cNvSpPr txBox="1"/>
            <p:nvPr/>
          </p:nvSpPr>
          <p:spPr>
            <a:xfrm>
              <a:off x="2699423" y="3117727"/>
              <a:ext cx="1709100" cy="7374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2100"/>
                </a:spcAft>
                <a:buNone/>
              </a:pPr>
              <a:r>
                <a:t/>
              </a:r>
              <a:endParaRPr sz="1100">
                <a:solidFill>
                  <a:srgbClr val="A72A1E"/>
                </a:solidFill>
                <a:latin typeface="Roboto"/>
                <a:ea typeface="Roboto"/>
                <a:cs typeface="Roboto"/>
                <a:sym typeface="Roboto"/>
              </a:endParaRPr>
            </a:p>
          </p:txBody>
        </p:sp>
        <p:sp>
          <p:nvSpPr>
            <p:cNvPr id="150" name="Google Shape;150;p5"/>
            <p:cNvSpPr txBox="1"/>
            <p:nvPr/>
          </p:nvSpPr>
          <p:spPr>
            <a:xfrm>
              <a:off x="3335573" y="2118324"/>
              <a:ext cx="436800" cy="321000"/>
            </a:xfrm>
            <a:prstGeom prst="rect">
              <a:avLst/>
            </a:prstGeom>
            <a:noFill/>
            <a:ln>
              <a:noFill/>
            </a:ln>
          </p:spPr>
          <p:txBody>
            <a:bodyPr anchorCtr="0" anchor="t" bIns="121900" lIns="121900" spcFirstLastPara="1" rIns="121900" wrap="square" tIns="121900">
              <a:noAutofit/>
            </a:bodyPr>
            <a:lstStyle/>
            <a:p>
              <a:pPr indent="0" lvl="0" marL="0" rtl="0" algn="ctr">
                <a:lnSpc>
                  <a:spcPct val="115000"/>
                </a:lnSpc>
                <a:spcBef>
                  <a:spcPts val="0"/>
                </a:spcBef>
                <a:spcAft>
                  <a:spcPts val="2100"/>
                </a:spcAft>
                <a:buNone/>
              </a:pPr>
              <a:r>
                <a:rPr b="1" lang="es-ES" sz="1100">
                  <a:solidFill>
                    <a:srgbClr val="A72A1E"/>
                  </a:solidFill>
                  <a:latin typeface="Roboto"/>
                  <a:ea typeface="Roboto"/>
                  <a:cs typeface="Roboto"/>
                  <a:sym typeface="Roboto"/>
                </a:rPr>
                <a:t>20XX</a:t>
              </a:r>
              <a:endParaRPr b="1" sz="1100">
                <a:solidFill>
                  <a:srgbClr val="A72A1E"/>
                </a:solidFill>
                <a:latin typeface="Roboto"/>
                <a:ea typeface="Roboto"/>
                <a:cs typeface="Roboto"/>
                <a:sym typeface="Roboto"/>
              </a:endParaRPr>
            </a:p>
          </p:txBody>
        </p:sp>
      </p:grpSp>
      <p:sp>
        <p:nvSpPr>
          <p:cNvPr id="151" name="Google Shape;151;p5"/>
          <p:cNvSpPr/>
          <p:nvPr/>
        </p:nvSpPr>
        <p:spPr>
          <a:xfrm>
            <a:off x="7802850" y="2997483"/>
            <a:ext cx="792300" cy="49200"/>
          </a:xfrm>
          <a:prstGeom prst="roundRect">
            <a:avLst>
              <a:gd fmla="val 50000" name="adj"/>
            </a:avLst>
          </a:prstGeom>
          <a:solidFill>
            <a:srgbClr val="858585"/>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pic>
        <p:nvPicPr>
          <p:cNvPr id="152" name="Google Shape;152;p5"/>
          <p:cNvPicPr preferRelativeResize="0"/>
          <p:nvPr/>
        </p:nvPicPr>
        <p:blipFill>
          <a:blip r:embed="rId4">
            <a:alphaModFix/>
          </a:blip>
          <a:stretch>
            <a:fillRect/>
          </a:stretch>
        </p:blipFill>
        <p:spPr>
          <a:xfrm>
            <a:off x="1184575" y="2316712"/>
            <a:ext cx="1705925" cy="1705925"/>
          </a:xfrm>
          <a:prstGeom prst="rect">
            <a:avLst/>
          </a:prstGeom>
          <a:noFill/>
          <a:ln>
            <a:noFill/>
          </a:ln>
        </p:spPr>
      </p:pic>
      <p:pic>
        <p:nvPicPr>
          <p:cNvPr id="153" name="Google Shape;153;p5"/>
          <p:cNvPicPr preferRelativeResize="0"/>
          <p:nvPr/>
        </p:nvPicPr>
        <p:blipFill>
          <a:blip r:embed="rId5">
            <a:alphaModFix/>
          </a:blip>
          <a:stretch>
            <a:fillRect/>
          </a:stretch>
        </p:blipFill>
        <p:spPr>
          <a:xfrm>
            <a:off x="4821213" y="2192863"/>
            <a:ext cx="2447925" cy="1866900"/>
          </a:xfrm>
          <a:prstGeom prst="rect">
            <a:avLst/>
          </a:prstGeom>
          <a:noFill/>
          <a:ln>
            <a:noFill/>
          </a:ln>
        </p:spPr>
      </p:pic>
      <p:pic>
        <p:nvPicPr>
          <p:cNvPr id="154" name="Google Shape;154;p5"/>
          <p:cNvPicPr preferRelativeResize="0"/>
          <p:nvPr/>
        </p:nvPicPr>
        <p:blipFill>
          <a:blip r:embed="rId6">
            <a:alphaModFix/>
          </a:blip>
          <a:stretch>
            <a:fillRect/>
          </a:stretch>
        </p:blipFill>
        <p:spPr>
          <a:xfrm>
            <a:off x="8595150" y="2150533"/>
            <a:ext cx="2619375" cy="1743075"/>
          </a:xfrm>
          <a:prstGeom prst="rect">
            <a:avLst/>
          </a:prstGeom>
          <a:noFill/>
          <a:ln>
            <a:noFill/>
          </a:ln>
        </p:spPr>
      </p:pic>
      <p:sp>
        <p:nvSpPr>
          <p:cNvPr id="155" name="Google Shape;155;p5"/>
          <p:cNvSpPr txBox="1"/>
          <p:nvPr/>
        </p:nvSpPr>
        <p:spPr>
          <a:xfrm>
            <a:off x="8595150" y="4400350"/>
            <a:ext cx="30000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1200"/>
              </a:spcAft>
              <a:buNone/>
            </a:pPr>
            <a:r>
              <a:rPr lang="es-ES"/>
              <a:t>8660 usuarios 6263 RS - SAVIA, NUEVA EPS, SUMIMEDICAL</a:t>
            </a:r>
            <a:endParaRPr/>
          </a:p>
        </p:txBody>
      </p:sp>
      <p:sp>
        <p:nvSpPr>
          <p:cNvPr id="156" name="Google Shape;156;p5"/>
          <p:cNvSpPr txBox="1"/>
          <p:nvPr/>
        </p:nvSpPr>
        <p:spPr>
          <a:xfrm>
            <a:off x="572626" y="4227600"/>
            <a:ext cx="3126600" cy="2630400"/>
          </a:xfrm>
          <a:prstGeom prst="rect">
            <a:avLst/>
          </a:prstGeom>
          <a:noFill/>
          <a:ln>
            <a:noFill/>
          </a:ln>
        </p:spPr>
        <p:txBody>
          <a:bodyPr anchorCtr="0" anchor="t" bIns="91425" lIns="91425" spcFirstLastPara="1" rIns="91425" wrap="square" tIns="91425">
            <a:spAutoFit/>
          </a:bodyPr>
          <a:lstStyle/>
          <a:p>
            <a:pPr indent="-317500" lvl="0" marL="457200" rtl="0" algn="just">
              <a:lnSpc>
                <a:spcPct val="115000"/>
              </a:lnSpc>
              <a:spcBef>
                <a:spcPts val="1200"/>
              </a:spcBef>
              <a:spcAft>
                <a:spcPts val="0"/>
              </a:spcAft>
              <a:buSzPts val="1400"/>
              <a:buFont typeface="Calibri"/>
              <a:buChar char="-"/>
            </a:pPr>
            <a:r>
              <a:rPr b="1" lang="es-ES">
                <a:latin typeface="Calibri"/>
                <a:ea typeface="Calibri"/>
                <a:cs typeface="Calibri"/>
                <a:sym typeface="Calibri"/>
              </a:rPr>
              <a:t>C</a:t>
            </a:r>
            <a:r>
              <a:rPr b="1" lang="es-ES">
                <a:latin typeface="Calibri"/>
                <a:ea typeface="Calibri"/>
                <a:cs typeface="Calibri"/>
                <a:sym typeface="Calibri"/>
              </a:rPr>
              <a:t>onsulta médica programada</a:t>
            </a:r>
            <a:endParaRPr b="1">
              <a:latin typeface="Calibri"/>
              <a:ea typeface="Calibri"/>
              <a:cs typeface="Calibri"/>
              <a:sym typeface="Calibri"/>
            </a:endParaRPr>
          </a:p>
          <a:p>
            <a:pPr indent="-317500" lvl="0" marL="457200" rtl="0" algn="just">
              <a:lnSpc>
                <a:spcPct val="115000"/>
              </a:lnSpc>
              <a:spcBef>
                <a:spcPts val="0"/>
              </a:spcBef>
              <a:spcAft>
                <a:spcPts val="0"/>
              </a:spcAft>
              <a:buSzPts val="1400"/>
              <a:buFont typeface="Calibri"/>
              <a:buChar char="-"/>
            </a:pPr>
            <a:r>
              <a:rPr b="1" lang="es-ES">
                <a:latin typeface="Calibri"/>
                <a:ea typeface="Calibri"/>
                <a:cs typeface="Calibri"/>
                <a:sym typeface="Calibri"/>
              </a:rPr>
              <a:t>Atención médica prioritaria</a:t>
            </a:r>
            <a:endParaRPr b="1">
              <a:latin typeface="Calibri"/>
              <a:ea typeface="Calibri"/>
              <a:cs typeface="Calibri"/>
              <a:sym typeface="Calibri"/>
            </a:endParaRPr>
          </a:p>
          <a:p>
            <a:pPr indent="-317500" lvl="0" marL="457200" rtl="0" algn="just">
              <a:lnSpc>
                <a:spcPct val="115000"/>
              </a:lnSpc>
              <a:spcBef>
                <a:spcPts val="0"/>
              </a:spcBef>
              <a:spcAft>
                <a:spcPts val="0"/>
              </a:spcAft>
              <a:buSzPts val="1400"/>
              <a:buFont typeface="Calibri"/>
              <a:buChar char="-"/>
            </a:pPr>
            <a:r>
              <a:rPr b="1" lang="es-ES">
                <a:latin typeface="Calibri"/>
                <a:ea typeface="Calibri"/>
                <a:cs typeface="Calibri"/>
                <a:sym typeface="Calibri"/>
              </a:rPr>
              <a:t>Consulta de promoción y prevención por enfermería.</a:t>
            </a:r>
            <a:endParaRPr b="1">
              <a:latin typeface="Calibri"/>
              <a:ea typeface="Calibri"/>
              <a:cs typeface="Calibri"/>
              <a:sym typeface="Calibri"/>
            </a:endParaRPr>
          </a:p>
          <a:p>
            <a:pPr indent="-317500" lvl="0" marL="457200" rtl="0" algn="just">
              <a:lnSpc>
                <a:spcPct val="115000"/>
              </a:lnSpc>
              <a:spcBef>
                <a:spcPts val="0"/>
              </a:spcBef>
              <a:spcAft>
                <a:spcPts val="0"/>
              </a:spcAft>
              <a:buSzPts val="1400"/>
              <a:buFont typeface="Calibri"/>
              <a:buChar char="-"/>
            </a:pPr>
            <a:r>
              <a:rPr b="1" lang="es-ES">
                <a:latin typeface="Calibri"/>
                <a:ea typeface="Calibri"/>
                <a:cs typeface="Calibri"/>
                <a:sym typeface="Calibri"/>
              </a:rPr>
              <a:t>Vacunación.</a:t>
            </a:r>
            <a:endParaRPr b="1">
              <a:latin typeface="Calibri"/>
              <a:ea typeface="Calibri"/>
              <a:cs typeface="Calibri"/>
              <a:sym typeface="Calibri"/>
            </a:endParaRPr>
          </a:p>
          <a:p>
            <a:pPr indent="-317500" lvl="0" marL="457200" rtl="0" algn="just">
              <a:lnSpc>
                <a:spcPct val="115000"/>
              </a:lnSpc>
              <a:spcBef>
                <a:spcPts val="0"/>
              </a:spcBef>
              <a:spcAft>
                <a:spcPts val="0"/>
              </a:spcAft>
              <a:buSzPts val="1400"/>
              <a:buFont typeface="Calibri"/>
              <a:buChar char="-"/>
            </a:pPr>
            <a:r>
              <a:rPr b="1" lang="es-ES">
                <a:latin typeface="Calibri"/>
                <a:ea typeface="Calibri"/>
                <a:cs typeface="Calibri"/>
                <a:sym typeface="Calibri"/>
              </a:rPr>
              <a:t>Consulta odontológica programada y atención odontológica prioritaria.</a:t>
            </a:r>
            <a:endParaRPr b="1">
              <a:latin typeface="Calibri"/>
              <a:ea typeface="Calibri"/>
              <a:cs typeface="Calibri"/>
              <a:sym typeface="Calibri"/>
            </a:endParaRPr>
          </a:p>
          <a:p>
            <a:pPr indent="-317500" lvl="0" marL="457200" rtl="0" algn="just">
              <a:lnSpc>
                <a:spcPct val="115000"/>
              </a:lnSpc>
              <a:spcBef>
                <a:spcPts val="0"/>
              </a:spcBef>
              <a:spcAft>
                <a:spcPts val="0"/>
              </a:spcAft>
              <a:buSzPts val="1400"/>
              <a:buFont typeface="Calibri"/>
              <a:buChar char="-"/>
            </a:pPr>
            <a:r>
              <a:rPr b="1" lang="es-ES">
                <a:latin typeface="Calibri"/>
                <a:ea typeface="Calibri"/>
                <a:cs typeface="Calibri"/>
                <a:sym typeface="Calibri"/>
              </a:rPr>
              <a:t>Laboratorio clínico.</a:t>
            </a:r>
            <a:endParaRPr b="1">
              <a:latin typeface="Calibri"/>
              <a:ea typeface="Calibri"/>
              <a:cs typeface="Calibri"/>
              <a:sym typeface="Calibri"/>
            </a:endParaRPr>
          </a:p>
          <a:p>
            <a:pPr indent="-317500" lvl="0" marL="457200" rtl="0" algn="just">
              <a:lnSpc>
                <a:spcPct val="115000"/>
              </a:lnSpc>
              <a:spcBef>
                <a:spcPts val="0"/>
              </a:spcBef>
              <a:spcAft>
                <a:spcPts val="0"/>
              </a:spcAft>
              <a:buSzPts val="1400"/>
              <a:buFont typeface="Calibri"/>
              <a:buChar char="-"/>
            </a:pPr>
            <a:r>
              <a:rPr b="1" lang="es-ES">
                <a:latin typeface="Calibri"/>
                <a:ea typeface="Calibri"/>
                <a:cs typeface="Calibri"/>
                <a:sym typeface="Calibri"/>
              </a:rPr>
              <a:t>Fisioterapia.</a:t>
            </a:r>
            <a:endParaRPr b="1">
              <a:latin typeface="Calibri"/>
              <a:ea typeface="Calibri"/>
              <a:cs typeface="Calibri"/>
              <a:sym typeface="Calibri"/>
            </a:endParaRPr>
          </a:p>
        </p:txBody>
      </p:sp>
      <p:sp>
        <p:nvSpPr>
          <p:cNvPr id="157" name="Google Shape;157;p5"/>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800"/>
                                        <p:tgtEl>
                                          <p:spTgt spid="1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graphicFrame>
        <p:nvGraphicFramePr>
          <p:cNvPr id="162" name="Google Shape;162;p6"/>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pic>
        <p:nvPicPr>
          <p:cNvPr id="163" name="Google Shape;163;p6"/>
          <p:cNvPicPr preferRelativeResize="0"/>
          <p:nvPr/>
        </p:nvPicPr>
        <p:blipFill rotWithShape="1">
          <a:blip r:embed="rId3">
            <a:alphaModFix/>
          </a:blip>
          <a:srcRect b="13888" l="7339" r="7375" t="8736"/>
          <a:stretch/>
        </p:blipFill>
        <p:spPr>
          <a:xfrm>
            <a:off x="150125" y="-11362"/>
            <a:ext cx="2893325" cy="821636"/>
          </a:xfrm>
          <a:prstGeom prst="rect">
            <a:avLst/>
          </a:prstGeom>
          <a:noFill/>
          <a:ln>
            <a:noFill/>
          </a:ln>
        </p:spPr>
      </p:pic>
      <p:sp>
        <p:nvSpPr>
          <p:cNvPr id="164" name="Google Shape;164;p6"/>
          <p:cNvSpPr txBox="1"/>
          <p:nvPr/>
        </p:nvSpPr>
        <p:spPr>
          <a:xfrm>
            <a:off x="1037242" y="1552113"/>
            <a:ext cx="9821100" cy="585000"/>
          </a:xfrm>
          <a:prstGeom prst="rect">
            <a:avLst/>
          </a:prstGeom>
          <a:noFill/>
          <a:ln>
            <a:noFill/>
          </a:ln>
        </p:spPr>
        <p:txBody>
          <a:bodyPr anchorCtr="0" anchor="t" bIns="45700" lIns="91425" spcFirstLastPara="1" rIns="91425" wrap="square" tIns="45700">
            <a:spAutoFit/>
          </a:bodyPr>
          <a:lstStyle/>
          <a:p>
            <a:pPr indent="0" lvl="0" marL="457200" marR="0" rtl="0" algn="just">
              <a:spcBef>
                <a:spcPts val="0"/>
              </a:spcBef>
              <a:spcAft>
                <a:spcPts val="0"/>
              </a:spcAft>
              <a:buNone/>
            </a:pPr>
            <a:r>
              <a:rPr b="1" lang="es-ES" sz="1600">
                <a:solidFill>
                  <a:schemeClr val="dk1"/>
                </a:solidFill>
                <a:latin typeface="Calibri"/>
                <a:ea typeface="Calibri"/>
                <a:cs typeface="Calibri"/>
                <a:sym typeface="Calibri"/>
              </a:rPr>
              <a:t>Implementar estrategias del programa de seguridad del paciente para el mejoramiento de la calidad desde la habilitación en la ESE Hospital San Rafael del municipio de Santo Domingo, Antioquia. 2024.</a:t>
            </a:r>
            <a:endParaRPr b="1" sz="1400">
              <a:solidFill>
                <a:srgbClr val="222A35"/>
              </a:solidFill>
              <a:latin typeface="Overlock"/>
              <a:ea typeface="Overlock"/>
              <a:cs typeface="Overlock"/>
              <a:sym typeface="Overlock"/>
            </a:endParaRPr>
          </a:p>
        </p:txBody>
      </p:sp>
      <p:sp>
        <p:nvSpPr>
          <p:cNvPr id="165" name="Google Shape;165;p6"/>
          <p:cNvSpPr txBox="1"/>
          <p:nvPr/>
        </p:nvSpPr>
        <p:spPr>
          <a:xfrm>
            <a:off x="2433850" y="916946"/>
            <a:ext cx="7245531"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000">
                <a:solidFill>
                  <a:srgbClr val="222A35"/>
                </a:solidFill>
                <a:latin typeface="Overlock"/>
                <a:ea typeface="Overlock"/>
                <a:cs typeface="Overlock"/>
                <a:sym typeface="Overlock"/>
              </a:rPr>
              <a:t>OBJETIVO GENERAL</a:t>
            </a:r>
            <a:r>
              <a:rPr b="1" lang="es-ES" sz="2000">
                <a:solidFill>
                  <a:srgbClr val="222A35"/>
                </a:solidFill>
                <a:latin typeface="Overlock"/>
                <a:ea typeface="Overlock"/>
                <a:cs typeface="Overlock"/>
                <a:sym typeface="Overlock"/>
              </a:rPr>
              <a:t> </a:t>
            </a:r>
            <a:endParaRPr b="1" sz="2000">
              <a:solidFill>
                <a:srgbClr val="222A35"/>
              </a:solidFill>
              <a:latin typeface="Overlock"/>
              <a:ea typeface="Overlock"/>
              <a:cs typeface="Overlock"/>
              <a:sym typeface="Overlock"/>
            </a:endParaRPr>
          </a:p>
        </p:txBody>
      </p:sp>
      <p:sp>
        <p:nvSpPr>
          <p:cNvPr id="166" name="Google Shape;166;p6"/>
          <p:cNvSpPr txBox="1"/>
          <p:nvPr/>
        </p:nvSpPr>
        <p:spPr>
          <a:xfrm>
            <a:off x="1211541" y="3023093"/>
            <a:ext cx="9768900" cy="585000"/>
          </a:xfrm>
          <a:prstGeom prst="rect">
            <a:avLst/>
          </a:prstGeom>
          <a:noFill/>
          <a:ln>
            <a:noFill/>
          </a:ln>
        </p:spPr>
        <p:txBody>
          <a:bodyPr anchorCtr="0" anchor="t" bIns="45700" lIns="91425" spcFirstLastPara="1" rIns="91425" wrap="square" tIns="45700">
            <a:spAutoFit/>
          </a:bodyPr>
          <a:lstStyle/>
          <a:p>
            <a:pPr indent="-330200" lvl="0" marL="457200" marR="0" rtl="0" algn="just">
              <a:spcBef>
                <a:spcPts val="0"/>
              </a:spcBef>
              <a:spcAft>
                <a:spcPts val="0"/>
              </a:spcAft>
              <a:buClr>
                <a:schemeClr val="dk1"/>
              </a:buClr>
              <a:buSzPts val="1600"/>
              <a:buFont typeface="Calibri"/>
              <a:buChar char="❖"/>
            </a:pPr>
            <a:r>
              <a:rPr b="1" lang="es-ES" sz="1600">
                <a:solidFill>
                  <a:schemeClr val="dk1"/>
                </a:solidFill>
                <a:latin typeface="Calibri"/>
                <a:ea typeface="Calibri"/>
                <a:cs typeface="Calibri"/>
                <a:sym typeface="Calibri"/>
              </a:rPr>
              <a:t>Realizar autoevaluación del cumplimiento de los lineamientos normativos en seguridad del paciente en la ESE.</a:t>
            </a:r>
            <a:endParaRPr b="1" sz="1900">
              <a:solidFill>
                <a:schemeClr val="dk1"/>
              </a:solidFill>
              <a:latin typeface="Calibri"/>
              <a:ea typeface="Calibri"/>
              <a:cs typeface="Calibri"/>
              <a:sym typeface="Calibri"/>
            </a:endParaRPr>
          </a:p>
        </p:txBody>
      </p:sp>
      <p:sp>
        <p:nvSpPr>
          <p:cNvPr id="167" name="Google Shape;167;p6"/>
          <p:cNvSpPr txBox="1"/>
          <p:nvPr/>
        </p:nvSpPr>
        <p:spPr>
          <a:xfrm>
            <a:off x="1256250" y="3854100"/>
            <a:ext cx="9679500" cy="831000"/>
          </a:xfrm>
          <a:prstGeom prst="rect">
            <a:avLst/>
          </a:prstGeom>
          <a:noFill/>
          <a:ln>
            <a:noFill/>
          </a:ln>
        </p:spPr>
        <p:txBody>
          <a:bodyPr anchorCtr="0" anchor="t" bIns="45700" lIns="91425" spcFirstLastPara="1" rIns="91425" wrap="square" tIns="45700">
            <a:spAutoFit/>
          </a:bodyPr>
          <a:lstStyle/>
          <a:p>
            <a:pPr indent="-330200" lvl="0" marL="457200" marR="0" rtl="0" algn="just">
              <a:spcBef>
                <a:spcPts val="0"/>
              </a:spcBef>
              <a:spcAft>
                <a:spcPts val="0"/>
              </a:spcAft>
              <a:buClr>
                <a:schemeClr val="dk1"/>
              </a:buClr>
              <a:buSzPts val="1600"/>
              <a:buFont typeface="Calibri"/>
              <a:buChar char="❖"/>
            </a:pPr>
            <a:r>
              <a:rPr b="1" lang="es-ES" sz="1600">
                <a:solidFill>
                  <a:schemeClr val="dk1"/>
                </a:solidFill>
                <a:latin typeface="Calibri"/>
                <a:ea typeface="Calibri"/>
                <a:cs typeface="Calibri"/>
                <a:sym typeface="Calibri"/>
              </a:rPr>
              <a:t> </a:t>
            </a:r>
            <a:r>
              <a:rPr b="1" lang="es-ES" sz="1600">
                <a:solidFill>
                  <a:schemeClr val="dk1"/>
                </a:solidFill>
                <a:latin typeface="Calibri"/>
                <a:ea typeface="Calibri"/>
                <a:cs typeface="Calibri"/>
                <a:sym typeface="Calibri"/>
              </a:rPr>
              <a:t>Identificar los factores de riesgo asociados a la prestación de los servicios ofrecidos que pueden afectar la                               seguridad de los usuarios, acompañantes y equipo de salud. </a:t>
            </a:r>
            <a:endParaRPr b="1" sz="1600">
              <a:solidFill>
                <a:schemeClr val="dk1"/>
              </a:solidFill>
              <a:latin typeface="Calibri"/>
              <a:ea typeface="Calibri"/>
              <a:cs typeface="Calibri"/>
              <a:sym typeface="Calibri"/>
            </a:endParaRPr>
          </a:p>
          <a:p>
            <a:pPr indent="0" lvl="0" marL="0" marR="0" rtl="0" algn="just">
              <a:spcBef>
                <a:spcPts val="0"/>
              </a:spcBef>
              <a:spcAft>
                <a:spcPts val="0"/>
              </a:spcAft>
              <a:buNone/>
            </a:pPr>
            <a:r>
              <a:t/>
            </a:r>
            <a:endParaRPr b="1" sz="1600">
              <a:solidFill>
                <a:schemeClr val="dk1"/>
              </a:solidFill>
              <a:latin typeface="Calibri"/>
              <a:ea typeface="Calibri"/>
              <a:cs typeface="Calibri"/>
              <a:sym typeface="Calibri"/>
            </a:endParaRPr>
          </a:p>
        </p:txBody>
      </p:sp>
      <p:sp>
        <p:nvSpPr>
          <p:cNvPr id="168" name="Google Shape;168;p6"/>
          <p:cNvSpPr txBox="1"/>
          <p:nvPr/>
        </p:nvSpPr>
        <p:spPr>
          <a:xfrm>
            <a:off x="1211539" y="4685094"/>
            <a:ext cx="9768900" cy="585000"/>
          </a:xfrm>
          <a:prstGeom prst="rect">
            <a:avLst/>
          </a:prstGeom>
          <a:noFill/>
          <a:ln>
            <a:noFill/>
          </a:ln>
        </p:spPr>
        <p:txBody>
          <a:bodyPr anchorCtr="0" anchor="t" bIns="45700" lIns="91425" spcFirstLastPara="1" rIns="91425" wrap="square" tIns="45700">
            <a:spAutoFit/>
          </a:bodyPr>
          <a:lstStyle/>
          <a:p>
            <a:pPr indent="-330200" lvl="0" marL="457200" marR="0" rtl="0" algn="just">
              <a:spcBef>
                <a:spcPts val="0"/>
              </a:spcBef>
              <a:spcAft>
                <a:spcPts val="0"/>
              </a:spcAft>
              <a:buClr>
                <a:schemeClr val="dk1"/>
              </a:buClr>
              <a:buSzPts val="1600"/>
              <a:buFont typeface="Calibri"/>
              <a:buChar char="❖"/>
            </a:pPr>
            <a:r>
              <a:rPr b="1" lang="es-ES" sz="1600">
                <a:solidFill>
                  <a:schemeClr val="dk1"/>
                </a:solidFill>
                <a:latin typeface="Calibri"/>
                <a:ea typeface="Calibri"/>
                <a:cs typeface="Calibri"/>
                <a:sym typeface="Calibri"/>
              </a:rPr>
              <a:t>Apoyar la implementación de un sistema con herramientas sistematizadas y amigables para el reporte y monitoreo de los eventos adversos ocurridos en la institución (información).</a:t>
            </a:r>
            <a:endParaRPr b="1" sz="1900">
              <a:solidFill>
                <a:schemeClr val="dk1"/>
              </a:solidFill>
              <a:latin typeface="Calibri"/>
              <a:ea typeface="Calibri"/>
              <a:cs typeface="Calibri"/>
              <a:sym typeface="Calibri"/>
            </a:endParaRPr>
          </a:p>
        </p:txBody>
      </p:sp>
      <p:sp>
        <p:nvSpPr>
          <p:cNvPr id="169" name="Google Shape;169;p6"/>
          <p:cNvSpPr txBox="1"/>
          <p:nvPr/>
        </p:nvSpPr>
        <p:spPr>
          <a:xfrm>
            <a:off x="2473200" y="2380021"/>
            <a:ext cx="7245600" cy="400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000">
                <a:solidFill>
                  <a:srgbClr val="222A35"/>
                </a:solidFill>
                <a:latin typeface="Overlock"/>
                <a:ea typeface="Overlock"/>
                <a:cs typeface="Overlock"/>
                <a:sym typeface="Overlock"/>
              </a:rPr>
              <a:t>OBJETIVOS </a:t>
            </a:r>
            <a:r>
              <a:rPr b="1" lang="es-ES" sz="2000">
                <a:solidFill>
                  <a:srgbClr val="222A35"/>
                </a:solidFill>
                <a:latin typeface="Overlock"/>
                <a:ea typeface="Overlock"/>
                <a:cs typeface="Overlock"/>
                <a:sym typeface="Overlock"/>
              </a:rPr>
              <a:t>ESPECÍFICOS</a:t>
            </a:r>
            <a:r>
              <a:rPr b="1" lang="es-ES" sz="2000">
                <a:solidFill>
                  <a:srgbClr val="222A35"/>
                </a:solidFill>
                <a:latin typeface="Overlock"/>
                <a:ea typeface="Overlock"/>
                <a:cs typeface="Overlock"/>
                <a:sym typeface="Overlock"/>
              </a:rPr>
              <a:t> </a:t>
            </a:r>
            <a:endParaRPr b="1" sz="2000">
              <a:solidFill>
                <a:srgbClr val="222A35"/>
              </a:solidFill>
              <a:latin typeface="Overlock"/>
              <a:ea typeface="Overlock"/>
              <a:cs typeface="Overlock"/>
              <a:sym typeface="Overlock"/>
            </a:endParaRPr>
          </a:p>
        </p:txBody>
      </p:sp>
      <p:sp>
        <p:nvSpPr>
          <p:cNvPr id="170" name="Google Shape;170;p6"/>
          <p:cNvSpPr txBox="1"/>
          <p:nvPr/>
        </p:nvSpPr>
        <p:spPr>
          <a:xfrm>
            <a:off x="1302300" y="5375425"/>
            <a:ext cx="9587400" cy="692700"/>
          </a:xfrm>
          <a:prstGeom prst="rect">
            <a:avLst/>
          </a:prstGeom>
          <a:noFill/>
          <a:ln>
            <a:noFill/>
          </a:ln>
        </p:spPr>
        <p:txBody>
          <a:bodyPr anchorCtr="0" anchor="t" bIns="91425" lIns="91425" spcFirstLastPara="1" rIns="91425" wrap="square" tIns="91425">
            <a:spAutoFit/>
          </a:bodyPr>
          <a:lstStyle/>
          <a:p>
            <a:pPr indent="-336550" lvl="0" marL="457200" rtl="0" algn="just">
              <a:spcBef>
                <a:spcPts val="0"/>
              </a:spcBef>
              <a:spcAft>
                <a:spcPts val="0"/>
              </a:spcAft>
              <a:buClr>
                <a:schemeClr val="dk1"/>
              </a:buClr>
              <a:buSzPts val="1700"/>
              <a:buFont typeface="Calibri"/>
              <a:buChar char="❖"/>
            </a:pPr>
            <a:r>
              <a:rPr b="1" lang="es-ES" sz="1600">
                <a:solidFill>
                  <a:schemeClr val="dk1"/>
                </a:solidFill>
                <a:latin typeface="Calibri"/>
                <a:ea typeface="Calibri"/>
                <a:cs typeface="Calibri"/>
                <a:sym typeface="Calibri"/>
              </a:rPr>
              <a:t>Desarrollar un plan de capacitación y concientización en la ESE Hospital de San Rafael Santo Domingo Antioquia para la actualización y educación continua en materia de seguridad del paciente.</a:t>
            </a:r>
            <a:endParaRPr b="1" sz="1900">
              <a:solidFill>
                <a:schemeClr val="dk1"/>
              </a:solidFill>
              <a:latin typeface="Calibri"/>
              <a:ea typeface="Calibri"/>
              <a:cs typeface="Calibri"/>
              <a:sym typeface="Calibri"/>
            </a:endParaRPr>
          </a:p>
        </p:txBody>
      </p:sp>
      <p:sp>
        <p:nvSpPr>
          <p:cNvPr id="171" name="Google Shape;171;p6"/>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
                                        </p:tgtEl>
                                        <p:attrNameLst>
                                          <p:attrName>style.visibility</p:attrName>
                                        </p:attrNameLst>
                                      </p:cBhvr>
                                      <p:to>
                                        <p:strVal val="visible"/>
                                      </p:to>
                                    </p:set>
                                    <p:animEffect filter="fade" transition="in">
                                      <p:cBhvr>
                                        <p:cTn dur="1000"/>
                                        <p:tgtEl>
                                          <p:spTgt spid="1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gtEl>
                                        <p:attrNameLst>
                                          <p:attrName>style.visibility</p:attrName>
                                        </p:attrNameLst>
                                      </p:cBhvr>
                                      <p:to>
                                        <p:strVal val="visible"/>
                                      </p:to>
                                    </p:set>
                                    <p:animEffect filter="fade" transition="in">
                                      <p:cBhvr>
                                        <p:cTn dur="1000"/>
                                        <p:tgtEl>
                                          <p:spTgt spid="1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000"/>
                                        <p:tgtEl>
                                          <p:spTgt spid="1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graphicFrame>
        <p:nvGraphicFramePr>
          <p:cNvPr id="176" name="Google Shape;176;p7"/>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pic>
        <p:nvPicPr>
          <p:cNvPr id="177" name="Google Shape;177;p7"/>
          <p:cNvPicPr preferRelativeResize="0"/>
          <p:nvPr/>
        </p:nvPicPr>
        <p:blipFill rotWithShape="1">
          <a:blip r:embed="rId3">
            <a:alphaModFix/>
          </a:blip>
          <a:srcRect b="13888" l="7339" r="7375" t="8736"/>
          <a:stretch/>
        </p:blipFill>
        <p:spPr>
          <a:xfrm>
            <a:off x="150125" y="-11362"/>
            <a:ext cx="2893325" cy="821636"/>
          </a:xfrm>
          <a:prstGeom prst="rect">
            <a:avLst/>
          </a:prstGeom>
          <a:noFill/>
          <a:ln>
            <a:noFill/>
          </a:ln>
        </p:spPr>
      </p:pic>
      <p:sp>
        <p:nvSpPr>
          <p:cNvPr id="178" name="Google Shape;178;p7"/>
          <p:cNvSpPr txBox="1"/>
          <p:nvPr/>
        </p:nvSpPr>
        <p:spPr>
          <a:xfrm>
            <a:off x="1369366" y="1062503"/>
            <a:ext cx="9196500" cy="538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900">
                <a:solidFill>
                  <a:srgbClr val="222A35"/>
                </a:solidFill>
                <a:latin typeface="Calibri"/>
                <a:ea typeface="Calibri"/>
                <a:cs typeface="Calibri"/>
                <a:sym typeface="Calibri"/>
              </a:rPr>
              <a:t>METODOLOGÍA</a:t>
            </a:r>
            <a:endParaRPr b="1" sz="2300">
              <a:solidFill>
                <a:srgbClr val="222A35"/>
              </a:solidFill>
              <a:latin typeface="Calibri"/>
              <a:ea typeface="Calibri"/>
              <a:cs typeface="Calibri"/>
              <a:sym typeface="Calibri"/>
            </a:endParaRPr>
          </a:p>
        </p:txBody>
      </p:sp>
      <p:sp>
        <p:nvSpPr>
          <p:cNvPr id="179" name="Google Shape;179;p7"/>
          <p:cNvSpPr txBox="1"/>
          <p:nvPr/>
        </p:nvSpPr>
        <p:spPr>
          <a:xfrm>
            <a:off x="1263625" y="1601300"/>
            <a:ext cx="10311900" cy="14160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just">
              <a:lnSpc>
                <a:spcPct val="100000"/>
              </a:lnSpc>
              <a:spcBef>
                <a:spcPts val="0"/>
              </a:spcBef>
              <a:spcAft>
                <a:spcPts val="800"/>
              </a:spcAft>
              <a:buNone/>
            </a:pPr>
            <a:r>
              <a:rPr lang="es-ES" sz="1600">
                <a:solidFill>
                  <a:schemeClr val="dk1"/>
                </a:solidFill>
                <a:latin typeface="Calibri"/>
                <a:ea typeface="Calibri"/>
                <a:cs typeface="Calibri"/>
                <a:sym typeface="Calibri"/>
              </a:rPr>
              <a:t>La metodología que se implementara en la planeación y ejecución del proyecto de intervención se dará a través del instrumento de matriz de marco lógico, la cual está definida como una herramienta de análisis y de toma de decisiones, propuesta  por la “</a:t>
            </a:r>
            <a:r>
              <a:rPr i="1" lang="es-ES" sz="1600">
                <a:solidFill>
                  <a:schemeClr val="dk1"/>
                </a:solidFill>
                <a:latin typeface="Calibri"/>
                <a:ea typeface="Calibri"/>
                <a:cs typeface="Calibri"/>
                <a:sym typeface="Calibri"/>
              </a:rPr>
              <a:t>Agencia Americana de Cooperación –USAID– para la formulación, el control y la evaluación de proyectos”,</a:t>
            </a:r>
            <a:r>
              <a:rPr lang="es-ES" sz="1600">
                <a:solidFill>
                  <a:schemeClr val="dk1"/>
                </a:solidFill>
                <a:latin typeface="Calibri"/>
                <a:ea typeface="Calibri"/>
                <a:cs typeface="Calibri"/>
                <a:sym typeface="Calibri"/>
              </a:rPr>
              <a:t> sus tópicos guían  al equipo de trabajo a realizar un análisis, de forma sistemática, de los elementos que juegan un papel decisivo de la propuesta.[13]</a:t>
            </a:r>
            <a:endParaRPr>
              <a:latin typeface="Calibri"/>
              <a:ea typeface="Calibri"/>
              <a:cs typeface="Calibri"/>
              <a:sym typeface="Calibri"/>
            </a:endParaRPr>
          </a:p>
        </p:txBody>
      </p:sp>
      <p:sp>
        <p:nvSpPr>
          <p:cNvPr id="180" name="Google Shape;180;p7"/>
          <p:cNvSpPr txBox="1"/>
          <p:nvPr/>
        </p:nvSpPr>
        <p:spPr>
          <a:xfrm>
            <a:off x="1263625" y="3163050"/>
            <a:ext cx="10311900" cy="3570900"/>
          </a:xfrm>
          <a:prstGeom prst="rect">
            <a:avLst/>
          </a:prstGeom>
          <a:noFill/>
          <a:ln cap="flat" cmpd="sng" w="9525">
            <a:solidFill>
              <a:srgbClr val="0A71AB"/>
            </a:solidFill>
            <a:prstDash val="dashDot"/>
            <a:round/>
            <a:headEnd len="sm" w="sm" type="none"/>
            <a:tailEnd len="sm" w="sm" type="none"/>
          </a:ln>
        </p:spPr>
        <p:txBody>
          <a:bodyPr anchorCtr="0" anchor="t" bIns="91425" lIns="91425" spcFirstLastPara="1" rIns="91425" wrap="square" tIns="91425">
            <a:spAutoFit/>
          </a:bodyPr>
          <a:lstStyle/>
          <a:p>
            <a:pPr indent="0" lvl="0" marL="0" rtl="0" algn="just">
              <a:lnSpc>
                <a:spcPct val="100000"/>
              </a:lnSpc>
              <a:spcBef>
                <a:spcPts val="0"/>
              </a:spcBef>
              <a:spcAft>
                <a:spcPts val="0"/>
              </a:spcAft>
              <a:buClr>
                <a:schemeClr val="dk1"/>
              </a:buClr>
              <a:buSzPts val="1100"/>
              <a:buFont typeface="Arial"/>
              <a:buNone/>
            </a:pPr>
            <a:r>
              <a:rPr b="1" lang="es-ES" sz="1600">
                <a:solidFill>
                  <a:schemeClr val="dk1"/>
                </a:solidFill>
                <a:latin typeface="Calibri"/>
                <a:ea typeface="Calibri"/>
                <a:cs typeface="Calibri"/>
                <a:sym typeface="Calibri"/>
              </a:rPr>
              <a:t>DISEÑO.</a:t>
            </a:r>
            <a:endParaRPr b="1" sz="1600">
              <a:solidFill>
                <a:schemeClr val="dk1"/>
              </a:solidFill>
              <a:latin typeface="Calibri"/>
              <a:ea typeface="Calibri"/>
              <a:cs typeface="Calibri"/>
              <a:sym typeface="Calibri"/>
            </a:endParaRPr>
          </a:p>
          <a:p>
            <a:pPr indent="-330200" lvl="0" marL="457200" rtl="0" algn="just">
              <a:lnSpc>
                <a:spcPct val="100000"/>
              </a:lnSpc>
              <a:spcBef>
                <a:spcPts val="800"/>
              </a:spcBef>
              <a:spcAft>
                <a:spcPts val="0"/>
              </a:spcAft>
              <a:buClr>
                <a:schemeClr val="dk1"/>
              </a:buClr>
              <a:buSzPts val="1600"/>
              <a:buFont typeface="Calibri"/>
              <a:buChar char="❏"/>
            </a:pPr>
            <a:r>
              <a:rPr lang="es-ES" sz="1600">
                <a:solidFill>
                  <a:schemeClr val="dk1"/>
                </a:solidFill>
                <a:latin typeface="Calibri"/>
                <a:ea typeface="Calibri"/>
                <a:cs typeface="Calibri"/>
                <a:sym typeface="Calibri"/>
              </a:rPr>
              <a:t>En la fase de DISEÑO, la definición de la idea partió de la priorización de los problemas de la ESE, utilizando información registrada  en lo que respecta a la temática de seguridad del paciente,así mismo con el análisis de la encuesta aplicada  y la autoevaluación de la guía de buenas prácticas. Estos dos últimos instrumentos, parten de un trabajo colectivo y participativo en el que, como ya se mencionó, se recogieron las inquietudes, conocimientos y expectativas de los empleados del Hospital. </a:t>
            </a:r>
            <a:endParaRPr sz="1600">
              <a:solidFill>
                <a:schemeClr val="dk1"/>
              </a:solidFill>
              <a:latin typeface="Calibri"/>
              <a:ea typeface="Calibri"/>
              <a:cs typeface="Calibri"/>
              <a:sym typeface="Calibri"/>
            </a:endParaRPr>
          </a:p>
          <a:p>
            <a:pPr indent="0" lvl="0" marL="457200" rtl="0" algn="just">
              <a:lnSpc>
                <a:spcPct val="100000"/>
              </a:lnSpc>
              <a:spcBef>
                <a:spcPts val="800"/>
              </a:spcBef>
              <a:spcAft>
                <a:spcPts val="0"/>
              </a:spcAft>
              <a:buNone/>
            </a:pPr>
            <a:r>
              <a:t/>
            </a:r>
            <a:endParaRPr sz="1600">
              <a:solidFill>
                <a:schemeClr val="dk1"/>
              </a:solidFill>
              <a:latin typeface="Calibri"/>
              <a:ea typeface="Calibri"/>
              <a:cs typeface="Calibri"/>
              <a:sym typeface="Calibri"/>
            </a:endParaRPr>
          </a:p>
          <a:p>
            <a:pPr indent="-330200" lvl="0" marL="457200" rtl="0" algn="just">
              <a:lnSpc>
                <a:spcPct val="100000"/>
              </a:lnSpc>
              <a:spcBef>
                <a:spcPts val="800"/>
              </a:spcBef>
              <a:spcAft>
                <a:spcPts val="0"/>
              </a:spcAft>
              <a:buClr>
                <a:schemeClr val="dk1"/>
              </a:buClr>
              <a:buSzPts val="1600"/>
              <a:buFont typeface="Calibri"/>
              <a:buChar char="❏"/>
            </a:pPr>
            <a:r>
              <a:rPr lang="es-ES" sz="1600">
                <a:solidFill>
                  <a:schemeClr val="dk1"/>
                </a:solidFill>
                <a:latin typeface="Calibri"/>
                <a:ea typeface="Calibri"/>
                <a:cs typeface="Calibri"/>
                <a:sym typeface="Calibri"/>
              </a:rPr>
              <a:t>Con los insumos anteriores, fue posible iniciar el Diseño del proyecto utilizando como instrumento fundamental la Matriz de Marco Lógico, en la que las causas directas del problema, se trasladaron en términos de productos finales esperados y, estos a su vez, permitieron planear acciones específicas, que corresponden a los objetivos específicos del proyecto. (</a:t>
            </a:r>
            <a:r>
              <a:rPr lang="es-ES" sz="1600" u="sng">
                <a:solidFill>
                  <a:schemeClr val="hlink"/>
                </a:solidFill>
                <a:latin typeface="Calibri"/>
                <a:ea typeface="Calibri"/>
                <a:cs typeface="Calibri"/>
                <a:sym typeface="Calibri"/>
                <a:hlinkClick r:id="rId4"/>
              </a:rPr>
              <a:t>MATRIZ DE MARCO LOGICO</a:t>
            </a:r>
            <a:r>
              <a:rPr lang="es-ES" sz="1600">
                <a:solidFill>
                  <a:schemeClr val="dk1"/>
                </a:solidFill>
                <a:latin typeface="Calibri"/>
                <a:ea typeface="Calibri"/>
                <a:cs typeface="Calibri"/>
                <a:sym typeface="Calibri"/>
              </a:rPr>
              <a:t>)</a:t>
            </a:r>
            <a:r>
              <a:rPr lang="es-ES" sz="1600">
                <a:solidFill>
                  <a:schemeClr val="dk1"/>
                </a:solidFill>
                <a:latin typeface="Calibri"/>
                <a:ea typeface="Calibri"/>
                <a:cs typeface="Calibri"/>
                <a:sym typeface="Calibri"/>
              </a:rPr>
              <a:t> </a:t>
            </a:r>
            <a:endParaRPr sz="2100">
              <a:solidFill>
                <a:schemeClr val="dk1"/>
              </a:solidFill>
              <a:latin typeface="Calibri"/>
              <a:ea typeface="Calibri"/>
              <a:cs typeface="Calibri"/>
              <a:sym typeface="Calibri"/>
            </a:endParaRPr>
          </a:p>
          <a:p>
            <a:pPr indent="0" lvl="0" marL="457200" rtl="0" algn="l">
              <a:lnSpc>
                <a:spcPct val="100000"/>
              </a:lnSpc>
              <a:spcBef>
                <a:spcPts val="1200"/>
              </a:spcBef>
              <a:spcAft>
                <a:spcPts val="1200"/>
              </a:spcAft>
              <a:buNone/>
            </a:pPr>
            <a:r>
              <a:t/>
            </a:r>
            <a:endParaRPr/>
          </a:p>
        </p:txBody>
      </p:sp>
      <p:sp>
        <p:nvSpPr>
          <p:cNvPr id="181" name="Google Shape;181;p7"/>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800"/>
                                        <p:tgtEl>
                                          <p:spTgt spid="1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graphicFrame>
        <p:nvGraphicFramePr>
          <p:cNvPr id="186" name="Google Shape;186;p8"/>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pic>
        <p:nvPicPr>
          <p:cNvPr id="187" name="Google Shape;187;p8"/>
          <p:cNvPicPr preferRelativeResize="0"/>
          <p:nvPr/>
        </p:nvPicPr>
        <p:blipFill rotWithShape="1">
          <a:blip r:embed="rId3">
            <a:alphaModFix/>
          </a:blip>
          <a:srcRect b="13888" l="7339" r="7375" t="8736"/>
          <a:stretch/>
        </p:blipFill>
        <p:spPr>
          <a:xfrm>
            <a:off x="150125" y="-11362"/>
            <a:ext cx="2893325" cy="821636"/>
          </a:xfrm>
          <a:prstGeom prst="rect">
            <a:avLst/>
          </a:prstGeom>
          <a:noFill/>
          <a:ln>
            <a:noFill/>
          </a:ln>
        </p:spPr>
      </p:pic>
      <p:sp>
        <p:nvSpPr>
          <p:cNvPr id="188" name="Google Shape;188;p8"/>
          <p:cNvSpPr txBox="1"/>
          <p:nvPr/>
        </p:nvSpPr>
        <p:spPr>
          <a:xfrm>
            <a:off x="1864545" y="1012382"/>
            <a:ext cx="8708700" cy="6309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3500">
                <a:solidFill>
                  <a:srgbClr val="222A35"/>
                </a:solidFill>
                <a:latin typeface="Calibri"/>
                <a:ea typeface="Calibri"/>
                <a:cs typeface="Calibri"/>
                <a:sym typeface="Calibri"/>
              </a:rPr>
              <a:t>AVANCES.</a:t>
            </a:r>
            <a:endParaRPr b="1" sz="3500">
              <a:solidFill>
                <a:srgbClr val="222A35"/>
              </a:solidFill>
              <a:latin typeface="Calibri"/>
              <a:ea typeface="Calibri"/>
              <a:cs typeface="Calibri"/>
              <a:sym typeface="Calibri"/>
            </a:endParaRPr>
          </a:p>
        </p:txBody>
      </p:sp>
      <p:pic>
        <p:nvPicPr>
          <p:cNvPr id="189" name="Google Shape;189;p8"/>
          <p:cNvPicPr preferRelativeResize="0"/>
          <p:nvPr/>
        </p:nvPicPr>
        <p:blipFill>
          <a:blip r:embed="rId4">
            <a:alphaModFix/>
          </a:blip>
          <a:stretch>
            <a:fillRect/>
          </a:stretch>
        </p:blipFill>
        <p:spPr>
          <a:xfrm>
            <a:off x="1334175" y="3372725"/>
            <a:ext cx="914400" cy="914400"/>
          </a:xfrm>
          <a:prstGeom prst="rect">
            <a:avLst/>
          </a:prstGeom>
          <a:noFill/>
          <a:ln>
            <a:noFill/>
          </a:ln>
        </p:spPr>
      </p:pic>
      <p:sp>
        <p:nvSpPr>
          <p:cNvPr id="190" name="Google Shape;190;p8"/>
          <p:cNvSpPr txBox="1"/>
          <p:nvPr/>
        </p:nvSpPr>
        <p:spPr>
          <a:xfrm>
            <a:off x="2595950" y="3372725"/>
            <a:ext cx="76911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1700">
                <a:solidFill>
                  <a:schemeClr val="dk1"/>
                </a:solidFill>
                <a:latin typeface="Calibri"/>
                <a:ea typeface="Calibri"/>
                <a:cs typeface="Calibri"/>
                <a:sym typeface="Calibri"/>
              </a:rPr>
              <a:t>APLICACIÓN DE ENCUESTA DE CONOCIMIENTO A PERSONAL DEL HOSPITAL</a:t>
            </a:r>
            <a:endParaRPr b="1" sz="1700">
              <a:solidFill>
                <a:schemeClr val="dk1"/>
              </a:solidFill>
              <a:latin typeface="Calibri"/>
              <a:ea typeface="Calibri"/>
              <a:cs typeface="Calibri"/>
              <a:sym typeface="Calibri"/>
            </a:endParaRPr>
          </a:p>
          <a:p>
            <a:pPr indent="0" lvl="0" marL="0" rtl="0" algn="l">
              <a:spcBef>
                <a:spcPts val="0"/>
              </a:spcBef>
              <a:spcAft>
                <a:spcPts val="0"/>
              </a:spcAft>
              <a:buNone/>
            </a:pPr>
            <a:r>
              <a:rPr lang="es-ES" sz="1100" u="sng">
                <a:solidFill>
                  <a:schemeClr val="hlink"/>
                </a:solidFill>
                <a:hlinkClick r:id="rId5"/>
              </a:rPr>
              <a:t>LINK 1</a:t>
            </a:r>
            <a:endParaRPr b="1" sz="1700">
              <a:solidFill>
                <a:schemeClr val="dk1"/>
              </a:solidFill>
              <a:latin typeface="Calibri"/>
              <a:ea typeface="Calibri"/>
              <a:cs typeface="Calibri"/>
              <a:sym typeface="Calibri"/>
            </a:endParaRPr>
          </a:p>
        </p:txBody>
      </p:sp>
      <p:pic>
        <p:nvPicPr>
          <p:cNvPr id="191" name="Google Shape;191;p8"/>
          <p:cNvPicPr preferRelativeResize="0"/>
          <p:nvPr/>
        </p:nvPicPr>
        <p:blipFill>
          <a:blip r:embed="rId4">
            <a:alphaModFix/>
          </a:blip>
          <a:stretch>
            <a:fillRect/>
          </a:stretch>
        </p:blipFill>
        <p:spPr>
          <a:xfrm>
            <a:off x="1334175" y="4768525"/>
            <a:ext cx="914400" cy="914400"/>
          </a:xfrm>
          <a:prstGeom prst="rect">
            <a:avLst/>
          </a:prstGeom>
          <a:noFill/>
          <a:ln>
            <a:noFill/>
          </a:ln>
        </p:spPr>
      </p:pic>
      <p:sp>
        <p:nvSpPr>
          <p:cNvPr id="192" name="Google Shape;192;p8"/>
          <p:cNvSpPr txBox="1"/>
          <p:nvPr/>
        </p:nvSpPr>
        <p:spPr>
          <a:xfrm>
            <a:off x="2595950" y="4574800"/>
            <a:ext cx="7691100" cy="147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ES" sz="1700">
                <a:solidFill>
                  <a:schemeClr val="dk1"/>
                </a:solidFill>
                <a:latin typeface="Calibri"/>
                <a:ea typeface="Calibri"/>
                <a:cs typeface="Calibri"/>
                <a:sym typeface="Calibri"/>
              </a:rPr>
              <a:t>LISTA DE CHEQUEO AUTOEVALUACIÓN BUENAS PRÁCTICAS DE SEGURIDAD DEL PACIENTE EN LA ESE HOSPITAL SAN RAFAEL DE SANTO DOMINGO ANTIOQUIA</a:t>
            </a:r>
            <a:endParaRPr b="1" sz="1700">
              <a:solidFill>
                <a:schemeClr val="dk1"/>
              </a:solidFill>
              <a:latin typeface="Calibri"/>
              <a:ea typeface="Calibri"/>
              <a:cs typeface="Calibri"/>
              <a:sym typeface="Calibri"/>
            </a:endParaRPr>
          </a:p>
          <a:p>
            <a:pPr indent="0" lvl="0" marL="0" rtl="0" algn="l">
              <a:lnSpc>
                <a:spcPct val="115000"/>
              </a:lnSpc>
              <a:spcBef>
                <a:spcPts val="1200"/>
              </a:spcBef>
              <a:spcAft>
                <a:spcPts val="0"/>
              </a:spcAft>
              <a:buClr>
                <a:schemeClr val="dk1"/>
              </a:buClr>
              <a:buSzPts val="1100"/>
              <a:buFont typeface="Arial"/>
              <a:buNone/>
            </a:pPr>
            <a:r>
              <a:rPr lang="es-ES" sz="1100" u="sng">
                <a:solidFill>
                  <a:schemeClr val="hlink"/>
                </a:solidFill>
                <a:hlinkClick r:id="rId6"/>
              </a:rPr>
              <a:t>LINK 2</a:t>
            </a:r>
            <a:r>
              <a:rPr lang="es-ES" sz="1100">
                <a:solidFill>
                  <a:schemeClr val="dk1"/>
                </a:solidFill>
              </a:rPr>
              <a:t> </a:t>
            </a:r>
            <a:endParaRPr sz="1100">
              <a:solidFill>
                <a:schemeClr val="dk1"/>
              </a:solidFill>
            </a:endParaRPr>
          </a:p>
          <a:p>
            <a:pPr indent="0" lvl="0" marL="0" rtl="0" algn="l">
              <a:spcBef>
                <a:spcPts val="1200"/>
              </a:spcBef>
              <a:spcAft>
                <a:spcPts val="0"/>
              </a:spcAft>
              <a:buNone/>
            </a:pPr>
            <a:r>
              <a:t/>
            </a:r>
            <a:endParaRPr sz="1700">
              <a:solidFill>
                <a:schemeClr val="dk1"/>
              </a:solidFill>
            </a:endParaRPr>
          </a:p>
        </p:txBody>
      </p:sp>
      <p:sp>
        <p:nvSpPr>
          <p:cNvPr id="193" name="Google Shape;193;p8"/>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pic>
        <p:nvPicPr>
          <p:cNvPr id="194" name="Google Shape;194;p8"/>
          <p:cNvPicPr preferRelativeResize="0"/>
          <p:nvPr/>
        </p:nvPicPr>
        <p:blipFill>
          <a:blip r:embed="rId4">
            <a:alphaModFix/>
          </a:blip>
          <a:stretch>
            <a:fillRect/>
          </a:stretch>
        </p:blipFill>
        <p:spPr>
          <a:xfrm>
            <a:off x="1334175" y="2050800"/>
            <a:ext cx="914400" cy="914400"/>
          </a:xfrm>
          <a:prstGeom prst="rect">
            <a:avLst/>
          </a:prstGeom>
          <a:noFill/>
          <a:ln>
            <a:noFill/>
          </a:ln>
        </p:spPr>
      </p:pic>
      <p:sp>
        <p:nvSpPr>
          <p:cNvPr id="195" name="Google Shape;195;p8"/>
          <p:cNvSpPr txBox="1"/>
          <p:nvPr/>
        </p:nvSpPr>
        <p:spPr>
          <a:xfrm>
            <a:off x="2595950" y="2046300"/>
            <a:ext cx="70131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s-ES" sz="1700">
                <a:solidFill>
                  <a:schemeClr val="dk1"/>
                </a:solidFill>
                <a:latin typeface="Calibri"/>
                <a:ea typeface="Calibri"/>
                <a:cs typeface="Calibri"/>
                <a:sym typeface="Calibri"/>
              </a:rPr>
              <a:t>ACTA DE </a:t>
            </a:r>
            <a:r>
              <a:rPr b="1" lang="es-ES" sz="1700">
                <a:solidFill>
                  <a:schemeClr val="dk1"/>
                </a:solidFill>
                <a:latin typeface="Calibri"/>
                <a:ea typeface="Calibri"/>
                <a:cs typeface="Calibri"/>
                <a:sym typeface="Calibri"/>
              </a:rPr>
              <a:t>CONFORMACIÓN</a:t>
            </a:r>
            <a:r>
              <a:rPr b="1" lang="es-ES" sz="1700">
                <a:solidFill>
                  <a:schemeClr val="dk1"/>
                </a:solidFill>
                <a:latin typeface="Calibri"/>
                <a:ea typeface="Calibri"/>
                <a:cs typeface="Calibri"/>
                <a:sym typeface="Calibri"/>
              </a:rPr>
              <a:t> DE EQUIPO </a:t>
            </a:r>
            <a:r>
              <a:rPr b="1" lang="es-ES" sz="1700">
                <a:solidFill>
                  <a:schemeClr val="dk1"/>
                </a:solidFill>
                <a:latin typeface="Calibri"/>
                <a:ea typeface="Calibri"/>
                <a:cs typeface="Calibri"/>
                <a:sym typeface="Calibri"/>
              </a:rPr>
              <a:t>INTERDISCIPLINAR Y MANUAL DE FUNCIONES</a:t>
            </a:r>
            <a:endParaRPr b="1" sz="1700">
              <a:solidFill>
                <a:schemeClr val="dk1"/>
              </a:solidFill>
              <a:latin typeface="Calibri"/>
              <a:ea typeface="Calibri"/>
              <a:cs typeface="Calibri"/>
              <a:sym typeface="Calibri"/>
            </a:endParaRPr>
          </a:p>
          <a:p>
            <a:pPr indent="0" lvl="0" marL="0" rtl="0" algn="l">
              <a:spcBef>
                <a:spcPts val="0"/>
              </a:spcBef>
              <a:spcAft>
                <a:spcPts val="0"/>
              </a:spcAft>
              <a:buNone/>
            </a:pPr>
            <a:r>
              <a:rPr lang="es-ES" u="sng">
                <a:solidFill>
                  <a:schemeClr val="hlink"/>
                </a:solidFill>
                <a:hlinkClick r:id="rId7"/>
              </a:rPr>
              <a:t>ACTA </a:t>
            </a:r>
            <a:r>
              <a:rPr lang="es-ES"/>
              <a:t>  </a:t>
            </a:r>
            <a:r>
              <a:rPr lang="es-ES" u="sng">
                <a:solidFill>
                  <a:schemeClr val="hlink"/>
                </a:solidFill>
                <a:hlinkClick r:id="rId8"/>
              </a:rPr>
              <a:t>MANUAL </a:t>
            </a:r>
            <a:r>
              <a:rPr lang="es-ES"/>
              <a:t> </a:t>
            </a:r>
            <a:endParaRPr/>
          </a:p>
        </p:txBody>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800"/>
                                        <p:tgtEl>
                                          <p:spTgt spid="1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graphicFrame>
        <p:nvGraphicFramePr>
          <p:cNvPr id="200" name="Google Shape;200;p9"/>
          <p:cNvGraphicFramePr/>
          <p:nvPr/>
        </p:nvGraphicFramePr>
        <p:xfrm>
          <a:off x="0" y="0"/>
          <a:ext cx="3000000" cy="3000000"/>
        </p:xfrm>
        <a:graphic>
          <a:graphicData uri="http://schemas.openxmlformats.org/drawingml/2006/table">
            <a:tbl>
              <a:tblPr bandRow="1" firstRow="1">
                <a:noFill/>
                <a:tableStyleId>{47641050-ED87-47D3-BD94-CEBD212171E1}</a:tableStyleId>
              </a:tblPr>
              <a:tblGrid>
                <a:gridCol w="6096000"/>
                <a:gridCol w="6096000"/>
              </a:tblGrid>
              <a:tr h="914400">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c>
                  <a:txBody>
                    <a:bodyPr/>
                    <a:lstStyle/>
                    <a:p>
                      <a:pPr indent="0" lvl="0" marL="0" marR="0" rtl="0" algn="l">
                        <a:spcBef>
                          <a:spcPts val="0"/>
                        </a:spcBef>
                        <a:spcAft>
                          <a:spcPts val="0"/>
                        </a:spcAft>
                        <a:buNone/>
                      </a:pPr>
                      <a:r>
                        <a:t/>
                      </a:r>
                      <a:endParaRPr sz="1800"/>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009193"/>
                    </a:solidFill>
                  </a:tcPr>
                </a:tc>
              </a:tr>
            </a:tbl>
          </a:graphicData>
        </a:graphic>
      </p:graphicFrame>
      <p:pic>
        <p:nvPicPr>
          <p:cNvPr id="201" name="Google Shape;201;p9"/>
          <p:cNvPicPr preferRelativeResize="0"/>
          <p:nvPr/>
        </p:nvPicPr>
        <p:blipFill rotWithShape="1">
          <a:blip r:embed="rId3">
            <a:alphaModFix/>
          </a:blip>
          <a:srcRect b="13888" l="7339" r="7375" t="8736"/>
          <a:stretch/>
        </p:blipFill>
        <p:spPr>
          <a:xfrm>
            <a:off x="150125" y="-11362"/>
            <a:ext cx="2893325" cy="821636"/>
          </a:xfrm>
          <a:prstGeom prst="rect">
            <a:avLst/>
          </a:prstGeom>
          <a:noFill/>
          <a:ln>
            <a:noFill/>
          </a:ln>
        </p:spPr>
      </p:pic>
      <p:sp>
        <p:nvSpPr>
          <p:cNvPr id="202" name="Google Shape;202;p9"/>
          <p:cNvSpPr txBox="1"/>
          <p:nvPr>
            <p:ph idx="11" type="ftr"/>
          </p:nvPr>
        </p:nvSpPr>
        <p:spPr>
          <a:xfrm>
            <a:off x="6331205" y="6385703"/>
            <a:ext cx="4114800" cy="3651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a:solidFill>
                <a:schemeClr val="dk1"/>
              </a:solidFill>
            </a:endParaRPr>
          </a:p>
        </p:txBody>
      </p:sp>
      <p:sp>
        <p:nvSpPr>
          <p:cNvPr descr="Estructura de los objetivos Estratégicos" id="203" name="Google Shape;203;p9"/>
          <p:cNvSpPr/>
          <p:nvPr/>
        </p:nvSpPr>
        <p:spPr>
          <a:xfrm>
            <a:off x="85725" y="53975"/>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4" name="Google Shape;204;p9"/>
          <p:cNvSpPr txBox="1"/>
          <p:nvPr/>
        </p:nvSpPr>
        <p:spPr>
          <a:xfrm>
            <a:off x="3242950" y="-11350"/>
            <a:ext cx="8285700" cy="821700"/>
          </a:xfrm>
          <a:prstGeom prst="rect">
            <a:avLst/>
          </a:prstGeom>
          <a:noFill/>
          <a:ln>
            <a:noFill/>
          </a:ln>
        </p:spPr>
        <p:txBody>
          <a:bodyPr anchorCtr="0" anchor="ctr" bIns="45700" lIns="91425" spcFirstLastPara="1" rIns="91425" wrap="square" tIns="45700">
            <a:normAutofit fontScale="85000" lnSpcReduction="20000"/>
          </a:bodyPr>
          <a:lstStyle/>
          <a:p>
            <a:pPr indent="0" lvl="0" marL="0" marR="0" rtl="0" algn="ctr">
              <a:lnSpc>
                <a:spcPct val="90000"/>
              </a:lnSpc>
              <a:spcBef>
                <a:spcPts val="0"/>
              </a:spcBef>
              <a:spcAft>
                <a:spcPts val="0"/>
              </a:spcAft>
              <a:buClr>
                <a:schemeClr val="lt1"/>
              </a:buClr>
              <a:buSzPct val="100000"/>
              <a:buFont typeface="Roboto Slab"/>
              <a:buNone/>
            </a:pPr>
            <a:r>
              <a:rPr b="1" i="0" lang="es-ES" sz="1800" u="none" cap="none" strike="noStrike">
                <a:solidFill>
                  <a:schemeClr val="lt1"/>
                </a:solidFill>
                <a:latin typeface="Roboto Slab"/>
                <a:ea typeface="Roboto Slab"/>
                <a:cs typeface="Roboto Slab"/>
                <a:sym typeface="Roboto Slab"/>
              </a:rPr>
              <a:t>Maestría en Administración Hospitalaria </a:t>
            </a:r>
            <a:br>
              <a:rPr b="1" i="0" lang="es-ES" sz="900" u="none" cap="none" strike="noStrike">
                <a:solidFill>
                  <a:schemeClr val="lt1"/>
                </a:solidFill>
                <a:latin typeface="Roboto Slab"/>
                <a:ea typeface="Roboto Slab"/>
                <a:cs typeface="Roboto Slab"/>
                <a:sym typeface="Roboto Slab"/>
              </a:rPr>
            </a:br>
            <a:endParaRPr b="1" i="0" sz="900" u="none" cap="none" strike="noStrike">
              <a:solidFill>
                <a:schemeClr val="lt1"/>
              </a:solidFill>
              <a:latin typeface="Roboto Slab"/>
              <a:ea typeface="Roboto Slab"/>
              <a:cs typeface="Roboto Slab"/>
              <a:sym typeface="Roboto Slab"/>
            </a:endParaRPr>
          </a:p>
          <a:p>
            <a:pPr indent="0" lvl="0" marL="0" rtl="0" algn="ctr">
              <a:spcBef>
                <a:spcPts val="0"/>
              </a:spcBef>
              <a:spcAft>
                <a:spcPts val="0"/>
              </a:spcAft>
              <a:buClr>
                <a:schemeClr val="dk1"/>
              </a:buClr>
              <a:buSzPct val="77988"/>
              <a:buFont typeface="Arial"/>
              <a:buNone/>
            </a:pPr>
            <a:r>
              <a:rPr b="1" lang="es-ES" sz="1410">
                <a:solidFill>
                  <a:schemeClr val="lt1"/>
                </a:solidFill>
                <a:latin typeface="Roboto Slab"/>
                <a:ea typeface="Roboto Slab"/>
                <a:cs typeface="Roboto Slab"/>
                <a:sym typeface="Roboto Slab"/>
              </a:rPr>
              <a:t>IMPLEMENTACIÓN ESTRATEGIAS  DEL PROGRAMA DE SEGURIDAD DEL PACIENTE, CON ENFOQUE EN EL MEJORAMIENTO CONTINUO DE LA CALIDAD, EN LA ESE HOSPITAL SAN RAFAEL DEL MUNICIPIO DE SANTO DOMINGO, ANTIOQUIA. 2024.</a:t>
            </a:r>
            <a:endParaRPr b="1" sz="1410">
              <a:solidFill>
                <a:schemeClr val="lt1"/>
              </a:solidFill>
              <a:latin typeface="Roboto Slab"/>
              <a:ea typeface="Roboto Slab"/>
              <a:cs typeface="Roboto Slab"/>
              <a:sym typeface="Roboto Slab"/>
            </a:endParaRPr>
          </a:p>
        </p:txBody>
      </p:sp>
      <p:sp>
        <p:nvSpPr>
          <p:cNvPr id="205" name="Google Shape;205;p9"/>
          <p:cNvSpPr txBox="1"/>
          <p:nvPr/>
        </p:nvSpPr>
        <p:spPr>
          <a:xfrm>
            <a:off x="882300" y="1627325"/>
            <a:ext cx="10427400" cy="3045000"/>
          </a:xfrm>
          <a:prstGeom prst="rect">
            <a:avLst/>
          </a:prstGeom>
          <a:noFill/>
          <a:ln>
            <a:noFill/>
          </a:ln>
        </p:spPr>
        <p:txBody>
          <a:bodyPr anchorCtr="0" anchor="t" bIns="91425" lIns="91425" spcFirstLastPara="1" rIns="91425" wrap="square" tIns="91425">
            <a:spAutoFit/>
          </a:bodyPr>
          <a:lstStyle/>
          <a:p>
            <a:pPr indent="-336550" lvl="0" marL="457200" rtl="0" algn="just">
              <a:lnSpc>
                <a:spcPct val="150000"/>
              </a:lnSpc>
              <a:spcBef>
                <a:spcPts val="0"/>
              </a:spcBef>
              <a:spcAft>
                <a:spcPts val="0"/>
              </a:spcAft>
              <a:buClr>
                <a:schemeClr val="dk1"/>
              </a:buClr>
              <a:buSzPts val="1700"/>
              <a:buFont typeface="Calibri"/>
              <a:buChar char="-"/>
            </a:pPr>
            <a:r>
              <a:rPr lang="es-ES" sz="1700">
                <a:solidFill>
                  <a:schemeClr val="dk1"/>
                </a:solidFill>
                <a:latin typeface="Calibri"/>
                <a:ea typeface="Calibri"/>
                <a:cs typeface="Calibri"/>
                <a:sym typeface="Calibri"/>
              </a:rPr>
              <a:t>En relación a la respuesta del personal asistencial que corresponde a 24 personas de los servicios, de medicina, enfermería, fisioterapia, odontología, laboratorio y farmacia se obtuvo que 78,3% tiene conocimiento de la política de seguridad del paciente y el 21.7% que corresponde a 6 personas, manifestaban no tener conocimiento de dicha política, uno perteneciente al personal de odontología, un administrativo, un médico, dos personas pertenecientes a enfermería y el servicio de fisioterapia.</a:t>
            </a:r>
            <a:endParaRPr sz="1700">
              <a:solidFill>
                <a:schemeClr val="dk1"/>
              </a:solidFill>
              <a:latin typeface="Calibri"/>
              <a:ea typeface="Calibri"/>
              <a:cs typeface="Calibri"/>
              <a:sym typeface="Calibri"/>
            </a:endParaRPr>
          </a:p>
          <a:p>
            <a:pPr indent="0" lvl="0" marL="0" rtl="0" algn="just">
              <a:lnSpc>
                <a:spcPct val="150000"/>
              </a:lnSpc>
              <a:spcBef>
                <a:spcPts val="800"/>
              </a:spcBef>
              <a:spcAft>
                <a:spcPts val="0"/>
              </a:spcAft>
              <a:buNone/>
            </a:pPr>
            <a:r>
              <a:t/>
            </a:r>
            <a:endParaRPr sz="1800">
              <a:solidFill>
                <a:schemeClr val="dk1"/>
              </a:solidFill>
              <a:latin typeface="Calibri"/>
              <a:ea typeface="Calibri"/>
              <a:cs typeface="Calibri"/>
              <a:sym typeface="Calibri"/>
            </a:endParaRPr>
          </a:p>
          <a:p>
            <a:pPr indent="0" lvl="0" marL="457200" rtl="0" algn="just">
              <a:lnSpc>
                <a:spcPct val="150000"/>
              </a:lnSpc>
              <a:spcBef>
                <a:spcPts val="800"/>
              </a:spcBef>
              <a:spcAft>
                <a:spcPts val="800"/>
              </a:spcAft>
              <a:buNone/>
            </a:pPr>
            <a:r>
              <a:t/>
            </a:r>
            <a:endParaRPr sz="1800">
              <a:solidFill>
                <a:schemeClr val="dk1"/>
              </a:solidFill>
              <a:latin typeface="Calibri"/>
              <a:ea typeface="Calibri"/>
              <a:cs typeface="Calibri"/>
              <a:sym typeface="Calibri"/>
            </a:endParaRPr>
          </a:p>
        </p:txBody>
      </p:sp>
      <p:sp>
        <p:nvSpPr>
          <p:cNvPr id="206" name="Google Shape;206;p9"/>
          <p:cNvSpPr txBox="1"/>
          <p:nvPr/>
        </p:nvSpPr>
        <p:spPr>
          <a:xfrm>
            <a:off x="2688680" y="911904"/>
            <a:ext cx="7060200" cy="430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200">
                <a:solidFill>
                  <a:srgbClr val="222A35"/>
                </a:solidFill>
                <a:latin typeface="Calibri"/>
                <a:ea typeface="Calibri"/>
                <a:cs typeface="Calibri"/>
                <a:sym typeface="Calibri"/>
              </a:rPr>
              <a:t>RESULTADOS PRUEBAS DE CONOCIMIENTO</a:t>
            </a:r>
            <a:endParaRPr b="1" sz="2200">
              <a:solidFill>
                <a:srgbClr val="222A35"/>
              </a:solidFill>
              <a:latin typeface="Calibri"/>
              <a:ea typeface="Calibri"/>
              <a:cs typeface="Calibri"/>
              <a:sym typeface="Calibri"/>
            </a:endParaRPr>
          </a:p>
        </p:txBody>
      </p:sp>
      <p:pic>
        <p:nvPicPr>
          <p:cNvPr descr="Gráfico" id="207" name="Google Shape;207;p9"/>
          <p:cNvPicPr preferRelativeResize="0"/>
          <p:nvPr/>
        </p:nvPicPr>
        <p:blipFill>
          <a:blip r:embed="rId4">
            <a:alphaModFix/>
          </a:blip>
          <a:stretch>
            <a:fillRect/>
          </a:stretch>
        </p:blipFill>
        <p:spPr>
          <a:xfrm>
            <a:off x="5955225" y="3692850"/>
            <a:ext cx="3992775" cy="2478275"/>
          </a:xfrm>
          <a:prstGeom prst="rect">
            <a:avLst/>
          </a:prstGeom>
          <a:noFill/>
          <a:ln>
            <a:noFill/>
          </a:ln>
        </p:spPr>
      </p:pic>
      <p:pic>
        <p:nvPicPr>
          <p:cNvPr id="208" name="Google Shape;208;p9"/>
          <p:cNvPicPr preferRelativeResize="0"/>
          <p:nvPr/>
        </p:nvPicPr>
        <p:blipFill>
          <a:blip r:embed="rId5">
            <a:alphaModFix/>
          </a:blip>
          <a:stretch>
            <a:fillRect/>
          </a:stretch>
        </p:blipFill>
        <p:spPr>
          <a:xfrm>
            <a:off x="600325" y="4672325"/>
            <a:ext cx="3679750" cy="1314200"/>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Tema de Office">
  <a:themeElements>
    <a:clrScheme name="Tema d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2023-02-16T19:11:01Z</dcterms:created>
  <dc:creator>Usuario</dc:creator>
</cp:coreProperties>
</file>