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12192000"/>
  <p:notesSz cx="6858000" cy="9144000"/>
  <p:embeddedFontLst>
    <p:embeddedFont>
      <p:font typeface="Arial Black"/>
      <p:regular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jTyd3O8Yy3R+VurqklOUS4cb+B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37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font" Target="fonts/ArialBlack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Title-R1d.png" id="13" name="Google Shape;1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0"/>
          <p:cNvSpPr txBox="1"/>
          <p:nvPr>
            <p:ph type="ctrTitle"/>
          </p:nvPr>
        </p:nvSpPr>
        <p:spPr>
          <a:xfrm>
            <a:off x="1751012" y="1300785"/>
            <a:ext cx="8689976" cy="25092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wentieth Centur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" type="subTitle"/>
          </p:nvPr>
        </p:nvSpPr>
        <p:spPr>
          <a:xfrm>
            <a:off x="1751012" y="3886200"/>
            <a:ext cx="8689976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>
                <a:solidFill>
                  <a:srgbClr val="7F7F7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0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0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86" name="Google Shape;8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9"/>
          <p:cNvSpPr txBox="1"/>
          <p:nvPr>
            <p:ph type="title"/>
          </p:nvPr>
        </p:nvSpPr>
        <p:spPr>
          <a:xfrm>
            <a:off x="913774" y="609600"/>
            <a:ext cx="5934969" cy="20232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9"/>
          <p:cNvSpPr/>
          <p:nvPr>
            <p:ph idx="2" type="pic"/>
          </p:nvPr>
        </p:nvSpPr>
        <p:spPr>
          <a:xfrm>
            <a:off x="7424803" y="609601"/>
            <a:ext cx="3255358" cy="5181600"/>
          </a:xfrm>
          <a:prstGeom prst="roundRect">
            <a:avLst>
              <a:gd fmla="val 4943" name="adj"/>
            </a:avLst>
          </a:prstGeom>
          <a:noFill/>
          <a:ln cap="sq" cmpd="sng" w="82550">
            <a:solidFill>
              <a:srgbClr val="C0D3E4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913794" y="2632852"/>
            <a:ext cx="5934949" cy="31583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0" name="Google Shape;90;p19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panorámica con descripción">
  <p:cSld name="Imagen panorámica con descripció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94" name="Google Shape;94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0"/>
          <p:cNvSpPr txBox="1"/>
          <p:nvPr>
            <p:ph type="title"/>
          </p:nvPr>
        </p:nvSpPr>
        <p:spPr>
          <a:xfrm>
            <a:off x="913794" y="4289374"/>
            <a:ext cx="10364432" cy="81161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0"/>
          <p:cNvSpPr/>
          <p:nvPr>
            <p:ph idx="2" type="pic"/>
          </p:nvPr>
        </p:nvSpPr>
        <p:spPr>
          <a:xfrm>
            <a:off x="1184744" y="698261"/>
            <a:ext cx="9822532" cy="3214136"/>
          </a:xfrm>
          <a:prstGeom prst="roundRect">
            <a:avLst>
              <a:gd fmla="val 4944" name="adj"/>
            </a:avLst>
          </a:prstGeom>
          <a:noFill/>
          <a:ln cap="sq" cmpd="sng" w="82550">
            <a:solidFill>
              <a:srgbClr val="C0D3E4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913774" y="5108728"/>
            <a:ext cx="10364452" cy="682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descripción">
  <p:cSld name="Título y descripción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02" name="Google Shape;102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1"/>
          <p:cNvSpPr txBox="1"/>
          <p:nvPr>
            <p:ph type="title"/>
          </p:nvPr>
        </p:nvSpPr>
        <p:spPr>
          <a:xfrm>
            <a:off x="913774" y="609599"/>
            <a:ext cx="10364452" cy="3427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913775" y="4204821"/>
            <a:ext cx="10364452" cy="1586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5" name="Google Shape;105;p21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1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1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 con descripción">
  <p:cSld name="Cita con descripción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09" name="Google Shape;109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2"/>
          <p:cNvSpPr txBox="1"/>
          <p:nvPr>
            <p:ph type="title"/>
          </p:nvPr>
        </p:nvSpPr>
        <p:spPr>
          <a:xfrm>
            <a:off x="1446212" y="609600"/>
            <a:ext cx="9302752" cy="2992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" type="body"/>
          </p:nvPr>
        </p:nvSpPr>
        <p:spPr>
          <a:xfrm>
            <a:off x="1720644" y="3610032"/>
            <a:ext cx="8752299" cy="594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12" name="Google Shape;112;p22"/>
          <p:cNvSpPr txBox="1"/>
          <p:nvPr>
            <p:ph idx="2" type="body"/>
          </p:nvPr>
        </p:nvSpPr>
        <p:spPr>
          <a:xfrm>
            <a:off x="913774" y="4372796"/>
            <a:ext cx="10364452" cy="142105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13" name="Google Shape;113;p22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2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  <p:sp>
        <p:nvSpPr>
          <p:cNvPr id="116" name="Google Shape;116;p2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Twentieth Century"/>
              <a:buNone/>
            </a:pPr>
            <a:r>
              <a:rPr b="0" i="0" lang="es-CO" sz="8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endParaRPr/>
          </a:p>
        </p:txBody>
      </p:sp>
      <p:sp>
        <p:nvSpPr>
          <p:cNvPr id="117" name="Google Shape;117;p22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Twentieth Century"/>
              <a:buNone/>
            </a:pPr>
            <a:r>
              <a:rPr b="0" i="0" lang="es-CO" sz="8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jeta de nombre">
  <p:cSld name="Tarjeta de nombre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 txBox="1"/>
          <p:nvPr>
            <p:ph type="title"/>
          </p:nvPr>
        </p:nvSpPr>
        <p:spPr>
          <a:xfrm>
            <a:off x="913775" y="2138721"/>
            <a:ext cx="10364452" cy="2511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913775" y="4662335"/>
            <a:ext cx="10364452" cy="1140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22" name="Google Shape;122;p23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3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3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a 3">
  <p:cSld name="Columna 3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26" name="Google Shape;126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4"/>
          <p:cNvSpPr txBox="1"/>
          <p:nvPr>
            <p:ph type="title"/>
          </p:nvPr>
        </p:nvSpPr>
        <p:spPr>
          <a:xfrm>
            <a:off x="913774" y="609600"/>
            <a:ext cx="10364452" cy="16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4"/>
          <p:cNvSpPr txBox="1"/>
          <p:nvPr>
            <p:ph idx="1" type="body"/>
          </p:nvPr>
        </p:nvSpPr>
        <p:spPr>
          <a:xfrm>
            <a:off x="913774" y="2367093"/>
            <a:ext cx="329897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29" name="Google Shape;129;p24"/>
          <p:cNvSpPr txBox="1"/>
          <p:nvPr>
            <p:ph idx="2" type="body"/>
          </p:nvPr>
        </p:nvSpPr>
        <p:spPr>
          <a:xfrm>
            <a:off x="913774" y="2943355"/>
            <a:ext cx="3298976" cy="2847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30" name="Google Shape;130;p24"/>
          <p:cNvSpPr txBox="1"/>
          <p:nvPr>
            <p:ph idx="3" type="body"/>
          </p:nvPr>
        </p:nvSpPr>
        <p:spPr>
          <a:xfrm>
            <a:off x="4452389" y="2367093"/>
            <a:ext cx="329152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31" name="Google Shape;131;p24"/>
          <p:cNvSpPr txBox="1"/>
          <p:nvPr>
            <p:ph idx="4" type="body"/>
          </p:nvPr>
        </p:nvSpPr>
        <p:spPr>
          <a:xfrm>
            <a:off x="4441348" y="2943355"/>
            <a:ext cx="3303351" cy="2847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32" name="Google Shape;132;p24"/>
          <p:cNvSpPr txBox="1"/>
          <p:nvPr>
            <p:ph idx="5" type="body"/>
          </p:nvPr>
        </p:nvSpPr>
        <p:spPr>
          <a:xfrm>
            <a:off x="7973298" y="2367093"/>
            <a:ext cx="33049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133" name="Google Shape;133;p24"/>
          <p:cNvSpPr txBox="1"/>
          <p:nvPr>
            <p:ph idx="6" type="body"/>
          </p:nvPr>
        </p:nvSpPr>
        <p:spPr>
          <a:xfrm>
            <a:off x="7973298" y="2943355"/>
            <a:ext cx="3304928" cy="2847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34" name="Google Shape;134;p24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4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4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38" name="Google Shape;13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/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5"/>
          <p:cNvSpPr txBox="1"/>
          <p:nvPr>
            <p:ph idx="1" type="body"/>
          </p:nvPr>
        </p:nvSpPr>
        <p:spPr>
          <a:xfrm rot="5400000">
            <a:off x="4383948" y="-1103080"/>
            <a:ext cx="3424107" cy="103644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25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5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5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45" name="Google Shape;145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6"/>
          <p:cNvSpPr txBox="1"/>
          <p:nvPr>
            <p:ph type="title"/>
          </p:nvPr>
        </p:nvSpPr>
        <p:spPr>
          <a:xfrm rot="5400000">
            <a:off x="7410763" y="1923738"/>
            <a:ext cx="5181599" cy="25533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6"/>
          <p:cNvSpPr txBox="1"/>
          <p:nvPr>
            <p:ph idx="1" type="body"/>
          </p:nvPr>
        </p:nvSpPr>
        <p:spPr>
          <a:xfrm rot="5400000">
            <a:off x="2152338" y="-628962"/>
            <a:ext cx="5181599" cy="76587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26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6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6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20" name="Google Shape;20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1"/>
          <p:cNvSpPr txBox="1"/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" type="body"/>
          </p:nvPr>
        </p:nvSpPr>
        <p:spPr>
          <a:xfrm>
            <a:off x="913774" y="2367092"/>
            <a:ext cx="10363826" cy="342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27" name="Google Shape;27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2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umna de imagen 3">
  <p:cSld name="Columna de imagen 3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32" name="Google Shape;3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3"/>
          <p:cNvSpPr txBox="1"/>
          <p:nvPr>
            <p:ph type="title"/>
          </p:nvPr>
        </p:nvSpPr>
        <p:spPr>
          <a:xfrm>
            <a:off x="913774" y="610772"/>
            <a:ext cx="10364452" cy="1603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" type="body"/>
          </p:nvPr>
        </p:nvSpPr>
        <p:spPr>
          <a:xfrm>
            <a:off x="913774" y="4204820"/>
            <a:ext cx="329640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13"/>
          <p:cNvSpPr/>
          <p:nvPr>
            <p:ph idx="2" type="pic"/>
          </p:nvPr>
        </p:nvSpPr>
        <p:spPr>
          <a:xfrm>
            <a:off x="913774" y="2367093"/>
            <a:ext cx="3296409" cy="1524000"/>
          </a:xfrm>
          <a:prstGeom prst="roundRect">
            <a:avLst>
              <a:gd fmla="val 9363" name="adj"/>
            </a:avLst>
          </a:prstGeom>
          <a:noFill/>
          <a:ln cap="sq" cmpd="sng" w="82550">
            <a:solidFill>
              <a:srgbClr val="C0D3E4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6" name="Google Shape;36;p13"/>
          <p:cNvSpPr txBox="1"/>
          <p:nvPr>
            <p:ph idx="3" type="body"/>
          </p:nvPr>
        </p:nvSpPr>
        <p:spPr>
          <a:xfrm>
            <a:off x="913774" y="4781082"/>
            <a:ext cx="3296409" cy="10101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37" name="Google Shape;37;p13"/>
          <p:cNvSpPr txBox="1"/>
          <p:nvPr>
            <p:ph idx="4" type="body"/>
          </p:nvPr>
        </p:nvSpPr>
        <p:spPr>
          <a:xfrm>
            <a:off x="4442759" y="4204820"/>
            <a:ext cx="33018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13"/>
          <p:cNvSpPr/>
          <p:nvPr>
            <p:ph idx="5" type="pic"/>
          </p:nvPr>
        </p:nvSpPr>
        <p:spPr>
          <a:xfrm>
            <a:off x="4441348" y="2367093"/>
            <a:ext cx="3303352" cy="1524000"/>
          </a:xfrm>
          <a:prstGeom prst="roundRect">
            <a:avLst>
              <a:gd fmla="val 8841" name="adj"/>
            </a:avLst>
          </a:prstGeom>
          <a:noFill/>
          <a:ln cap="sq" cmpd="sng" w="82550">
            <a:solidFill>
              <a:srgbClr val="C0D3E4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" name="Google Shape;39;p13"/>
          <p:cNvSpPr txBox="1"/>
          <p:nvPr>
            <p:ph idx="6" type="body"/>
          </p:nvPr>
        </p:nvSpPr>
        <p:spPr>
          <a:xfrm>
            <a:off x="4441348" y="4781080"/>
            <a:ext cx="3303352" cy="1010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40" name="Google Shape;40;p13"/>
          <p:cNvSpPr txBox="1"/>
          <p:nvPr>
            <p:ph idx="7" type="body"/>
          </p:nvPr>
        </p:nvSpPr>
        <p:spPr>
          <a:xfrm>
            <a:off x="7973298" y="4204820"/>
            <a:ext cx="330068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3"/>
          <p:cNvSpPr/>
          <p:nvPr>
            <p:ph idx="8" type="pic"/>
          </p:nvPr>
        </p:nvSpPr>
        <p:spPr>
          <a:xfrm>
            <a:off x="7973298" y="2367093"/>
            <a:ext cx="3304928" cy="1524000"/>
          </a:xfrm>
          <a:prstGeom prst="roundRect">
            <a:avLst>
              <a:gd fmla="val 8841" name="adj"/>
            </a:avLst>
          </a:prstGeom>
          <a:noFill/>
          <a:ln cap="sq" cmpd="sng" w="82550">
            <a:solidFill>
              <a:srgbClr val="C0D3E4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" name="Google Shape;42;p13"/>
          <p:cNvSpPr txBox="1"/>
          <p:nvPr>
            <p:ph idx="9" type="body"/>
          </p:nvPr>
        </p:nvSpPr>
        <p:spPr>
          <a:xfrm>
            <a:off x="7973173" y="4781078"/>
            <a:ext cx="3305053" cy="10101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43" name="Google Shape;43;p13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3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47" name="Google Shape;4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4"/>
          <p:cNvSpPr txBox="1"/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53" name="Google Shape;5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5"/>
          <p:cNvSpPr txBox="1"/>
          <p:nvPr>
            <p:ph type="title"/>
          </p:nvPr>
        </p:nvSpPr>
        <p:spPr>
          <a:xfrm>
            <a:off x="913774" y="828563"/>
            <a:ext cx="10351752" cy="273681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wentieth Centur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1" type="body"/>
          </p:nvPr>
        </p:nvSpPr>
        <p:spPr>
          <a:xfrm>
            <a:off x="913774" y="3657457"/>
            <a:ext cx="10351752" cy="1368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60" name="Google Shape;6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6"/>
          <p:cNvSpPr txBox="1"/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6"/>
          <p:cNvSpPr txBox="1"/>
          <p:nvPr>
            <p:ph idx="1" type="body"/>
          </p:nvPr>
        </p:nvSpPr>
        <p:spPr>
          <a:xfrm>
            <a:off x="913774" y="2367092"/>
            <a:ext cx="5106026" cy="342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2" type="body"/>
          </p:nvPr>
        </p:nvSpPr>
        <p:spPr>
          <a:xfrm>
            <a:off x="6172200" y="2367092"/>
            <a:ext cx="5105400" cy="342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68" name="Google Shape;6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7"/>
          <p:cNvSpPr txBox="1"/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1146328" y="2371018"/>
            <a:ext cx="4873474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600"/>
              <a:buNone/>
              <a:defRPr b="0" sz="2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913774" y="3051012"/>
            <a:ext cx="5106027" cy="274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3" type="body"/>
          </p:nvPr>
        </p:nvSpPr>
        <p:spPr>
          <a:xfrm>
            <a:off x="6396423" y="2371018"/>
            <a:ext cx="4881804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5000"/>
              </a:lnSpc>
              <a:spcBef>
                <a:spcPts val="1000"/>
              </a:spcBef>
              <a:spcAft>
                <a:spcPts val="0"/>
              </a:spcAft>
              <a:buSzPts val="2600"/>
              <a:buNone/>
              <a:defRPr b="0" sz="2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3" name="Google Shape;73;p17"/>
          <p:cNvSpPr txBox="1"/>
          <p:nvPr>
            <p:ph idx="4" type="body"/>
          </p:nvPr>
        </p:nvSpPr>
        <p:spPr>
          <a:xfrm>
            <a:off x="6172200" y="3051012"/>
            <a:ext cx="5105401" cy="274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78" name="Google Shape;7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8"/>
          <p:cNvSpPr txBox="1"/>
          <p:nvPr>
            <p:ph type="title"/>
          </p:nvPr>
        </p:nvSpPr>
        <p:spPr>
          <a:xfrm>
            <a:off x="913775" y="609600"/>
            <a:ext cx="3935688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5078062" y="609600"/>
            <a:ext cx="6200163" cy="518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913774" y="2632852"/>
            <a:ext cx="3935689" cy="31583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CAEBF5"/>
            </a:gs>
            <a:gs pos="100000">
              <a:srgbClr val="72AADB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Google Shape;6;p9"/>
          <p:cNvPicPr preferRelativeResize="0"/>
          <p:nvPr/>
        </p:nvPicPr>
        <p:blipFill rotWithShape="1">
          <a:blip r:embed="rId1">
            <a:alphaModFix amt="70000"/>
          </a:blip>
          <a:srcRect b="0" l="0" r="0" t="0"/>
          <a:stretch/>
        </p:blipFill>
        <p:spPr>
          <a:xfrm>
            <a:off x="0" y="0"/>
            <a:ext cx="1219200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9"/>
          <p:cNvSpPr txBox="1"/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b="0" i="0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9"/>
          <p:cNvSpPr txBox="1"/>
          <p:nvPr>
            <p:ph idx="1" type="body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429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302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175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175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17500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17500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1750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1750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0" type="dt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1" type="ftr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2" type="sldNum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15.jp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"/>
          <p:cNvSpPr txBox="1"/>
          <p:nvPr>
            <p:ph type="ctrTitle"/>
          </p:nvPr>
        </p:nvSpPr>
        <p:spPr>
          <a:xfrm>
            <a:off x="1576064" y="825805"/>
            <a:ext cx="9039872" cy="151317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 Rounded"/>
              <a:buNone/>
            </a:pPr>
            <a:r>
              <a:rPr b="1" lang="es-CO" sz="8000">
                <a:latin typeface="Arial Rounded"/>
                <a:ea typeface="Arial Rounded"/>
                <a:cs typeface="Arial Rounded"/>
                <a:sym typeface="Arial Rounded"/>
              </a:rPr>
              <a:t>CRISIS ASMATICA</a:t>
            </a:r>
            <a:endParaRPr b="1" sz="8000"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156" name="Google Shape;1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09017" y="430670"/>
            <a:ext cx="1773381" cy="9170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4,083 imágenes, fotos de stock, objetos en 3D y vectores ..." id="157" name="Google Shape;15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09408" y="2402376"/>
            <a:ext cx="3973183" cy="3503023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sp>
        <p:nvSpPr>
          <p:cNvPr id="158" name="Google Shape;158;p1"/>
          <p:cNvSpPr/>
          <p:nvPr/>
        </p:nvSpPr>
        <p:spPr>
          <a:xfrm>
            <a:off x="3287212" y="5968797"/>
            <a:ext cx="561757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STEFANY GONZALEZ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MEDICO GENERAL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"/>
          <p:cNvSpPr txBox="1"/>
          <p:nvPr>
            <p:ph type="title"/>
          </p:nvPr>
        </p:nvSpPr>
        <p:spPr>
          <a:xfrm>
            <a:off x="1629347" y="282087"/>
            <a:ext cx="2958978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 Black"/>
              <a:buNone/>
            </a:pPr>
            <a:r>
              <a:rPr b="1" lang="es-CO">
                <a:latin typeface="Arial Black"/>
                <a:ea typeface="Arial Black"/>
                <a:cs typeface="Arial Black"/>
                <a:sym typeface="Arial Black"/>
              </a:rPr>
              <a:t>¿QUÉ ES?</a:t>
            </a:r>
            <a:endParaRPr b="1"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64" name="Google Shape;164;p2"/>
          <p:cNvGrpSpPr/>
          <p:nvPr/>
        </p:nvGrpSpPr>
        <p:grpSpPr>
          <a:xfrm>
            <a:off x="1485580" y="1370596"/>
            <a:ext cx="3497647" cy="3424107"/>
            <a:chOff x="335390" y="0"/>
            <a:chExt cx="3497647" cy="3424107"/>
          </a:xfrm>
        </p:grpSpPr>
        <p:sp>
          <p:nvSpPr>
            <p:cNvPr id="165" name="Google Shape;165;p2"/>
            <p:cNvSpPr/>
            <p:nvPr/>
          </p:nvSpPr>
          <p:spPr>
            <a:xfrm>
              <a:off x="574955" y="0"/>
              <a:ext cx="3258082" cy="3424107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CDE1E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335390" y="353395"/>
              <a:ext cx="3497647" cy="2279660"/>
            </a:xfrm>
            <a:prstGeom prst="roundRect">
              <a:avLst>
                <a:gd fmla="val 16667" name="adj"/>
              </a:avLst>
            </a:prstGeom>
            <a:solidFill>
              <a:srgbClr val="47A8CF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"/>
            <p:cNvSpPr txBox="1"/>
            <p:nvPr/>
          </p:nvSpPr>
          <p:spPr>
            <a:xfrm>
              <a:off x="446674" y="464679"/>
              <a:ext cx="3275079" cy="20570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0000" lIns="80000" spcFirstLastPara="1" rIns="80000" wrap="square" tIns="80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100"/>
                <a:buFont typeface="Twentieth Century"/>
                <a:buNone/>
              </a:pPr>
              <a:r>
                <a:rPr b="0" i="0" lang="es-CO" sz="21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Una crisis asmática es un empeoramiento repentino de los síntomas del asma. Estas crisis se producen cuando las vías respiratorias se ponen tumefactas y se estrechan, lo que dificulta la respiración. </a:t>
              </a:r>
              <a:endParaRPr b="0" i="0" sz="21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68" name="Google Shape;168;p2"/>
          <p:cNvSpPr txBox="1"/>
          <p:nvPr/>
        </p:nvSpPr>
        <p:spPr>
          <a:xfrm>
            <a:off x="6532461" y="392356"/>
            <a:ext cx="4702614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 Black"/>
              <a:buNone/>
            </a:pPr>
            <a:r>
              <a:rPr b="0" i="0" lang="es-CO" sz="36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SÍNTOMAS</a:t>
            </a:r>
            <a:endParaRPr b="0" i="0" sz="3600" u="none" cap="none" strike="noStrik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69" name="Google Shape;169;p2"/>
          <p:cNvGrpSpPr/>
          <p:nvPr/>
        </p:nvGrpSpPr>
        <p:grpSpPr>
          <a:xfrm>
            <a:off x="6725727" y="1783814"/>
            <a:ext cx="4316083" cy="3615880"/>
            <a:chOff x="0" y="441"/>
            <a:chExt cx="4316083" cy="3615880"/>
          </a:xfrm>
        </p:grpSpPr>
        <p:cxnSp>
          <p:nvCxnSpPr>
            <p:cNvPr id="170" name="Google Shape;170;p2"/>
            <p:cNvCxnSpPr/>
            <p:nvPr/>
          </p:nvCxnSpPr>
          <p:spPr>
            <a:xfrm>
              <a:off x="0" y="441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C56975"/>
                </a:gs>
                <a:gs pos="50000">
                  <a:srgbClr val="BC4658"/>
                </a:gs>
                <a:gs pos="100000">
                  <a:srgbClr val="AA273D"/>
                </a:gs>
              </a:gsLst>
              <a:lin ang="5400000" scaled="0"/>
            </a:gradFill>
            <a:ln cap="flat" cmpd="sng" w="9525">
              <a:solidFill>
                <a:srgbClr val="BA3C5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71" name="Google Shape;171;p2"/>
            <p:cNvSpPr/>
            <p:nvPr/>
          </p:nvSpPr>
          <p:spPr>
            <a:xfrm>
              <a:off x="0" y="441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"/>
            <p:cNvSpPr txBox="1"/>
            <p:nvPr/>
          </p:nvSpPr>
          <p:spPr>
            <a:xfrm>
              <a:off x="0" y="441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Tos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73" name="Google Shape;173;p2"/>
            <p:cNvCxnSpPr/>
            <p:nvPr/>
          </p:nvCxnSpPr>
          <p:spPr>
            <a:xfrm>
              <a:off x="0" y="516995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CC6A87"/>
                </a:gs>
                <a:gs pos="50000">
                  <a:srgbClr val="C34770"/>
                </a:gs>
                <a:gs pos="100000">
                  <a:srgbClr val="B22658"/>
                </a:gs>
              </a:gsLst>
              <a:lin ang="5400000" scaled="0"/>
            </a:gradFill>
            <a:ln cap="flat" cmpd="sng" w="9525">
              <a:solidFill>
                <a:srgbClr val="C33C6B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74" name="Google Shape;174;p2"/>
            <p:cNvSpPr/>
            <p:nvPr/>
          </p:nvSpPr>
          <p:spPr>
            <a:xfrm>
              <a:off x="0" y="516995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"/>
            <p:cNvSpPr txBox="1"/>
            <p:nvPr/>
          </p:nvSpPr>
          <p:spPr>
            <a:xfrm>
              <a:off x="0" y="516995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Falta de aire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76" name="Google Shape;176;p2"/>
            <p:cNvCxnSpPr/>
            <p:nvPr/>
          </p:nvCxnSpPr>
          <p:spPr>
            <a:xfrm>
              <a:off x="0" y="1033550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D06C9E"/>
                </a:gs>
                <a:gs pos="50000">
                  <a:srgbClr val="C8498D"/>
                </a:gs>
                <a:gs pos="100000">
                  <a:srgbClr val="B72974"/>
                </a:gs>
              </a:gsLst>
              <a:lin ang="5400000" scaled="0"/>
            </a:gradFill>
            <a:ln cap="flat" cmpd="sng" w="9525">
              <a:solidFill>
                <a:srgbClr val="C83F8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77" name="Google Shape;177;p2"/>
            <p:cNvSpPr/>
            <p:nvPr/>
          </p:nvSpPr>
          <p:spPr>
            <a:xfrm>
              <a:off x="0" y="1033550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"/>
            <p:cNvSpPr txBox="1"/>
            <p:nvPr/>
          </p:nvSpPr>
          <p:spPr>
            <a:xfrm>
              <a:off x="0" y="1033550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Dolor u opresión del pecho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79" name="Google Shape;179;p2"/>
            <p:cNvCxnSpPr/>
            <p:nvPr/>
          </p:nvCxnSpPr>
          <p:spPr>
            <a:xfrm>
              <a:off x="0" y="1550104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D46EB8"/>
                </a:gs>
                <a:gs pos="50000">
                  <a:srgbClr val="CD4DAA"/>
                </a:gs>
                <a:gs pos="100000">
                  <a:srgbClr val="BA2C95"/>
                </a:gs>
              </a:gsLst>
              <a:lin ang="5400000" scaled="0"/>
            </a:gradFill>
            <a:ln cap="flat" cmpd="sng" w="9525">
              <a:solidFill>
                <a:srgbClr val="CC43A8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80" name="Google Shape;180;p2"/>
            <p:cNvSpPr/>
            <p:nvPr/>
          </p:nvSpPr>
          <p:spPr>
            <a:xfrm>
              <a:off x="0" y="1550104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"/>
            <p:cNvSpPr txBox="1"/>
            <p:nvPr/>
          </p:nvSpPr>
          <p:spPr>
            <a:xfrm>
              <a:off x="0" y="1550104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Sibilancia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82" name="Google Shape;182;p2"/>
            <p:cNvCxnSpPr/>
            <p:nvPr/>
          </p:nvCxnSpPr>
          <p:spPr>
            <a:xfrm>
              <a:off x="0" y="2066658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D872D1"/>
                </a:gs>
                <a:gs pos="50000">
                  <a:srgbClr val="D24EC8"/>
                </a:gs>
                <a:gs pos="100000">
                  <a:srgbClr val="C02EB5"/>
                </a:gs>
              </a:gsLst>
              <a:lin ang="5400000" scaled="0"/>
            </a:gradFill>
            <a:ln cap="flat" cmpd="sng" w="9525">
              <a:solidFill>
                <a:srgbClr val="D146C7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83" name="Google Shape;183;p2"/>
            <p:cNvSpPr/>
            <p:nvPr/>
          </p:nvSpPr>
          <p:spPr>
            <a:xfrm>
              <a:off x="0" y="2066658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"/>
            <p:cNvSpPr txBox="1"/>
            <p:nvPr/>
          </p:nvSpPr>
          <p:spPr>
            <a:xfrm>
              <a:off x="0" y="2066658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Dificultad para respirar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85" name="Google Shape;185;p2"/>
            <p:cNvCxnSpPr/>
            <p:nvPr/>
          </p:nvCxnSpPr>
          <p:spPr>
            <a:xfrm>
              <a:off x="0" y="2583212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CE75DC"/>
                </a:gs>
                <a:gs pos="50000">
                  <a:srgbClr val="C352D6"/>
                </a:gs>
                <a:gs pos="100000">
                  <a:srgbClr val="AF32C2"/>
                </a:gs>
              </a:gsLst>
              <a:lin ang="5400000" scaled="0"/>
            </a:gradFill>
            <a:ln cap="flat" cmpd="sng" w="9525">
              <a:solidFill>
                <a:srgbClr val="C34AD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86" name="Google Shape;186;p2"/>
            <p:cNvSpPr/>
            <p:nvPr/>
          </p:nvSpPr>
          <p:spPr>
            <a:xfrm>
              <a:off x="0" y="2583212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"/>
            <p:cNvSpPr txBox="1"/>
            <p:nvPr/>
          </p:nvSpPr>
          <p:spPr>
            <a:xfrm>
              <a:off x="0" y="2583212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Uso de músculos accesorios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88" name="Google Shape;188;p2"/>
            <p:cNvCxnSpPr/>
            <p:nvPr/>
          </p:nvCxnSpPr>
          <p:spPr>
            <a:xfrm>
              <a:off x="0" y="3099767"/>
              <a:ext cx="4316083" cy="0"/>
            </a:xfrm>
            <a:prstGeom prst="straightConnector1">
              <a:avLst/>
            </a:prstGeom>
            <a:gradFill>
              <a:gsLst>
                <a:gs pos="0">
                  <a:srgbClr val="BD79DF"/>
                </a:gs>
                <a:gs pos="50000">
                  <a:srgbClr val="AF57D9"/>
                </a:gs>
                <a:gs pos="100000">
                  <a:srgbClr val="9937C5"/>
                </a:gs>
              </a:gsLst>
              <a:lin ang="5400000" scaled="0"/>
            </a:gradFill>
            <a:ln cap="flat" cmpd="sng" w="9525">
              <a:solidFill>
                <a:srgbClr val="AD4FD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dir="5400000" dist="25400">
                <a:srgbClr val="000000">
                  <a:alpha val="27843"/>
                </a:srgbClr>
              </a:outerShdw>
            </a:effectLst>
          </p:spPr>
        </p:cxnSp>
        <p:sp>
          <p:nvSpPr>
            <p:cNvPr id="189" name="Google Shape;189;p2"/>
            <p:cNvSpPr/>
            <p:nvPr/>
          </p:nvSpPr>
          <p:spPr>
            <a:xfrm>
              <a:off x="0" y="3099767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"/>
            <p:cNvSpPr txBox="1"/>
            <p:nvPr/>
          </p:nvSpPr>
          <p:spPr>
            <a:xfrm>
              <a:off x="0" y="3099767"/>
              <a:ext cx="4316083" cy="516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5250" lIns="95250" spcFirstLastPara="1" rIns="95250" wrap="square" tIns="952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Twentieth Century"/>
                <a:buNone/>
              </a:pPr>
              <a:r>
                <a:rPr b="0" i="0" lang="es-CO" sz="2500" u="none" cap="none" strike="noStrike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Diaforesis</a:t>
              </a:r>
              <a:endParaRPr b="0" i="0" sz="25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pic>
        <p:nvPicPr>
          <p:cNvPr descr="Introducir 88+ imagen asma bronquial dibujos - Thptletrongtan.edu.vn" id="191" name="Google Shape;19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1930" y="4321691"/>
            <a:ext cx="2156891" cy="2156891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No hay ninguna descripción de la foto disponible." id="196" name="Google Shape;19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236" y="94510"/>
            <a:ext cx="5154661" cy="6443327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"/>
          <p:cNvSpPr txBox="1"/>
          <p:nvPr/>
        </p:nvSpPr>
        <p:spPr>
          <a:xfrm>
            <a:off x="6904876" y="447324"/>
            <a:ext cx="4225277" cy="10162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 Black"/>
              <a:buNone/>
            </a:pPr>
            <a:r>
              <a:rPr b="0" i="0" lang="es-CO" sz="36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FACTORES DE RIESGO</a:t>
            </a:r>
            <a:endParaRPr/>
          </a:p>
        </p:txBody>
      </p:sp>
      <p:grpSp>
        <p:nvGrpSpPr>
          <p:cNvPr id="198" name="Google Shape;198;p3"/>
          <p:cNvGrpSpPr/>
          <p:nvPr/>
        </p:nvGrpSpPr>
        <p:grpSpPr>
          <a:xfrm>
            <a:off x="8085211" y="1573894"/>
            <a:ext cx="2242976" cy="4542027"/>
            <a:chOff x="2153817" y="2546"/>
            <a:chExt cx="2242976" cy="4542027"/>
          </a:xfrm>
        </p:grpSpPr>
        <p:sp>
          <p:nvSpPr>
            <p:cNvPr id="199" name="Google Shape;199;p3"/>
            <p:cNvSpPr/>
            <p:nvPr/>
          </p:nvSpPr>
          <p:spPr>
            <a:xfrm>
              <a:off x="2153817" y="2546"/>
              <a:ext cx="2242976" cy="684107"/>
            </a:xfrm>
            <a:prstGeom prst="rect">
              <a:avLst/>
            </a:prstGeom>
            <a:solidFill>
              <a:schemeClr val="accent3"/>
            </a:solidFill>
            <a:ln cap="flat" cmpd="sng" w="222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2153817" y="2546"/>
              <a:ext cx="2242976" cy="684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Twentieth Century"/>
                <a:buNone/>
              </a:pPr>
              <a:r>
                <a:rPr b="0" i="0" lang="es-CO" sz="17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Alergias mal controladas</a:t>
              </a:r>
              <a:endParaRPr b="0" i="0" sz="17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2153817" y="967026"/>
              <a:ext cx="2242976" cy="684107"/>
            </a:xfrm>
            <a:prstGeom prst="rect">
              <a:avLst/>
            </a:prstGeom>
            <a:solidFill>
              <a:schemeClr val="accent3"/>
            </a:solidFill>
            <a:ln cap="flat" cmpd="sng" w="222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3"/>
            <p:cNvSpPr txBox="1"/>
            <p:nvPr/>
          </p:nvSpPr>
          <p:spPr>
            <a:xfrm>
              <a:off x="2153817" y="967026"/>
              <a:ext cx="2242976" cy="684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Twentieth Century"/>
                <a:buNone/>
              </a:pPr>
              <a:r>
                <a:rPr b="0" i="0" lang="es-CO" sz="17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Omisión de medicamentos diarios</a:t>
              </a:r>
              <a:endParaRPr b="0" i="0" sz="17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2153817" y="1931506"/>
              <a:ext cx="2242976" cy="684107"/>
            </a:xfrm>
            <a:prstGeom prst="rect">
              <a:avLst/>
            </a:prstGeom>
            <a:solidFill>
              <a:schemeClr val="accent3"/>
            </a:solidFill>
            <a:ln cap="flat" cmpd="sng" w="222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3"/>
            <p:cNvSpPr txBox="1"/>
            <p:nvPr/>
          </p:nvSpPr>
          <p:spPr>
            <a:xfrm>
              <a:off x="2153817" y="1931506"/>
              <a:ext cx="2242976" cy="684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Twentieth Century"/>
                <a:buNone/>
              </a:pPr>
              <a:r>
                <a:rPr b="0" i="0" lang="es-CO" sz="17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Uso incorrecto del inhalador</a:t>
              </a:r>
              <a:endParaRPr b="0" i="0" sz="17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2153817" y="2895986"/>
              <a:ext cx="2242976" cy="684107"/>
            </a:xfrm>
            <a:prstGeom prst="rect">
              <a:avLst/>
            </a:prstGeom>
            <a:solidFill>
              <a:schemeClr val="accent3"/>
            </a:solidFill>
            <a:ln cap="flat" cmpd="sng" w="222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3"/>
            <p:cNvSpPr txBox="1"/>
            <p:nvPr/>
          </p:nvSpPr>
          <p:spPr>
            <a:xfrm>
              <a:off x="2153817" y="2895986"/>
              <a:ext cx="2242976" cy="684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Twentieth Century"/>
                <a:buNone/>
              </a:pPr>
              <a:r>
                <a:rPr b="0" i="0" lang="es-CO" sz="17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Depresión o ansiedad persistente</a:t>
              </a:r>
              <a:endParaRPr b="0" i="0" sz="17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2153817" y="3860466"/>
              <a:ext cx="2242976" cy="684107"/>
            </a:xfrm>
            <a:prstGeom prst="rect">
              <a:avLst/>
            </a:prstGeom>
            <a:solidFill>
              <a:schemeClr val="accent3"/>
            </a:solidFill>
            <a:ln cap="flat" cmpd="sng" w="222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3"/>
            <p:cNvSpPr txBox="1"/>
            <p:nvPr/>
          </p:nvSpPr>
          <p:spPr>
            <a:xfrm>
              <a:off x="2153817" y="3860466"/>
              <a:ext cx="2242976" cy="684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Twentieth Century"/>
                <a:buNone/>
              </a:pPr>
              <a:r>
                <a:rPr b="0" i="0" lang="es-CO" sz="17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Diabetes o enfermedades cardiacas</a:t>
              </a:r>
              <a:endParaRPr b="0" i="0" sz="17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"/>
          <p:cNvSpPr txBox="1"/>
          <p:nvPr>
            <p:ph type="title"/>
          </p:nvPr>
        </p:nvSpPr>
        <p:spPr>
          <a:xfrm>
            <a:off x="-2483675" y="1820660"/>
            <a:ext cx="10364452" cy="1603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</a:pPr>
            <a:r>
              <a:rPr lang="es-CO" sz="4000">
                <a:latin typeface="Arial Black"/>
                <a:ea typeface="Arial Black"/>
                <a:cs typeface="Arial Black"/>
                <a:sym typeface="Arial Black"/>
              </a:rPr>
              <a:t>TRATAMIENTO</a:t>
            </a:r>
            <a:endParaRPr/>
          </a:p>
        </p:txBody>
      </p:sp>
      <p:sp>
        <p:nvSpPr>
          <p:cNvPr id="214" name="Google Shape;214;p4"/>
          <p:cNvSpPr txBox="1"/>
          <p:nvPr>
            <p:ph idx="1" type="body"/>
          </p:nvPr>
        </p:nvSpPr>
        <p:spPr>
          <a:xfrm>
            <a:off x="170217" y="1966375"/>
            <a:ext cx="5059674" cy="13278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CO" sz="2400">
                <a:latin typeface="Arial Black"/>
                <a:ea typeface="Arial Black"/>
                <a:cs typeface="Arial Black"/>
                <a:sym typeface="Arial Black"/>
              </a:rPr>
              <a:t>MEDICAMENTOS</a:t>
            </a:r>
            <a:endParaRPr/>
          </a:p>
        </p:txBody>
      </p:sp>
      <p:sp>
        <p:nvSpPr>
          <p:cNvPr id="215" name="Google Shape;215;p4"/>
          <p:cNvSpPr txBox="1"/>
          <p:nvPr/>
        </p:nvSpPr>
        <p:spPr>
          <a:xfrm>
            <a:off x="913774" y="3012141"/>
            <a:ext cx="3833038" cy="277905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es-CO" sz="22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</a:t>
            </a:r>
            <a:endParaRPr/>
          </a:p>
        </p:txBody>
      </p:sp>
      <p:grpSp>
        <p:nvGrpSpPr>
          <p:cNvPr id="216" name="Google Shape;216;p4"/>
          <p:cNvGrpSpPr/>
          <p:nvPr/>
        </p:nvGrpSpPr>
        <p:grpSpPr>
          <a:xfrm>
            <a:off x="5586968" y="767179"/>
            <a:ext cx="2541125" cy="4606040"/>
            <a:chOff x="2258778" y="2307"/>
            <a:chExt cx="2541125" cy="4606040"/>
          </a:xfrm>
        </p:grpSpPr>
        <p:sp>
          <p:nvSpPr>
            <p:cNvPr id="217" name="Google Shape;217;p4"/>
            <p:cNvSpPr/>
            <p:nvPr/>
          </p:nvSpPr>
          <p:spPr>
            <a:xfrm>
              <a:off x="2258778" y="2307"/>
              <a:ext cx="2541125" cy="1109889"/>
            </a:xfrm>
            <a:prstGeom prst="roundRect">
              <a:avLst>
                <a:gd fmla="val 16667" name="adj"/>
              </a:avLst>
            </a:prstGeom>
            <a:solidFill>
              <a:srgbClr val="47A8CF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4"/>
            <p:cNvSpPr txBox="1"/>
            <p:nvPr/>
          </p:nvSpPr>
          <p:spPr>
            <a:xfrm>
              <a:off x="2312958" y="56487"/>
              <a:ext cx="2432765" cy="1001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575" lIns="57150" spcFirstLastPara="1" rIns="57150" wrap="square" tIns="2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Twentieth Century"/>
                <a:buNone/>
              </a:pPr>
              <a:r>
                <a:rPr b="0" i="0" lang="es-CO" sz="15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B2-agonistas de acción corta (SABA): son broncodilatadores de elección. (SALBUTAMOL, TERBUTALINA)</a:t>
              </a:r>
              <a:endParaRPr b="0" i="0" sz="15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>
              <a:off x="2258778" y="1167691"/>
              <a:ext cx="2541125" cy="1109889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4"/>
            <p:cNvSpPr txBox="1"/>
            <p:nvPr/>
          </p:nvSpPr>
          <p:spPr>
            <a:xfrm>
              <a:off x="2312958" y="1221871"/>
              <a:ext cx="2432765" cy="1001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575" lIns="57150" spcFirstLastPara="1" rIns="57150" wrap="square" tIns="2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Twentieth Century"/>
                <a:buNone/>
              </a:pPr>
              <a:r>
                <a:rPr b="0" i="0" lang="es-CO" sz="15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Bromuro de ipratropio: es un coadyuvante del b2-agosnita esta combinación produce mayor broncodilatación</a:t>
              </a:r>
              <a:endParaRPr b="0" i="0" sz="15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2258778" y="2333074"/>
              <a:ext cx="2541125" cy="1109889"/>
            </a:xfrm>
            <a:prstGeom prst="roundRect">
              <a:avLst>
                <a:gd fmla="val 16667" name="adj"/>
              </a:avLst>
            </a:prstGeom>
            <a:solidFill>
              <a:srgbClr val="D78D35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4"/>
            <p:cNvSpPr txBox="1"/>
            <p:nvPr/>
          </p:nvSpPr>
          <p:spPr>
            <a:xfrm>
              <a:off x="2312958" y="2387254"/>
              <a:ext cx="2432765" cy="1001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575" lIns="57150" spcFirstLastPara="1" rIns="57150" wrap="square" tIns="2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Twentieth Century"/>
                <a:buNone/>
              </a:pPr>
              <a:r>
                <a:rPr b="0" i="0" lang="es-CO" sz="15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Glucocorticoides sistémicos:  tienen efecto antiinflamatorio e inmunosupresor. (prednisolona, PREDNISONA)</a:t>
              </a:r>
              <a:endParaRPr b="0" i="0" sz="15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2258778" y="3498458"/>
              <a:ext cx="2541125" cy="1109889"/>
            </a:xfrm>
            <a:prstGeom prst="roundRect">
              <a:avLst>
                <a:gd fmla="val 16667" name="adj"/>
              </a:avLst>
            </a:prstGeom>
            <a:solidFill>
              <a:srgbClr val="BA3C51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4"/>
            <p:cNvSpPr txBox="1"/>
            <p:nvPr/>
          </p:nvSpPr>
          <p:spPr>
            <a:xfrm>
              <a:off x="2312958" y="3552638"/>
              <a:ext cx="2432765" cy="1001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575" lIns="57150" spcFirstLastPara="1" rIns="57150" wrap="square" tIns="2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Twentieth Century"/>
                <a:buNone/>
              </a:pPr>
              <a:r>
                <a:rPr b="0" i="0" lang="es-CO" sz="15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Oxigeno: uso en crisis moderdas o graves para mantener saturación de 94-98%</a:t>
              </a:r>
              <a:endParaRPr b="0" i="0" sz="15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225" name="Google Shape;225;p4"/>
          <p:cNvGrpSpPr/>
          <p:nvPr/>
        </p:nvGrpSpPr>
        <p:grpSpPr>
          <a:xfrm>
            <a:off x="8882443" y="1530732"/>
            <a:ext cx="1906403" cy="4239841"/>
            <a:chOff x="2027190" y="2180"/>
            <a:chExt cx="1906403" cy="4239841"/>
          </a:xfrm>
        </p:grpSpPr>
        <p:sp>
          <p:nvSpPr>
            <p:cNvPr id="226" name="Google Shape;226;p4"/>
            <p:cNvSpPr/>
            <p:nvPr/>
          </p:nvSpPr>
          <p:spPr>
            <a:xfrm>
              <a:off x="2027190" y="2180"/>
              <a:ext cx="1906403" cy="762561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sng" w="15875">
              <a:solidFill>
                <a:srgbClr val="2047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4"/>
            <p:cNvSpPr txBox="1"/>
            <p:nvPr/>
          </p:nvSpPr>
          <p:spPr>
            <a:xfrm>
              <a:off x="2408471" y="2180"/>
              <a:ext cx="1143842" cy="7625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17775" spcFirstLastPara="1" rIns="0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Twentieth Century"/>
                <a:buNone/>
              </a:pPr>
              <a:r>
                <a:rPr b="0" i="0" lang="es-CO" sz="14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CRISIS LEVES Y MODERADAS: 1-2MG/KG/DIA</a:t>
              </a:r>
              <a:endParaRPr b="0" i="0" sz="1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28" name="Google Shape;228;p4"/>
            <p:cNvSpPr/>
            <p:nvPr/>
          </p:nvSpPr>
          <p:spPr>
            <a:xfrm>
              <a:off x="2027190" y="871500"/>
              <a:ext cx="1906403" cy="762561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sng" w="15875">
              <a:solidFill>
                <a:srgbClr val="2047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4"/>
            <p:cNvSpPr txBox="1"/>
            <p:nvPr/>
          </p:nvSpPr>
          <p:spPr>
            <a:xfrm>
              <a:off x="2408471" y="871500"/>
              <a:ext cx="1143842" cy="7625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17775" spcFirstLastPara="1" rIns="0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Twentieth Century"/>
                <a:buNone/>
              </a:pPr>
              <a:r>
                <a:rPr b="0" i="0" lang="es-CO" sz="14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CRISIS GRAVES: 2MG/KG/DIA</a:t>
              </a:r>
              <a:endParaRPr b="0" i="0" sz="1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2027190" y="1740820"/>
              <a:ext cx="1906403" cy="762561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sng" w="15875">
              <a:solidFill>
                <a:srgbClr val="2047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4"/>
            <p:cNvSpPr txBox="1"/>
            <p:nvPr/>
          </p:nvSpPr>
          <p:spPr>
            <a:xfrm>
              <a:off x="2408471" y="1740820"/>
              <a:ext cx="1143842" cy="7625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17775" spcFirstLastPara="1" rIns="0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Twentieth Century"/>
                <a:buNone/>
              </a:pPr>
              <a:r>
                <a:rPr b="0" i="0" lang="es-CO" sz="14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&lt;2AÑOS: 10MG</a:t>
              </a:r>
              <a:endParaRPr b="0" i="0" sz="1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32" name="Google Shape;232;p4"/>
            <p:cNvSpPr/>
            <p:nvPr/>
          </p:nvSpPr>
          <p:spPr>
            <a:xfrm>
              <a:off x="2027190" y="2610140"/>
              <a:ext cx="1906403" cy="762561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sng" w="15875">
              <a:solidFill>
                <a:srgbClr val="2047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4"/>
            <p:cNvSpPr txBox="1"/>
            <p:nvPr/>
          </p:nvSpPr>
          <p:spPr>
            <a:xfrm>
              <a:off x="2408471" y="2610140"/>
              <a:ext cx="1143842" cy="7625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17775" spcFirstLastPara="1" rIns="0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Twentieth Century"/>
                <a:buNone/>
              </a:pPr>
              <a:r>
                <a:rPr b="0" i="0" lang="es-CO" sz="14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2-5 AÑOS: 20MG</a:t>
              </a:r>
              <a:endParaRPr b="0" i="0" sz="1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34" name="Google Shape;234;p4"/>
            <p:cNvSpPr/>
            <p:nvPr/>
          </p:nvSpPr>
          <p:spPr>
            <a:xfrm>
              <a:off x="2027190" y="3479460"/>
              <a:ext cx="1906403" cy="762561"/>
            </a:xfrm>
            <a:prstGeom prst="chevron">
              <a:avLst>
                <a:gd fmla="val 50000" name="adj"/>
              </a:avLst>
            </a:prstGeom>
            <a:solidFill>
              <a:schemeClr val="lt1"/>
            </a:solidFill>
            <a:ln cap="flat" cmpd="sng" w="15875">
              <a:solidFill>
                <a:srgbClr val="20479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4"/>
            <p:cNvSpPr txBox="1"/>
            <p:nvPr/>
          </p:nvSpPr>
          <p:spPr>
            <a:xfrm>
              <a:off x="2408471" y="3479460"/>
              <a:ext cx="1143842" cy="7625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17775" spcFirstLastPara="1" rIns="0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Twentieth Century"/>
                <a:buNone/>
              </a:pPr>
              <a:r>
                <a:rPr b="0" i="0" lang="es-CO" sz="14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&gt;5AÑOS: 30-40MG</a:t>
              </a:r>
              <a:endParaRPr b="0" i="0" sz="14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236" name="Google Shape;236;p4"/>
          <p:cNvSpPr/>
          <p:nvPr/>
        </p:nvSpPr>
        <p:spPr>
          <a:xfrm>
            <a:off x="4746812" y="656948"/>
            <a:ext cx="995846" cy="4826573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rgbClr val="1E3E8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37" name="Google Shape;237;p4"/>
          <p:cNvSpPr/>
          <p:nvPr/>
        </p:nvSpPr>
        <p:spPr>
          <a:xfrm>
            <a:off x="8238478" y="1074198"/>
            <a:ext cx="914400" cy="5095783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rgbClr val="1E3E8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VACUNACIÓN Y ENFERMEDADES NEUROMUSCULARES" id="238" name="Google Shape;23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87281" y="3478544"/>
            <a:ext cx="2909781" cy="20276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ectores e ilustraciones de Asma para descargar gratis | Freepik" id="239" name="Google Shape;23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6408" y="4715706"/>
            <a:ext cx="2200658" cy="18315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NOCER y ENTENDER los Tratamientos | Miastenia y Salud: tu Web enfermera" id="240" name="Google Shape;240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3959" y="3478544"/>
            <a:ext cx="1481636" cy="1996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5"/>
          <p:cNvPicPr preferRelativeResize="0"/>
          <p:nvPr/>
        </p:nvPicPr>
        <p:blipFill rotWithShape="1">
          <a:blip r:embed="rId3">
            <a:alphaModFix/>
          </a:blip>
          <a:srcRect b="0" l="1" r="-2715" t="10357"/>
          <a:stretch/>
        </p:blipFill>
        <p:spPr>
          <a:xfrm>
            <a:off x="976072" y="292971"/>
            <a:ext cx="5081171" cy="6272058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  <p:sp>
        <p:nvSpPr>
          <p:cNvPr id="246" name="Google Shape;246;p5"/>
          <p:cNvSpPr/>
          <p:nvPr/>
        </p:nvSpPr>
        <p:spPr>
          <a:xfrm>
            <a:off x="6826929" y="2829757"/>
            <a:ext cx="4492101" cy="1198485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28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¿CÓMO SE UTILIZA EL INHALADOR?</a:t>
            </a:r>
            <a:endParaRPr b="0" i="0" sz="2800" u="none" cap="none" strike="noStrik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6"/>
          <p:cNvSpPr txBox="1"/>
          <p:nvPr/>
        </p:nvSpPr>
        <p:spPr>
          <a:xfrm>
            <a:off x="2781668" y="532762"/>
            <a:ext cx="7159753" cy="479292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</a:pPr>
            <a:r>
              <a:rPr b="0" i="0" lang="es-CO" sz="3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ESQUEMA DE TRATAMIENTO</a:t>
            </a:r>
            <a:endParaRPr/>
          </a:p>
        </p:txBody>
      </p:sp>
      <p:pic>
        <p:nvPicPr>
          <p:cNvPr descr="Nuevo abordaje en el tratamiento del niño con asma | Pediatría integral" id="252" name="Google Shape;25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2216" y="1164279"/>
            <a:ext cx="7229205" cy="5370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7"/>
          <p:cNvSpPr txBox="1"/>
          <p:nvPr>
            <p:ph type="title"/>
          </p:nvPr>
        </p:nvSpPr>
        <p:spPr>
          <a:xfrm>
            <a:off x="1877756" y="408001"/>
            <a:ext cx="3813500" cy="7962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 Black"/>
              <a:buNone/>
            </a:pPr>
            <a:r>
              <a:rPr lang="es-CO">
                <a:latin typeface="Arial Black"/>
                <a:ea typeface="Arial Black"/>
                <a:cs typeface="Arial Black"/>
                <a:sym typeface="Arial Black"/>
              </a:rPr>
              <a:t>PREVENCIÓN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258" name="Google Shape;258;p7"/>
          <p:cNvGrpSpPr/>
          <p:nvPr/>
        </p:nvGrpSpPr>
        <p:grpSpPr>
          <a:xfrm>
            <a:off x="291976" y="1629963"/>
            <a:ext cx="8958556" cy="4590150"/>
            <a:chOff x="0" y="20887"/>
            <a:chExt cx="8958556" cy="4590150"/>
          </a:xfrm>
        </p:grpSpPr>
        <p:sp>
          <p:nvSpPr>
            <p:cNvPr id="259" name="Google Shape;259;p7"/>
            <p:cNvSpPr/>
            <p:nvPr/>
          </p:nvSpPr>
          <p:spPr>
            <a:xfrm>
              <a:off x="0" y="116489"/>
              <a:ext cx="8958556" cy="4788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5875">
              <a:solidFill>
                <a:srgbClr val="244FA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447927" y="20887"/>
              <a:ext cx="5559670" cy="376041"/>
            </a:xfrm>
            <a:prstGeom prst="roundRect">
              <a:avLst>
                <a:gd fmla="val 16667" name="adj"/>
              </a:avLst>
            </a:prstGeom>
            <a:solidFill>
              <a:srgbClr val="244FA4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466284" y="39244"/>
              <a:ext cx="5522956" cy="3393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37025" spcFirstLastPara="1" rIns="2370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Twentieth Century"/>
                <a:buNone/>
              </a:pPr>
              <a:r>
                <a:rPr b="0" i="0" lang="es-CO" sz="19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Elaborar un plan de acción</a:t>
              </a:r>
              <a:endParaRPr b="0" i="0" sz="19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0" y="887102"/>
              <a:ext cx="8958556" cy="4788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5875">
              <a:solidFill>
                <a:srgbClr val="244FA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7"/>
            <p:cNvSpPr/>
            <p:nvPr/>
          </p:nvSpPr>
          <p:spPr>
            <a:xfrm>
              <a:off x="447927" y="697889"/>
              <a:ext cx="5597986" cy="469652"/>
            </a:xfrm>
            <a:prstGeom prst="roundRect">
              <a:avLst>
                <a:gd fmla="val 16667" name="adj"/>
              </a:avLst>
            </a:prstGeom>
            <a:solidFill>
              <a:srgbClr val="244FA4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7"/>
            <p:cNvSpPr txBox="1"/>
            <p:nvPr/>
          </p:nvSpPr>
          <p:spPr>
            <a:xfrm>
              <a:off x="470854" y="720816"/>
              <a:ext cx="5552132" cy="4237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37025" spcFirstLastPara="1" rIns="2370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Twentieth Century"/>
                <a:buNone/>
              </a:pPr>
              <a:r>
                <a:rPr b="0" i="0" lang="es-CO" sz="19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Evitar los agentas desencadenantes </a:t>
              </a:r>
              <a:endParaRPr b="0" i="0" sz="19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65" name="Google Shape;265;p7"/>
            <p:cNvSpPr/>
            <p:nvPr/>
          </p:nvSpPr>
          <p:spPr>
            <a:xfrm>
              <a:off x="0" y="1661551"/>
              <a:ext cx="8958556" cy="4788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5875">
              <a:solidFill>
                <a:srgbClr val="244FA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447927" y="1468502"/>
              <a:ext cx="5681265" cy="473489"/>
            </a:xfrm>
            <a:prstGeom prst="roundRect">
              <a:avLst>
                <a:gd fmla="val 16667" name="adj"/>
              </a:avLst>
            </a:prstGeom>
            <a:solidFill>
              <a:srgbClr val="244FA4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7"/>
            <p:cNvSpPr txBox="1"/>
            <p:nvPr/>
          </p:nvSpPr>
          <p:spPr>
            <a:xfrm>
              <a:off x="471041" y="1491616"/>
              <a:ext cx="5635037" cy="4272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37025" spcFirstLastPara="1" rIns="2370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Twentieth Century"/>
                <a:buNone/>
              </a:pPr>
              <a:r>
                <a:rPr b="0" i="0" lang="es-CO" sz="19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Evitar situación de estrés o ansiedad</a:t>
              </a:r>
              <a:endParaRPr b="0" i="0" sz="19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68" name="Google Shape;268;p7"/>
            <p:cNvSpPr/>
            <p:nvPr/>
          </p:nvSpPr>
          <p:spPr>
            <a:xfrm>
              <a:off x="0" y="2408557"/>
              <a:ext cx="8958556" cy="4788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5875">
              <a:solidFill>
                <a:srgbClr val="244FA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7"/>
            <p:cNvSpPr/>
            <p:nvPr/>
          </p:nvSpPr>
          <p:spPr>
            <a:xfrm>
              <a:off x="447927" y="2242951"/>
              <a:ext cx="5543868" cy="446045"/>
            </a:xfrm>
            <a:prstGeom prst="roundRect">
              <a:avLst>
                <a:gd fmla="val 16667" name="adj"/>
              </a:avLst>
            </a:prstGeom>
            <a:solidFill>
              <a:srgbClr val="244FA4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7"/>
            <p:cNvSpPr txBox="1"/>
            <p:nvPr/>
          </p:nvSpPr>
          <p:spPr>
            <a:xfrm>
              <a:off x="469701" y="2264725"/>
              <a:ext cx="5500320" cy="4024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37025" spcFirstLastPara="1" rIns="2370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Twentieth Century"/>
                <a:buNone/>
              </a:pPr>
              <a:r>
                <a:rPr b="0" i="0" lang="es-CO" sz="19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Dejar de fumar </a:t>
              </a:r>
              <a:endParaRPr b="0" i="0" sz="19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71" name="Google Shape;271;p7"/>
            <p:cNvSpPr/>
            <p:nvPr/>
          </p:nvSpPr>
          <p:spPr>
            <a:xfrm>
              <a:off x="0" y="3270397"/>
              <a:ext cx="8958556" cy="4788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5875">
              <a:solidFill>
                <a:srgbClr val="244FA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7"/>
            <p:cNvSpPr/>
            <p:nvPr/>
          </p:nvSpPr>
          <p:spPr>
            <a:xfrm>
              <a:off x="447927" y="2989957"/>
              <a:ext cx="5656369" cy="560880"/>
            </a:xfrm>
            <a:prstGeom prst="roundRect">
              <a:avLst>
                <a:gd fmla="val 16667" name="adj"/>
              </a:avLst>
            </a:prstGeom>
            <a:solidFill>
              <a:srgbClr val="244FA4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7"/>
            <p:cNvSpPr txBox="1"/>
            <p:nvPr/>
          </p:nvSpPr>
          <p:spPr>
            <a:xfrm>
              <a:off x="475307" y="3017337"/>
              <a:ext cx="5601609" cy="5061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37025" spcFirstLastPara="1" rIns="2370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Twentieth Century"/>
                <a:buNone/>
              </a:pPr>
              <a:r>
                <a:rPr b="0" i="0" lang="es-CO" sz="19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No suspender tratamiento</a:t>
              </a:r>
              <a:endParaRPr b="0" i="0" sz="19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0" y="4132237"/>
              <a:ext cx="8958556" cy="4788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5875">
              <a:solidFill>
                <a:srgbClr val="244FA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447927" y="3851797"/>
              <a:ext cx="5596042" cy="560880"/>
            </a:xfrm>
            <a:prstGeom prst="roundRect">
              <a:avLst>
                <a:gd fmla="val 16667" name="adj"/>
              </a:avLst>
            </a:prstGeom>
            <a:solidFill>
              <a:srgbClr val="244FA4"/>
            </a:solidFill>
            <a:ln cap="flat" cmpd="sng" w="1587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7"/>
            <p:cNvSpPr txBox="1"/>
            <p:nvPr/>
          </p:nvSpPr>
          <p:spPr>
            <a:xfrm>
              <a:off x="475307" y="3879177"/>
              <a:ext cx="5541282" cy="5061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37025" spcFirstLastPara="1" rIns="2370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Twentieth Century"/>
                <a:buNone/>
              </a:pPr>
              <a:r>
                <a:rPr b="0" i="0" lang="es-CO" sz="1900" u="none" cap="none" strike="noStrike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Usar de manera correcta los inhaladores </a:t>
              </a:r>
              <a:endParaRPr b="0" i="0" sz="19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pic>
        <p:nvPicPr>
          <p:cNvPr descr="Cómo prevenir enfermedades en invierno?" id="277" name="Google Shape;277;p7"/>
          <p:cNvPicPr preferRelativeResize="0"/>
          <p:nvPr/>
        </p:nvPicPr>
        <p:blipFill rotWithShape="1">
          <a:blip r:embed="rId3">
            <a:alphaModFix/>
          </a:blip>
          <a:srcRect b="0" l="13044" r="16905" t="0"/>
          <a:stretch/>
        </p:blipFill>
        <p:spPr>
          <a:xfrm>
            <a:off x="7298333" y="2131749"/>
            <a:ext cx="4601691" cy="3586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8"/>
          <p:cNvSpPr txBox="1"/>
          <p:nvPr>
            <p:ph type="title"/>
          </p:nvPr>
        </p:nvSpPr>
        <p:spPr>
          <a:xfrm>
            <a:off x="959956" y="4047517"/>
            <a:ext cx="10733728" cy="281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 Black"/>
              <a:buNone/>
            </a:pPr>
            <a:r>
              <a:rPr lang="es-CO" sz="9600">
                <a:latin typeface="Arial Black"/>
                <a:ea typeface="Arial Black"/>
                <a:cs typeface="Arial Black"/>
                <a:sym typeface="Arial Black"/>
              </a:rPr>
              <a:t>GRACIAS</a:t>
            </a:r>
            <a:endParaRPr sz="9600"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descr="pulmones de dibujos animados llorando 12476864 Vector en Vecteezy" id="283" name="Google Shape;28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50506" y="960341"/>
            <a:ext cx="4090987" cy="3429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ota">
  <a:themeElements>
    <a:clrScheme name="Gota">
      <a:dk1>
        <a:srgbClr val="000000"/>
      </a:dk1>
      <a:lt1>
        <a:srgbClr val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