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2" roundtripDataSignature="AMtx7mjimBYsIEcIsyXrsOkeEbXpLpPb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37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customschemas.google.com/relationships/presentationmetadata" Target="metadata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ts val="3600"/>
              <a:buFont typeface="Trebuchet MS"/>
              <a:buNone/>
            </a:pPr>
            <a:r>
              <a:t/>
            </a:r>
            <a:endParaRPr/>
          </a:p>
        </p:txBody>
      </p:sp>
      <p:sp>
        <p:nvSpPr>
          <p:cNvPr id="246" name="Google Shape;24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ES"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mientras mas pequeño es el calibre, menos fuerza de tension tiene la sutura y ayor numero de ceros</a:t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showMasterSp="0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1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24" name="Google Shape;24;p18"/>
            <p:cNvSpPr/>
            <p:nvPr/>
          </p:nvSpPr>
          <p:spPr>
            <a:xfrm>
              <a:off x="0" y="-7862"/>
              <a:ext cx="863600" cy="5698067"/>
            </a:xfrm>
            <a:custGeom>
              <a:rect b="b" l="l" r="r" t="t"/>
              <a:pathLst>
                <a:path extrusionOk="0" h="5698067" w="863600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69803"/>
              </a:schemeClr>
            </a:solidFill>
            <a:ln>
              <a:noFill/>
            </a:ln>
          </p:spPr>
        </p:sp>
        <p:cxnSp>
          <p:nvCxnSpPr>
            <p:cNvPr id="25" name="Google Shape;25;p18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" name="Google Shape;26;p18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7" name="Google Shape;27;p18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</p:sp>
        <p:sp>
          <p:nvSpPr>
            <p:cNvPr id="28" name="Google Shape;28;p18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9" name="Google Shape;29;p18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18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B0E3">
                <a:alpha val="49803"/>
              </a:srgbClr>
            </a:solidFill>
            <a:ln>
              <a:noFill/>
            </a:ln>
          </p:spPr>
        </p:sp>
        <p:sp>
          <p:nvSpPr>
            <p:cNvPr id="31" name="Google Shape;31;p18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69803"/>
              </a:schemeClr>
            </a:solidFill>
            <a:ln>
              <a:noFill/>
            </a:ln>
          </p:spPr>
        </p:sp>
        <p:sp>
          <p:nvSpPr>
            <p:cNvPr id="32" name="Google Shape;32;p18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292">
                <a:alpha val="80000"/>
              </a:srgbClr>
            </a:solidFill>
            <a:ln>
              <a:noFill/>
            </a:ln>
          </p:spPr>
        </p:sp>
        <p:sp>
          <p:nvSpPr>
            <p:cNvPr id="33" name="Google Shape;33;p18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18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sz="540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rgbClr val="7F7F7F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1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7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7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27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93" name="Google Shape;93;p2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95" name="Google Shape;95;p2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descripción">
  <p:cSld name="Título y descripción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8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8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9" name="Google Shape;99;p2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 con descripción">
  <p:cSld name="Cita con descripció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9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9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05" name="Google Shape;105;p29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6" name="Google Shape;106;p2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09" name="Google Shape;109;p2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0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10" name="Google Shape;110;p29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0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rjeta de nombre">
  <p:cSld name="Tarjeta de nombre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0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0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4" name="Google Shape;114;p3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3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r la tarjeta de nombre">
  <p:cSld name="Citar la tarjeta de nombre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1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31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0" name="Google Shape;120;p31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1" name="Google Shape;121;p3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3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3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24" name="Google Shape;124;p31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0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25" name="Google Shape;125;p3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0">
                <a:solidFill>
                  <a:srgbClr val="9EDFF5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dadero o falso">
  <p:cSld name="Verdadero o falso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2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32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9" name="Google Shape;129;p32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0" name="Google Shape;130;p3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3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3"/>
          <p:cNvSpPr txBox="1"/>
          <p:nvPr>
            <p:ph idx="1" type="body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6" name="Google Shape;136;p3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3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4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4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42" name="Google Shape;142;p3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3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1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4" name="Google Shape;54;p2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1" name="Google Shape;61;p2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67" name="Google Shape;67;p23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8" name="Google Shape;68;p23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69" name="Google Shape;69;p23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6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6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85" name="Google Shape;85;p26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/>
        </p:txBody>
      </p:sp>
      <p:sp>
        <p:nvSpPr>
          <p:cNvPr id="86" name="Google Shape;86;p2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" name="Google Shape;7;p17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17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6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" name="Google Shape;9;p17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5686"/>
              </a:schemeClr>
            </a:solidFill>
            <a:ln>
              <a:noFill/>
            </a:ln>
          </p:spPr>
        </p:sp>
        <p:sp>
          <p:nvSpPr>
            <p:cNvPr id="10" name="Google Shape;10;p17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Google Shape;11;p17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17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B0E3">
                <a:alpha val="49803"/>
              </a:srgbClr>
            </a:solidFill>
            <a:ln>
              <a:noFill/>
            </a:ln>
          </p:spPr>
        </p:sp>
        <p:sp>
          <p:nvSpPr>
            <p:cNvPr id="13" name="Google Shape;13;p17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69803"/>
              </a:schemeClr>
            </a:solidFill>
            <a:ln>
              <a:noFill/>
            </a:ln>
          </p:spPr>
        </p:sp>
        <p:sp>
          <p:nvSpPr>
            <p:cNvPr id="14" name="Google Shape;14;p17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6292">
                <a:alpha val="80000"/>
              </a:srgbClr>
            </a:solidFill>
            <a:ln>
              <a:noFill/>
            </a:ln>
          </p:spPr>
        </p:sp>
        <p:sp>
          <p:nvSpPr>
            <p:cNvPr id="15" name="Google Shape;15;p1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rgbClr val="16B0E3">
                <a:alpha val="65882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1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69803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" name="Google Shape;17;p1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" name="Google Shape;18;p17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9" name="Google Shape;19;p1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0" name="Google Shape;20;p1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1" name="Google Shape;21;p1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5.png"/><Relationship Id="rId5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4.jpg"/><Relationship Id="rId5" Type="http://schemas.openxmlformats.org/officeDocument/2006/relationships/image" Target="../media/image21.jpg"/></Relationships>
</file>

<file path=ppt/slides/_rels/slide13.xml.rels><?xml version="1.0" encoding="UTF-8" standalone="yes"?><Relationships xmlns="http://schemas.openxmlformats.org/package/2006/relationships"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20.png"/><Relationship Id="rId9" Type="http://schemas.openxmlformats.org/officeDocument/2006/relationships/image" Target="../media/image27.png"/><Relationship Id="rId5" Type="http://schemas.openxmlformats.org/officeDocument/2006/relationships/image" Target="../media/image12.png"/><Relationship Id="rId6" Type="http://schemas.openxmlformats.org/officeDocument/2006/relationships/image" Target="../media/image22.png"/><Relationship Id="rId7" Type="http://schemas.openxmlformats.org/officeDocument/2006/relationships/image" Target="../media/image28.png"/><Relationship Id="rId8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forms.gle/sVtxh28aY4PB1brD7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25.png"/><Relationship Id="rId5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ómo usar una aguja de sutura quirúrgica? - Boz Tıbbi Malzemeler" id="149" name="Google Shape;14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1073" y="141363"/>
            <a:ext cx="7921605" cy="6716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29513" y="917705"/>
            <a:ext cx="5460201" cy="2010963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"/>
          <p:cNvSpPr txBox="1"/>
          <p:nvPr>
            <p:ph type="ctrTitle"/>
          </p:nvPr>
        </p:nvSpPr>
        <p:spPr>
          <a:xfrm>
            <a:off x="1981519" y="814188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Trebuchet MS"/>
              <a:buNone/>
            </a:pPr>
            <a:r>
              <a:rPr lang="es-ES" sz="8000">
                <a:solidFill>
                  <a:schemeClr val="dk1"/>
                </a:solidFill>
              </a:rPr>
              <a:t>SUTURAS</a:t>
            </a:r>
            <a:endParaRPr sz="8000">
              <a:solidFill>
                <a:schemeClr val="dk1"/>
              </a:solidFill>
            </a:endParaRPr>
          </a:p>
        </p:txBody>
      </p:sp>
      <p:pic>
        <p:nvPicPr>
          <p:cNvPr descr="E.S.E Hospital San Rafael de Santo Domingo | Santo Domingo" id="152" name="Google Shape;152;p1"/>
          <p:cNvPicPr preferRelativeResize="0"/>
          <p:nvPr/>
        </p:nvPicPr>
        <p:blipFill rotWithShape="1">
          <a:blip r:embed="rId5">
            <a:alphaModFix/>
          </a:blip>
          <a:srcRect b="30288" l="18336" r="16053" t="31672"/>
          <a:stretch/>
        </p:blipFill>
        <p:spPr>
          <a:xfrm>
            <a:off x="5569789" y="5667713"/>
            <a:ext cx="2053087" cy="1190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600"/>
              <a:buFont typeface="Trebuchet MS"/>
              <a:buNone/>
            </a:pPr>
            <a:r>
              <a:rPr lang="es-ES" sz="6600"/>
              <a:t>ACABADO</a:t>
            </a:r>
            <a:endParaRPr sz="6600"/>
          </a:p>
        </p:txBody>
      </p:sp>
      <p:sp>
        <p:nvSpPr>
          <p:cNvPr id="224" name="Google Shape;224;p10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25" name="Google Shape;22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9516" y="2135978"/>
            <a:ext cx="8246010" cy="4549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46151" y="1359036"/>
            <a:ext cx="2572109" cy="3124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t/>
            </a:r>
            <a:endParaRPr/>
          </a:p>
        </p:txBody>
      </p:sp>
      <p:sp>
        <p:nvSpPr>
          <p:cNvPr id="232" name="Google Shape;232;p11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33" name="Google Shape;23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4410" y="911020"/>
            <a:ext cx="4067175" cy="5429250"/>
          </a:xfrm>
          <a:prstGeom prst="rect">
            <a:avLst/>
          </a:prstGeom>
          <a:noFill/>
          <a:ln cap="sq" cmpd="sng" w="190500">
            <a:solidFill>
              <a:srgbClr val="C8C6BD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bl">
              <a:srgbClr val="000000">
                <a:alpha val="42745"/>
              </a:srgbClr>
            </a:outerShdw>
          </a:effectLst>
        </p:spPr>
      </p:pic>
      <p:pic>
        <p:nvPicPr>
          <p:cNvPr id="234" name="Google Shape;234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54329" y="818626"/>
            <a:ext cx="4726858" cy="5429774"/>
          </a:xfrm>
          <a:prstGeom prst="rect">
            <a:avLst/>
          </a:prstGeom>
          <a:noFill/>
          <a:ln cap="sq" cmpd="sng" w="190500">
            <a:solidFill>
              <a:srgbClr val="C8C6BD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bl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600"/>
              <a:buFont typeface="Trebuchet MS"/>
              <a:buNone/>
            </a:pPr>
            <a:r>
              <a:rPr lang="es-ES" sz="6600"/>
              <a:t>ESTRUCTURA</a:t>
            </a:r>
            <a:endParaRPr sz="6600"/>
          </a:p>
        </p:txBody>
      </p:sp>
      <p:sp>
        <p:nvSpPr>
          <p:cNvPr id="240" name="Google Shape;240;p12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41" name="Google Shape;24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908253"/>
            <a:ext cx="7880298" cy="41143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7.Suturas | PPT" id="242" name="Google Shape;242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40489" y="1814051"/>
            <a:ext cx="3559276" cy="26694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gujas quirúrgicas de sutura" id="243" name="Google Shape;243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76316" y="4820240"/>
            <a:ext cx="30099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>
            <p:ph type="title"/>
          </p:nvPr>
        </p:nvSpPr>
        <p:spPr>
          <a:xfrm>
            <a:off x="228761" y="195532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s-ES"/>
              <a:t>SUTURAS CON LAS QUE SE CUENTA EN EL SERVICIO DE URGENCIAS:</a:t>
            </a:r>
            <a:endParaRPr/>
          </a:p>
        </p:txBody>
      </p:sp>
      <p:grpSp>
        <p:nvGrpSpPr>
          <p:cNvPr id="249" name="Google Shape;249;p13"/>
          <p:cNvGrpSpPr/>
          <p:nvPr/>
        </p:nvGrpSpPr>
        <p:grpSpPr>
          <a:xfrm>
            <a:off x="-5547483" y="725625"/>
            <a:ext cx="15028279" cy="6957817"/>
            <a:chOff x="-5840780" y="-894452"/>
            <a:chExt cx="15028279" cy="6957817"/>
          </a:xfrm>
        </p:grpSpPr>
        <p:sp>
          <p:nvSpPr>
            <p:cNvPr id="250" name="Google Shape;250;p13"/>
            <p:cNvSpPr/>
            <p:nvPr/>
          </p:nvSpPr>
          <p:spPr>
            <a:xfrm>
              <a:off x="-5840780" y="-894452"/>
              <a:ext cx="6957817" cy="6957817"/>
            </a:xfrm>
            <a:prstGeom prst="blockArc">
              <a:avLst>
                <a:gd fmla="val 18900000" name="adj1"/>
                <a:gd fmla="val 2700000" name="adj2"/>
                <a:gd fmla="val 310" name="adj3"/>
              </a:avLst>
            </a:prstGeom>
            <a:noFill/>
            <a:ln cap="rnd" cmpd="sng" w="19050">
              <a:solidFill>
                <a:srgbClr val="2B82C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362599" y="234978"/>
              <a:ext cx="8824900" cy="469750"/>
            </a:xfrm>
            <a:prstGeom prst="rect">
              <a:avLst/>
            </a:prstGeom>
            <a:gradFill>
              <a:gsLst>
                <a:gs pos="0">
                  <a:srgbClr val="BCCDE4"/>
                </a:gs>
                <a:gs pos="88000">
                  <a:srgbClr val="6195CA"/>
                </a:gs>
                <a:gs pos="100000">
                  <a:srgbClr val="6195CA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13"/>
            <p:cNvSpPr txBox="1"/>
            <p:nvPr/>
          </p:nvSpPr>
          <p:spPr>
            <a:xfrm>
              <a:off x="362599" y="234978"/>
              <a:ext cx="8824900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ETHILON 2-0 : NO ABSORBIBLE  - SINTETICA -MONOFILAMENTO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53" name="Google Shape;253;p13"/>
            <p:cNvSpPr/>
            <p:nvPr/>
          </p:nvSpPr>
          <p:spPr>
            <a:xfrm>
              <a:off x="69004" y="176259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2B82C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13"/>
            <p:cNvSpPr/>
            <p:nvPr/>
          </p:nvSpPr>
          <p:spPr>
            <a:xfrm>
              <a:off x="788000" y="940018"/>
              <a:ext cx="8399499" cy="469750"/>
            </a:xfrm>
            <a:prstGeom prst="rect">
              <a:avLst/>
            </a:prstGeom>
            <a:gradFill>
              <a:gsLst>
                <a:gs pos="0">
                  <a:srgbClr val="C2EAD9"/>
                </a:gs>
                <a:gs pos="88000">
                  <a:srgbClr val="6AD4AD"/>
                </a:gs>
                <a:gs pos="100000">
                  <a:srgbClr val="6AD4AD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13"/>
            <p:cNvSpPr txBox="1"/>
            <p:nvPr/>
          </p:nvSpPr>
          <p:spPr>
            <a:xfrm>
              <a:off x="788000" y="940018"/>
              <a:ext cx="8399499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NYLON 4-0: NO ABSORBIBLE-SINTETICA -MONOFILAMENTO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494406" y="881299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41CE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13"/>
            <p:cNvSpPr/>
            <p:nvPr/>
          </p:nvSpPr>
          <p:spPr>
            <a:xfrm>
              <a:off x="1021118" y="1644541"/>
              <a:ext cx="8166381" cy="469750"/>
            </a:xfrm>
            <a:prstGeom prst="rect">
              <a:avLst/>
            </a:prstGeom>
            <a:gradFill>
              <a:gsLst>
                <a:gs pos="0">
                  <a:srgbClr val="B6CFC2"/>
                </a:gs>
                <a:gs pos="88000">
                  <a:srgbClr val="61A381"/>
                </a:gs>
                <a:gs pos="100000">
                  <a:srgbClr val="61A381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13"/>
            <p:cNvSpPr txBox="1"/>
            <p:nvPr/>
          </p:nvSpPr>
          <p:spPr>
            <a:xfrm>
              <a:off x="1021118" y="1644541"/>
              <a:ext cx="8166381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ETHILON 5-0: NO ABSORBIBLE-SINTETICA -MONOFILAMENTO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59" name="Google Shape;259;p13"/>
            <p:cNvSpPr/>
            <p:nvPr/>
          </p:nvSpPr>
          <p:spPr>
            <a:xfrm>
              <a:off x="727524" y="1585822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2B946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1095550" y="2349580"/>
              <a:ext cx="8091949" cy="469750"/>
            </a:xfrm>
            <a:prstGeom prst="rect">
              <a:avLst/>
            </a:prstGeom>
            <a:gradFill>
              <a:gsLst>
                <a:gs pos="0">
                  <a:srgbClr val="BCDCBF"/>
                </a:gs>
                <a:gs pos="88000">
                  <a:srgbClr val="69BA71"/>
                </a:gs>
                <a:gs pos="100000">
                  <a:srgbClr val="69BA71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13"/>
            <p:cNvSpPr txBox="1"/>
            <p:nvPr/>
          </p:nvSpPr>
          <p:spPr>
            <a:xfrm>
              <a:off x="1095550" y="2349580"/>
              <a:ext cx="8091949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ETHILON 6-0:NO ABSORBIBLE-SINTETICA -MONOFILAMENTO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801956" y="2290861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3FB04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1021118" y="3054620"/>
              <a:ext cx="8166381" cy="469750"/>
            </a:xfrm>
            <a:prstGeom prst="rect">
              <a:avLst/>
            </a:prstGeom>
            <a:gradFill>
              <a:gsLst>
                <a:gs pos="0">
                  <a:srgbClr val="D5EBC1"/>
                </a:gs>
                <a:gs pos="88000">
                  <a:srgbClr val="A3D668"/>
                </a:gs>
                <a:gs pos="100000">
                  <a:srgbClr val="A3D668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13"/>
            <p:cNvSpPr txBox="1"/>
            <p:nvPr/>
          </p:nvSpPr>
          <p:spPr>
            <a:xfrm>
              <a:off x="1021118" y="3054620"/>
              <a:ext cx="8166381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CATGUT 2-0: ABSORBIBLE-NATURAL-MONOFILAMENTO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727524" y="2995901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95D13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788000" y="3759142"/>
              <a:ext cx="8399499" cy="469750"/>
            </a:xfrm>
            <a:prstGeom prst="rect">
              <a:avLst/>
            </a:prstGeom>
            <a:gradFill>
              <a:gsLst>
                <a:gs pos="0">
                  <a:srgbClr val="BCCDE4"/>
                </a:gs>
                <a:gs pos="88000">
                  <a:srgbClr val="6195CA"/>
                </a:gs>
                <a:gs pos="100000">
                  <a:srgbClr val="6195CA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13"/>
            <p:cNvSpPr txBox="1"/>
            <p:nvPr/>
          </p:nvSpPr>
          <p:spPr>
            <a:xfrm>
              <a:off x="788000" y="3759142"/>
              <a:ext cx="8399499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CATGUT 3-0: ABSORBIBLE-NATURAL-MONOFILAMENTO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494406" y="3700424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2B82C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13"/>
            <p:cNvSpPr/>
            <p:nvPr/>
          </p:nvSpPr>
          <p:spPr>
            <a:xfrm>
              <a:off x="362599" y="4464182"/>
              <a:ext cx="8824900" cy="469750"/>
            </a:xfrm>
            <a:prstGeom prst="rect">
              <a:avLst/>
            </a:prstGeom>
            <a:gradFill>
              <a:gsLst>
                <a:gs pos="0">
                  <a:srgbClr val="C2EAD9"/>
                </a:gs>
                <a:gs pos="88000">
                  <a:srgbClr val="6AD4AD"/>
                </a:gs>
                <a:gs pos="100000">
                  <a:srgbClr val="6AD4AD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13"/>
            <p:cNvSpPr txBox="1"/>
            <p:nvPr/>
          </p:nvSpPr>
          <p:spPr>
            <a:xfrm>
              <a:off x="362599" y="4464182"/>
              <a:ext cx="8824900" cy="469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8400" lIns="372850" spcFirstLastPara="1" rIns="58400" wrap="square" tIns="584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Trebuchet MS"/>
                <a:buNone/>
              </a:pPr>
              <a:r>
                <a:rPr lang="es-ES" sz="2300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VICRYL 3-0:ABSORBIBLE-SINTETICA-MULTIFILAMENTO</a:t>
              </a:r>
              <a:endParaRPr sz="23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69004" y="4405463"/>
              <a:ext cx="587188" cy="587188"/>
            </a:xfrm>
            <a:prstGeom prst="ellipse">
              <a:avLst/>
            </a:prstGeom>
            <a:gradFill>
              <a:gsLst>
                <a:gs pos="0">
                  <a:schemeClr val="lt1"/>
                </a:gs>
                <a:gs pos="88000">
                  <a:schemeClr val="lt1"/>
                </a:gs>
                <a:gs pos="100000">
                  <a:schemeClr val="lt1"/>
                </a:gs>
              </a:gsLst>
              <a:lin ang="5400000" scaled="0"/>
            </a:gradFill>
            <a:ln cap="rnd" cmpd="sng" w="12700">
              <a:solidFill>
                <a:srgbClr val="41CEA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E.S.E Hospital San Rafael de Santo Domingo | Santo Domingo" id="272" name="Google Shape;272;p13"/>
          <p:cNvPicPr preferRelativeResize="0"/>
          <p:nvPr/>
        </p:nvPicPr>
        <p:blipFill rotWithShape="1">
          <a:blip r:embed="rId3">
            <a:alphaModFix/>
          </a:blip>
          <a:srcRect b="30288" l="18336" r="16053" t="31672"/>
          <a:stretch/>
        </p:blipFill>
        <p:spPr>
          <a:xfrm>
            <a:off x="5771071" y="705835"/>
            <a:ext cx="1876002" cy="1087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49802" y="1793456"/>
            <a:ext cx="1512731" cy="554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49802" y="2467517"/>
            <a:ext cx="1512731" cy="616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49802" y="3256957"/>
            <a:ext cx="1512731" cy="616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549802" y="3973414"/>
            <a:ext cx="1512731" cy="548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549802" y="4622538"/>
            <a:ext cx="1512730" cy="514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549802" y="5274527"/>
            <a:ext cx="1512730" cy="54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3"/>
          <p:cNvPicPr preferRelativeResize="0"/>
          <p:nvPr/>
        </p:nvPicPr>
        <p:blipFill rotWithShape="1">
          <a:blip r:embed="rId10">
            <a:alphaModFix/>
          </a:blip>
          <a:srcRect b="0" l="0" r="0" t="6563"/>
          <a:stretch/>
        </p:blipFill>
        <p:spPr>
          <a:xfrm>
            <a:off x="9534083" y="5956695"/>
            <a:ext cx="1528450" cy="6519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</a:pPr>
            <a:r>
              <a:rPr lang="es-ES" sz="4400"/>
              <a:t>¡¡PARA TENER EN CUENTA!!</a:t>
            </a:r>
            <a:endParaRPr sz="4400"/>
          </a:p>
        </p:txBody>
      </p:sp>
      <p:sp>
        <p:nvSpPr>
          <p:cNvPr id="285" name="Google Shape;285;p14"/>
          <p:cNvSpPr txBox="1"/>
          <p:nvPr>
            <p:ph idx="1" type="body"/>
          </p:nvPr>
        </p:nvSpPr>
        <p:spPr>
          <a:xfrm>
            <a:off x="565865" y="2909021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86" name="Google Shape;28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865" y="1465916"/>
            <a:ext cx="8568130" cy="4202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5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t/>
            </a:r>
            <a:endParaRPr/>
          </a:p>
        </p:txBody>
      </p:sp>
      <p:sp>
        <p:nvSpPr>
          <p:cNvPr id="292" name="Google Shape;292;p15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93" name="Google Shape;29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73732"/>
            <a:ext cx="10776904" cy="6110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rebuchet MS"/>
              <a:buNone/>
            </a:pPr>
            <a:r>
              <a:rPr lang="es-ES"/>
              <a:t>REALIZA EL TEST </a:t>
            </a:r>
            <a:r>
              <a:rPr lang="es-ES" u="sng">
                <a:solidFill>
                  <a:schemeClr val="hlink"/>
                </a:solidFill>
                <a:hlinkClick r:id="rId3"/>
              </a:rPr>
              <a:t>https://forms.gle/sVtxh28aY4PB1brD7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rebuchet MS"/>
              <a:buNone/>
            </a:pPr>
            <a:r>
              <a:t/>
            </a:r>
            <a:endParaRPr/>
          </a:p>
        </p:txBody>
      </p:sp>
      <p:sp>
        <p:nvSpPr>
          <p:cNvPr id="299" name="Google Shape;299;p16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01040" lvl="0" marL="342900" rtl="0" algn="l">
              <a:spcBef>
                <a:spcPts val="0"/>
              </a:spcBef>
              <a:spcAft>
                <a:spcPts val="0"/>
              </a:spcAft>
              <a:buSzPts val="11040"/>
              <a:buChar char="►"/>
            </a:pPr>
            <a:r>
              <a:rPr lang="es-ES" sz="13800"/>
              <a:t>GRACIAS!</a:t>
            </a:r>
            <a:endParaRPr sz="13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type="title"/>
          </p:nvPr>
        </p:nvSpPr>
        <p:spPr>
          <a:xfrm>
            <a:off x="522058" y="238665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</a:pPr>
            <a:r>
              <a:rPr b="1" lang="es-ES" sz="5400"/>
              <a:t>CONCEPTOS BASICOS</a:t>
            </a:r>
            <a:endParaRPr b="1" sz="5400"/>
          </a:p>
        </p:txBody>
      </p:sp>
      <p:grpSp>
        <p:nvGrpSpPr>
          <p:cNvPr id="158" name="Google Shape;158;p2"/>
          <p:cNvGrpSpPr/>
          <p:nvPr/>
        </p:nvGrpSpPr>
        <p:grpSpPr>
          <a:xfrm>
            <a:off x="1024943" y="1933854"/>
            <a:ext cx="9486504" cy="3853892"/>
            <a:chOff x="766151" y="3453"/>
            <a:chExt cx="9486504" cy="3853892"/>
          </a:xfrm>
        </p:grpSpPr>
        <p:sp>
          <p:nvSpPr>
            <p:cNvPr id="159" name="Google Shape;159;p2"/>
            <p:cNvSpPr/>
            <p:nvPr/>
          </p:nvSpPr>
          <p:spPr>
            <a:xfrm>
              <a:off x="766151" y="3453"/>
              <a:ext cx="2964532" cy="1778719"/>
            </a:xfrm>
            <a:prstGeom prst="rect">
              <a:avLst/>
            </a:prstGeom>
            <a:solidFill>
              <a:srgbClr val="2B82C3"/>
            </a:solidFill>
            <a:ln cap="rnd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2"/>
            <p:cNvSpPr txBox="1"/>
            <p:nvPr/>
          </p:nvSpPr>
          <p:spPr>
            <a:xfrm>
              <a:off x="766151" y="3453"/>
              <a:ext cx="2964532" cy="17787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625" lIns="87625" spcFirstLastPara="1" rIns="87625" wrap="square" tIns="876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Trebuchet MS"/>
                <a:buNone/>
              </a:pPr>
              <a:r>
                <a:rPr b="0" i="0" lang="es-ES" sz="23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SUTURA: ES LA COSTURA PARA UNIR LOS EXTREMOS DE UNA HERIDA</a:t>
              </a:r>
              <a:endParaRPr b="0" i="0" sz="23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4027137" y="3453"/>
              <a:ext cx="2964532" cy="1778719"/>
            </a:xfrm>
            <a:prstGeom prst="rect">
              <a:avLst/>
            </a:prstGeom>
            <a:solidFill>
              <a:srgbClr val="41CEA1"/>
            </a:solidFill>
            <a:ln cap="rnd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2"/>
            <p:cNvSpPr txBox="1"/>
            <p:nvPr/>
          </p:nvSpPr>
          <p:spPr>
            <a:xfrm>
              <a:off x="4027137" y="3453"/>
              <a:ext cx="2964532" cy="17787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625" lIns="87625" spcFirstLastPara="1" rIns="87625" wrap="square" tIns="876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Trebuchet MS"/>
                <a:buNone/>
              </a:pPr>
              <a:r>
                <a:rPr b="0" i="0" lang="es-ES" sz="23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LIGADURA: CIERRE POR ESTRANGULAMIENTO DE UNA ESTRUCTURA ANATOMICA</a:t>
              </a:r>
              <a:endParaRPr b="0" i="0" sz="23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7288123" y="3453"/>
              <a:ext cx="2964532" cy="1778719"/>
            </a:xfrm>
            <a:prstGeom prst="rect">
              <a:avLst/>
            </a:prstGeom>
            <a:solidFill>
              <a:srgbClr val="2B9468"/>
            </a:solidFill>
            <a:ln cap="rnd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2"/>
            <p:cNvSpPr txBox="1"/>
            <p:nvPr/>
          </p:nvSpPr>
          <p:spPr>
            <a:xfrm>
              <a:off x="7288123" y="3453"/>
              <a:ext cx="2964532" cy="17787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625" lIns="87625" spcFirstLastPara="1" rIns="87625" wrap="square" tIns="876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Trebuchet MS"/>
                <a:buNone/>
              </a:pPr>
              <a:r>
                <a:rPr b="0" i="0" lang="es-ES" sz="23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LAZO: BUCLE HECHO AL CRUZAR LOS DOS EXTREMOS DE UN HILO</a:t>
              </a:r>
              <a:endParaRPr b="0" i="0" sz="23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2396644" y="2078626"/>
              <a:ext cx="2964532" cy="1778719"/>
            </a:xfrm>
            <a:prstGeom prst="rect">
              <a:avLst/>
            </a:prstGeom>
            <a:solidFill>
              <a:srgbClr val="3FB04E"/>
            </a:solidFill>
            <a:ln cap="rnd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2"/>
            <p:cNvSpPr txBox="1"/>
            <p:nvPr/>
          </p:nvSpPr>
          <p:spPr>
            <a:xfrm>
              <a:off x="2396644" y="2078626"/>
              <a:ext cx="2964532" cy="17787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625" lIns="87625" spcFirstLastPara="1" rIns="87625" wrap="square" tIns="876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Trebuchet MS"/>
                <a:buNone/>
              </a:pPr>
              <a:r>
                <a:rPr b="0" i="0" lang="es-ES" sz="23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LAZADA O NUDO: SE HACE AL PASAR UNO DE LOS EXTREMOS DEL HILO POR DENTRO DE UN LAZO</a:t>
              </a:r>
              <a:endParaRPr b="0" i="0" sz="23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5657630" y="2078626"/>
              <a:ext cx="2964532" cy="1778719"/>
            </a:xfrm>
            <a:prstGeom prst="rect">
              <a:avLst/>
            </a:prstGeom>
            <a:solidFill>
              <a:srgbClr val="95D13E"/>
            </a:solidFill>
            <a:ln cap="rnd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2"/>
            <p:cNvSpPr txBox="1"/>
            <p:nvPr/>
          </p:nvSpPr>
          <p:spPr>
            <a:xfrm>
              <a:off x="5657630" y="2078626"/>
              <a:ext cx="2964532" cy="17787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7625" lIns="87625" spcFirstLastPara="1" rIns="87625" wrap="square" tIns="876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Trebuchet MS"/>
                <a:buNone/>
              </a:pPr>
              <a:r>
                <a:rPr b="0" i="0" lang="es-ES" sz="2300" u="none" cap="none" strike="noStrike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NUDO: DOS O MAS LAZADAS</a:t>
              </a:r>
              <a:endParaRPr b="0" i="0" sz="23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"/>
          <p:cNvSpPr txBox="1"/>
          <p:nvPr>
            <p:ph type="title"/>
          </p:nvPr>
        </p:nvSpPr>
        <p:spPr>
          <a:xfrm>
            <a:off x="913774" y="1126821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s-ES"/>
              <a:t>MATERIALES DE SUTURA Y LIGADURA </a:t>
            </a:r>
            <a:endParaRPr/>
          </a:p>
        </p:txBody>
      </p:sp>
      <p:sp>
        <p:nvSpPr>
          <p:cNvPr id="174" name="Google Shape;174;p3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s-ES"/>
              <a:t>HILOS : SE USAN PARA LAS SUTURAS Y LIGADURAS MANUALES.  VARIAN DE GROSOR SEGÚN LA ZONA A TRATAR DESDE VARIOS 0( LOS MAS FINOS) A LOS MAS GRUESOS (0-1-2)</a:t>
            </a:r>
            <a:endParaRPr/>
          </a:p>
        </p:txBody>
      </p:sp>
      <p:pic>
        <p:nvPicPr>
          <p:cNvPr id="175" name="Google Shape;17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5551" y="3371706"/>
            <a:ext cx="4153480" cy="2105319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"/>
          <p:cNvSpPr txBox="1"/>
          <p:nvPr/>
        </p:nvSpPr>
        <p:spPr>
          <a:xfrm>
            <a:off x="1718058" y="3848949"/>
            <a:ext cx="3595881" cy="1200329"/>
          </a:xfrm>
          <a:prstGeom prst="rect">
            <a:avLst/>
          </a:prstGeom>
          <a:solidFill>
            <a:schemeClr val="accent6"/>
          </a:solidFill>
          <a:ln cap="rnd" cmpd="sng" w="19050">
            <a:solidFill>
              <a:srgbClr val="3F581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MIENTRAS MAS PEQUEÑO ES EL CALIBRE, MENOS FUERZA DE TENSION TIENE LA SUTURA Y AYOR NUMERO DE CEROS</a:t>
            </a: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4"/>
          <p:cNvPicPr preferRelativeResize="0"/>
          <p:nvPr/>
        </p:nvPicPr>
        <p:blipFill rotWithShape="1">
          <a:blip r:embed="rId3">
            <a:alphaModFix/>
          </a:blip>
          <a:srcRect b="0" l="1309" r="3432" t="0"/>
          <a:stretch/>
        </p:blipFill>
        <p:spPr>
          <a:xfrm>
            <a:off x="396815" y="646981"/>
            <a:ext cx="8885207" cy="5723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t/>
            </a:r>
            <a:endParaRPr/>
          </a:p>
        </p:txBody>
      </p:sp>
      <p:sp>
        <p:nvSpPr>
          <p:cNvPr id="187" name="Google Shape;187;p5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188" name="Google Shape;18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301" y="1066801"/>
            <a:ext cx="8842701" cy="50368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"/>
          <p:cNvSpPr txBox="1"/>
          <p:nvPr>
            <p:ph type="title"/>
          </p:nvPr>
        </p:nvSpPr>
        <p:spPr>
          <a:xfrm>
            <a:off x="269376" y="1046292"/>
            <a:ext cx="10226455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s-ES"/>
              <a:t>DATO IMPORTANTE: INFORMACION DEL EXTERIOR</a:t>
            </a:r>
            <a:endParaRPr/>
          </a:p>
        </p:txBody>
      </p:sp>
      <p:sp>
        <p:nvSpPr>
          <p:cNvPr id="194" name="Google Shape;194;p6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195" name="Google Shape;19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376" y="1541057"/>
            <a:ext cx="9004626" cy="442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t/>
            </a:r>
            <a:endParaRPr/>
          </a:p>
        </p:txBody>
      </p:sp>
      <p:sp>
        <p:nvSpPr>
          <p:cNvPr id="201" name="Google Shape;201;p7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02" name="Google Shape;202;p7"/>
          <p:cNvPicPr preferRelativeResize="0"/>
          <p:nvPr/>
        </p:nvPicPr>
        <p:blipFill rotWithShape="1">
          <a:blip r:embed="rId3">
            <a:alphaModFix/>
          </a:blip>
          <a:srcRect b="2550" l="3891" r="3724" t="8643"/>
          <a:stretch/>
        </p:blipFill>
        <p:spPr>
          <a:xfrm>
            <a:off x="297771" y="964739"/>
            <a:ext cx="8734086" cy="4756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Trebuchet MS"/>
              <a:buNone/>
            </a:pPr>
            <a:r>
              <a:rPr lang="es-ES" sz="7200"/>
              <a:t>ORIGEN</a:t>
            </a:r>
            <a:endParaRPr sz="7200"/>
          </a:p>
        </p:txBody>
      </p:sp>
      <p:sp>
        <p:nvSpPr>
          <p:cNvPr id="208" name="Google Shape;208;p8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09" name="Google Shape;20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334" y="1997796"/>
            <a:ext cx="8219678" cy="435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19117" y="5624903"/>
            <a:ext cx="1886213" cy="107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87790" y="5578508"/>
            <a:ext cx="1886212" cy="1122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600"/>
              <a:buFont typeface="Trebuchet MS"/>
              <a:buNone/>
            </a:pPr>
            <a:r>
              <a:rPr lang="es-ES" sz="6600"/>
              <a:t>COMPORTAMIENTO</a:t>
            </a:r>
            <a:endParaRPr sz="6600"/>
          </a:p>
        </p:txBody>
      </p:sp>
      <p:sp>
        <p:nvSpPr>
          <p:cNvPr id="217" name="Google Shape;217;p9"/>
          <p:cNvSpPr txBox="1"/>
          <p:nvPr>
            <p:ph idx="1" type="body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1459" lvl="0" marL="342900" rtl="0" algn="l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pic>
        <p:nvPicPr>
          <p:cNvPr id="218" name="Google Shape;21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8152" y="2097933"/>
            <a:ext cx="8082898" cy="4150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aceta">
  <a:themeElements>
    <a:clrScheme name="Faceta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2024-02-20T12:49:24Z</dcterms:created>
  <dc:creator>HSR Santo Domingo Licencias</dc:creator>
</cp:coreProperties>
</file>