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6"/>
  </p:notesMasterIdLst>
  <p:sldIdLst>
    <p:sldId id="256" r:id="rId5"/>
  </p:sldIdLst>
  <p:sldSz cx="32399288" cy="39600188"/>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96D"/>
    <a:srgbClr val="752157"/>
    <a:srgbClr val="3BBFAD"/>
    <a:srgbClr val="ABABAB"/>
    <a:srgbClr val="F5333F"/>
    <a:srgbClr val="007473"/>
    <a:srgbClr val="009579"/>
    <a:srgbClr val="007297"/>
    <a:srgbClr val="FFA400"/>
    <a:srgbClr val="678C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2" autoAdjust="0"/>
    <p:restoredTop sz="94660"/>
  </p:normalViewPr>
  <p:slideViewPr>
    <p:cSldViewPr snapToGrid="0">
      <p:cViewPr>
        <p:scale>
          <a:sx n="28" d="100"/>
          <a:sy n="28" d="100"/>
        </p:scale>
        <p:origin x="804" y="-810"/>
      </p:cViewPr>
      <p:guideLst/>
    </p:cSldViewPr>
  </p:slideViewPr>
  <p:notesTextViewPr>
    <p:cViewPr>
      <p:scale>
        <a:sx n="1" d="1"/>
        <a:sy n="1" d="1"/>
      </p:scale>
      <p:origin x="0" y="0"/>
    </p:cViewPr>
  </p:notesTextViewPr>
  <p:notesViewPr>
    <p:cSldViewPr snapToGrid="0" showGuides="1">
      <p:cViewPr varScale="1">
        <p:scale>
          <a:sx n="102" d="100"/>
          <a:sy n="102" d="100"/>
        </p:scale>
        <p:origin x="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62087-6BDE-0549-8DE7-FEA2D0728B1A}" type="datetimeFigureOut">
              <a:rPr lang="es-CO" smtClean="0"/>
              <a:t>18/04/2024</a:t>
            </a:fld>
            <a:endParaRPr lang="es-CO"/>
          </a:p>
        </p:txBody>
      </p:sp>
      <p:sp>
        <p:nvSpPr>
          <p:cNvPr id="4" name="Marcador de imagen de diapositiva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C386D-FA57-FF48-8F2B-811416F38453}" type="slidenum">
              <a:rPr lang="es-CO" smtClean="0"/>
              <a:t>‹Nº›</a:t>
            </a:fld>
            <a:endParaRPr lang="es-CO"/>
          </a:p>
        </p:txBody>
      </p:sp>
    </p:spTree>
    <p:extLst>
      <p:ext uri="{BB962C8B-B14F-4D97-AF65-F5344CB8AC3E}">
        <p14:creationId xmlns:p14="http://schemas.microsoft.com/office/powerpoint/2010/main" val="386365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0799268"/>
            <a:ext cx="24299466"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63120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3462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108343"/>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108343"/>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7574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59206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59"/>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190261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0541716"/>
            <a:ext cx="13769697" cy="2512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0541716"/>
            <a:ext cx="13769697" cy="2512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9F0FE-4FDD-4BC1-9CD7-BCC3BFCCECE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98865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2"/>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49"/>
            <a:ext cx="13706415"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69"/>
            <a:ext cx="13706415"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9707549"/>
            <a:ext cx="13773917"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4465069"/>
            <a:ext cx="13773917"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9F0FE-4FDD-4BC1-9CD7-BCC3BFCCECE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102511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9F0FE-4FDD-4BC1-9CD7-BCC3BFCCECE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228678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9F0FE-4FDD-4BC1-9CD7-BCC3BFCCECE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40533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5701703"/>
            <a:ext cx="16402140"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D39F0FE-4FDD-4BC1-9CD7-BCC3BFCCECE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50818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5701703"/>
            <a:ext cx="16402140"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D39F0FE-4FDD-4BC1-9CD7-BCC3BFCCECE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57708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108352"/>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6"/>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2D39F0FE-4FDD-4BC1-9CD7-BCC3BFCCECE4}" type="datetimeFigureOut">
              <a:rPr lang="en-US" smtClean="0"/>
              <a:t>4/18/2024</a:t>
            </a:fld>
            <a:endParaRPr lang="en-US"/>
          </a:p>
        </p:txBody>
      </p:sp>
      <p:sp>
        <p:nvSpPr>
          <p:cNvPr id="5" name="Footer Placeholder 4"/>
          <p:cNvSpPr>
            <a:spLocks noGrp="1"/>
          </p:cNvSpPr>
          <p:nvPr>
            <p:ph type="ftr" sz="quarter" idx="3"/>
          </p:nvPr>
        </p:nvSpPr>
        <p:spPr>
          <a:xfrm>
            <a:off x="10732264" y="36703516"/>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6"/>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E8BCD53-8A13-4D36-877D-688613023D4E}" type="slidenum">
              <a:rPr lang="en-US" smtClean="0"/>
              <a:t>‹Nº›</a:t>
            </a:fld>
            <a:endParaRPr lang="en-US"/>
          </a:p>
        </p:txBody>
      </p:sp>
    </p:spTree>
    <p:extLst>
      <p:ext uri="{BB962C8B-B14F-4D97-AF65-F5344CB8AC3E}">
        <p14:creationId xmlns:p14="http://schemas.microsoft.com/office/powerpoint/2010/main" val="82663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18" Type="http://schemas.openxmlformats.org/officeDocument/2006/relationships/image" Target="../media/image12.png"/><Relationship Id="rId3" Type="http://schemas.openxmlformats.org/officeDocument/2006/relationships/image" Target="../media/image1.png"/><Relationship Id="rId21" Type="http://schemas.microsoft.com/office/2007/relationships/hdphoto" Target="../media/hdphoto6.wdp"/><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svg"/><Relationship Id="rId25"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tags" Target="../tags/tag2.xml"/><Relationship Id="rId6" Type="http://schemas.microsoft.com/office/2007/relationships/hdphoto" Target="../media/hdphoto2.wdp"/><Relationship Id="rId11" Type="http://schemas.openxmlformats.org/officeDocument/2006/relationships/image" Target="../media/image6.png"/><Relationship Id="rId24"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9.svg"/><Relationship Id="rId23" Type="http://schemas.openxmlformats.org/officeDocument/2006/relationships/image" Target="../media/image15.png"/><Relationship Id="rId10" Type="http://schemas.openxmlformats.org/officeDocument/2006/relationships/image" Target="../media/image5.png"/><Relationship Id="rId19"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8.png"/><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57D99B7-918B-49D6-818B-296EC5815CC9}"/>
              </a:ext>
            </a:extLst>
          </p:cNvPr>
          <p:cNvSpPr/>
          <p:nvPr/>
        </p:nvSpPr>
        <p:spPr>
          <a:xfrm>
            <a:off x="13186" y="37312443"/>
            <a:ext cx="32379362" cy="2244878"/>
          </a:xfrm>
          <a:prstGeom prst="rect">
            <a:avLst/>
          </a:prstGeom>
          <a:solidFill>
            <a:srgbClr val="75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Rectángulo 1"/>
          <p:cNvSpPr/>
          <p:nvPr/>
        </p:nvSpPr>
        <p:spPr>
          <a:xfrm>
            <a:off x="-9768" y="-122056"/>
            <a:ext cx="32495030" cy="4887351"/>
          </a:xfrm>
          <a:prstGeom prst="rect">
            <a:avLst/>
          </a:prstGeom>
          <a:solidFill>
            <a:srgbClr val="75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1" y="4702522"/>
            <a:ext cx="32485263" cy="2323920"/>
          </a:xfrm>
          <a:prstGeom prst="rect">
            <a:avLst/>
          </a:prstGeom>
          <a:solidFill>
            <a:srgbClr val="932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4" name="Rectangle 153">
            <a:extLst>
              <a:ext uri="{FF2B5EF4-FFF2-40B4-BE49-F238E27FC236}">
                <a16:creationId xmlns:a16="http://schemas.microsoft.com/office/drawing/2014/main" id="{A357F4B8-2462-AACE-72AC-ED1F1EEE4169}"/>
              </a:ext>
            </a:extLst>
          </p:cNvPr>
          <p:cNvSpPr/>
          <p:nvPr/>
        </p:nvSpPr>
        <p:spPr>
          <a:xfrm>
            <a:off x="11080028" y="14777671"/>
            <a:ext cx="8580615" cy="1108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6D1D5C2A-4D7A-4E95-942F-FC46060BA5E7}"/>
              </a:ext>
            </a:extLst>
          </p:cNvPr>
          <p:cNvSpPr txBox="1"/>
          <p:nvPr/>
        </p:nvSpPr>
        <p:spPr>
          <a:xfrm>
            <a:off x="11299732" y="14967248"/>
            <a:ext cx="8360911" cy="769441"/>
          </a:xfrm>
          <a:prstGeom prst="rect">
            <a:avLst/>
          </a:prstGeom>
          <a:noFill/>
        </p:spPr>
        <p:txBody>
          <a:bodyPr wrap="square">
            <a:spAutoFit/>
          </a:bodyPr>
          <a:lstStyle/>
          <a:p>
            <a:r>
              <a:rPr lang="en-US" sz="4400" b="1" dirty="0">
                <a:solidFill>
                  <a:srgbClr val="752157"/>
                </a:solidFill>
                <a:latin typeface="Arial" panose="020B0604020202020204" pitchFamily="34" charset="0"/>
                <a:ea typeface="Open Sans" panose="020B0606030504020204" pitchFamily="34" charset="0"/>
                <a:cs typeface="Arial" panose="020B0604020202020204" pitchFamily="34" charset="0"/>
              </a:rPr>
              <a:t>Lorem Ipsum </a:t>
            </a:r>
            <a:endParaRPr lang="en-US" sz="4400" b="1" dirty="0">
              <a:solidFill>
                <a:srgbClr val="752157"/>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18FE6342-0479-32AA-EDF7-FE58D460B2A3}"/>
              </a:ext>
            </a:extLst>
          </p:cNvPr>
          <p:cNvSpPr txBox="1"/>
          <p:nvPr/>
        </p:nvSpPr>
        <p:spPr>
          <a:xfrm>
            <a:off x="13337868" y="12625647"/>
            <a:ext cx="5996696" cy="1015663"/>
          </a:xfrm>
          <a:prstGeom prst="rect">
            <a:avLst/>
          </a:prstGeom>
          <a:noFill/>
        </p:spPr>
        <p:txBody>
          <a:bodyPr wrap="square">
            <a:spAutoFit/>
          </a:bodyPr>
          <a:lstStyle/>
          <a:p>
            <a:r>
              <a:rPr lang="en-US" sz="6000" b="1" dirty="0" err="1">
                <a:solidFill>
                  <a:srgbClr val="752157"/>
                </a:solidFill>
                <a:latin typeface="Arial" panose="020B0604020202020204" pitchFamily="34" charset="0"/>
                <a:cs typeface="Arial" panose="020B0604020202020204" pitchFamily="34" charset="0"/>
              </a:rPr>
              <a:t>Introducción</a:t>
            </a:r>
            <a:endParaRPr lang="en-US" sz="6000" b="1" dirty="0">
              <a:solidFill>
                <a:srgbClr val="752157"/>
              </a:solidFill>
              <a:latin typeface="Arial" panose="020B0604020202020204" pitchFamily="34" charset="0"/>
              <a:cs typeface="Arial" panose="020B0604020202020204" pitchFamily="34" charset="0"/>
            </a:endParaRPr>
          </a:p>
        </p:txBody>
      </p:sp>
      <p:sp>
        <p:nvSpPr>
          <p:cNvPr id="212" name="Oval 211">
            <a:extLst>
              <a:ext uri="{FF2B5EF4-FFF2-40B4-BE49-F238E27FC236}">
                <a16:creationId xmlns:a16="http://schemas.microsoft.com/office/drawing/2014/main" id="{A7055A8E-348D-F091-ED87-C1BD6C7070BC}"/>
              </a:ext>
            </a:extLst>
          </p:cNvPr>
          <p:cNvSpPr/>
          <p:nvPr/>
        </p:nvSpPr>
        <p:spPr>
          <a:xfrm>
            <a:off x="11080028" y="12223736"/>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418B23F0-7C57-2974-E806-092B7E6099DA}"/>
              </a:ext>
            </a:extLst>
          </p:cNvPr>
          <p:cNvSpPr txBox="1"/>
          <p:nvPr/>
        </p:nvSpPr>
        <p:spPr>
          <a:xfrm>
            <a:off x="11188477" y="16108456"/>
            <a:ext cx="8923967" cy="6001643"/>
          </a:xfrm>
          <a:prstGeom prst="rect">
            <a:avLst/>
          </a:prstGeom>
          <a:noFill/>
        </p:spPr>
        <p:txBody>
          <a:bodyPr wrap="square">
            <a:spAutoFit/>
          </a:bodyPr>
          <a:lstStyle/>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Hoy en día el manejo de las enfermedades radica entre un diagnóstico temprano y uno tardío y para generar el primero, es necesario contar con equipos que se adapten  a las necesidades de cada IPS. </a:t>
            </a:r>
          </a:p>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Es por esto que surge la necesidad de diseñar una herramienta que facilite la evaluación técnica en el proceso de adquisición de tecnología médica en la Clínica CES, con el fin de parametrizar los formatos enviados a los proveedores y mejorar tiempos de selección de equipos.</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D0F8B7CB-8588-EBDB-72EB-FF163D3DDC5C}"/>
              </a:ext>
            </a:extLst>
          </p:cNvPr>
          <p:cNvCxnSpPr>
            <a:cxnSpLocks/>
          </p:cNvCxnSpPr>
          <p:nvPr/>
        </p:nvCxnSpPr>
        <p:spPr>
          <a:xfrm>
            <a:off x="1147799" y="7577123"/>
            <a:ext cx="18856201" cy="0"/>
          </a:xfrm>
          <a:prstGeom prst="line">
            <a:avLst/>
          </a:prstGeom>
          <a:ln>
            <a:solidFill>
              <a:srgbClr val="93296D"/>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6B8D4E0-CA58-1ACD-5052-11CE6D764EEE}"/>
              </a:ext>
            </a:extLst>
          </p:cNvPr>
          <p:cNvSpPr txBox="1"/>
          <p:nvPr/>
        </p:nvSpPr>
        <p:spPr>
          <a:xfrm>
            <a:off x="1318552" y="7863091"/>
            <a:ext cx="8923967" cy="6001643"/>
          </a:xfrm>
          <a:prstGeom prst="rect">
            <a:avLst/>
          </a:prstGeom>
          <a:noFill/>
        </p:spPr>
        <p:txBody>
          <a:bodyPr wrap="square">
            <a:spAutoFit/>
          </a:bodyPr>
          <a:lstStyle/>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Una de las mayores metas del siglo XXI es optimizar el tiempo al máximo para redireccionarlo a tareas que estén más alineadas con el análisis y modelado que con la repetición y monotonía ya que, con la ayuda de las nuevas tecnologías, se premia más el saber buscar que la capacidad de memorizar. Es por esto que la mayoría de los sectores se encuentran en la búsqueda constante de generar desarrollos que les brinde herramientas para la toma de decisiones y es allí donde el sector salud se ve beneficiado.</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3B8A0BA-A06F-3488-9594-2CC44B695718}"/>
              </a:ext>
            </a:extLst>
          </p:cNvPr>
          <p:cNvSpPr txBox="1"/>
          <p:nvPr/>
        </p:nvSpPr>
        <p:spPr>
          <a:xfrm>
            <a:off x="11080033" y="8104404"/>
            <a:ext cx="8923967" cy="4031873"/>
          </a:xfrm>
          <a:prstGeom prst="rect">
            <a:avLst/>
          </a:prstGeom>
          <a:noFill/>
        </p:spPr>
        <p:txBody>
          <a:bodyPr wrap="square">
            <a:spAutoFit/>
          </a:bodyPr>
          <a:lstStyle/>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Dentro de los procesos de adquisición de tecnología biomédica, cada proveedor tiene su propio formato de oferta.</a:t>
            </a:r>
          </a:p>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Y ¿si existiera una manera de consolidar toda la información requerida entre el solicitante y el proveedor dentro del proceso de adquisición de tecnología biomédica?</a:t>
            </a:r>
          </a:p>
          <a:p>
            <a:pPr algn="just"/>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7A252DA3-489D-4B2A-3EA3-EE95C3A4B4E7}"/>
              </a:ext>
            </a:extLst>
          </p:cNvPr>
          <p:cNvSpPr txBox="1"/>
          <p:nvPr/>
        </p:nvSpPr>
        <p:spPr>
          <a:xfrm>
            <a:off x="3405451" y="23106986"/>
            <a:ext cx="5996696" cy="1015663"/>
          </a:xfrm>
          <a:prstGeom prst="rect">
            <a:avLst/>
          </a:prstGeom>
          <a:noFill/>
        </p:spPr>
        <p:txBody>
          <a:bodyPr wrap="square">
            <a:spAutoFit/>
          </a:bodyPr>
          <a:lstStyle/>
          <a:p>
            <a:r>
              <a:rPr lang="en-US" sz="6000" b="1" dirty="0" err="1">
                <a:solidFill>
                  <a:srgbClr val="752157"/>
                </a:solidFill>
                <a:latin typeface="Arial" panose="020B0604020202020204" pitchFamily="34" charset="0"/>
                <a:cs typeface="Arial" panose="020B0604020202020204" pitchFamily="34" charset="0"/>
              </a:rPr>
              <a:t>Metodología</a:t>
            </a:r>
            <a:endParaRPr lang="en-US" sz="6000" b="1" dirty="0">
              <a:solidFill>
                <a:srgbClr val="752157"/>
              </a:solidFill>
              <a:latin typeface="Arial" panose="020B0604020202020204" pitchFamily="34" charset="0"/>
              <a:cs typeface="Arial" panose="020B0604020202020204" pitchFamily="34" charset="0"/>
            </a:endParaRPr>
          </a:p>
        </p:txBody>
      </p:sp>
      <p:sp>
        <p:nvSpPr>
          <p:cNvPr id="155" name="Oval 154">
            <a:extLst>
              <a:ext uri="{FF2B5EF4-FFF2-40B4-BE49-F238E27FC236}">
                <a16:creationId xmlns:a16="http://schemas.microsoft.com/office/drawing/2014/main" id="{B019CB77-AB64-61C2-9AF1-18E77C96304A}"/>
              </a:ext>
            </a:extLst>
          </p:cNvPr>
          <p:cNvSpPr/>
          <p:nvPr/>
        </p:nvSpPr>
        <p:spPr>
          <a:xfrm>
            <a:off x="1352463" y="22824157"/>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D4061703-14D4-3590-C7D7-8BEC6EBE40AA}"/>
              </a:ext>
            </a:extLst>
          </p:cNvPr>
          <p:cNvSpPr txBox="1"/>
          <p:nvPr/>
        </p:nvSpPr>
        <p:spPr>
          <a:xfrm>
            <a:off x="1420356" y="24834130"/>
            <a:ext cx="9285327" cy="4524315"/>
          </a:xfrm>
          <a:prstGeom prst="rect">
            <a:avLst/>
          </a:prstGeom>
          <a:noFill/>
        </p:spPr>
        <p:txBody>
          <a:bodyPr wrap="square">
            <a:spAutoFit/>
          </a:bodyPr>
          <a:lstStyle/>
          <a:p>
            <a:pPr algn="just"/>
            <a:r>
              <a:rPr lang="es-CO" sz="32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Búsqueda bibliográfica</a:t>
            </a: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Revisión constante de literatura, normativa nacional y recomendaciones.</a:t>
            </a:r>
          </a:p>
          <a:p>
            <a:pPr algn="just"/>
            <a:r>
              <a:rPr lang="es-CO" sz="32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Delimitación de la tecnología</a:t>
            </a: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Análisis para identificar  criterios de elección y cantidad de equipos.</a:t>
            </a:r>
          </a:p>
          <a:p>
            <a:pPr algn="just"/>
            <a:r>
              <a:rPr lang="es-CO" sz="32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Validación y ajustes: </a:t>
            </a: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Implementación de la herramienta para verificar eficiencia y efectividad para realizar la evaluación de un equipo.</a:t>
            </a:r>
          </a:p>
          <a:p>
            <a:pPr algn="just"/>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cxnSp>
        <p:nvCxnSpPr>
          <p:cNvPr id="159" name="Straight Connector 158">
            <a:extLst>
              <a:ext uri="{FF2B5EF4-FFF2-40B4-BE49-F238E27FC236}">
                <a16:creationId xmlns:a16="http://schemas.microsoft.com/office/drawing/2014/main" id="{5526CE35-FB6B-7FA3-6A4E-1EEE0FD50E3D}"/>
              </a:ext>
            </a:extLst>
          </p:cNvPr>
          <p:cNvCxnSpPr>
            <a:cxnSpLocks/>
          </p:cNvCxnSpPr>
          <p:nvPr/>
        </p:nvCxnSpPr>
        <p:spPr>
          <a:xfrm>
            <a:off x="1352463" y="22237891"/>
            <a:ext cx="18856201" cy="0"/>
          </a:xfrm>
          <a:prstGeom prst="line">
            <a:avLst/>
          </a:prstGeom>
          <a:ln>
            <a:solidFill>
              <a:srgbClr val="93296D"/>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E68AA243-B862-85A2-13A3-9B319F542171}"/>
              </a:ext>
            </a:extLst>
          </p:cNvPr>
          <p:cNvSpPr txBox="1"/>
          <p:nvPr/>
        </p:nvSpPr>
        <p:spPr>
          <a:xfrm>
            <a:off x="3725992" y="29469774"/>
            <a:ext cx="5996696" cy="1015663"/>
          </a:xfrm>
          <a:prstGeom prst="rect">
            <a:avLst/>
          </a:prstGeom>
          <a:noFill/>
        </p:spPr>
        <p:txBody>
          <a:bodyPr wrap="square">
            <a:spAutoFit/>
          </a:bodyPr>
          <a:lstStyle/>
          <a:p>
            <a:r>
              <a:rPr lang="en-US" sz="6000" b="1" dirty="0" err="1">
                <a:solidFill>
                  <a:srgbClr val="752157"/>
                </a:solidFill>
                <a:latin typeface="Arial" panose="020B0604020202020204" pitchFamily="34" charset="0"/>
                <a:cs typeface="Arial" panose="020B0604020202020204" pitchFamily="34" charset="0"/>
              </a:rPr>
              <a:t>Resultados</a:t>
            </a:r>
            <a:endParaRPr lang="en-US" sz="6000" b="1" dirty="0">
              <a:solidFill>
                <a:srgbClr val="752157"/>
              </a:solidFill>
              <a:latin typeface="Arial" panose="020B0604020202020204" pitchFamily="34" charset="0"/>
              <a:cs typeface="Arial" panose="020B0604020202020204" pitchFamily="34" charset="0"/>
            </a:endParaRPr>
          </a:p>
        </p:txBody>
      </p:sp>
      <p:sp>
        <p:nvSpPr>
          <p:cNvPr id="170" name="Oval 169">
            <a:extLst>
              <a:ext uri="{FF2B5EF4-FFF2-40B4-BE49-F238E27FC236}">
                <a16:creationId xmlns:a16="http://schemas.microsoft.com/office/drawing/2014/main" id="{8D202C28-F2BD-573E-F627-DC9BF9B65443}"/>
              </a:ext>
            </a:extLst>
          </p:cNvPr>
          <p:cNvSpPr/>
          <p:nvPr/>
        </p:nvSpPr>
        <p:spPr>
          <a:xfrm>
            <a:off x="1486473" y="28960932"/>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CCCE6B56-5260-0CC3-3DC4-8C1B415AA6D1}"/>
              </a:ext>
            </a:extLst>
          </p:cNvPr>
          <p:cNvSpPr txBox="1"/>
          <p:nvPr/>
        </p:nvSpPr>
        <p:spPr>
          <a:xfrm>
            <a:off x="1721936" y="31074726"/>
            <a:ext cx="8923967" cy="4265270"/>
          </a:xfrm>
          <a:prstGeom prst="rect">
            <a:avLst/>
          </a:prstGeom>
          <a:noFill/>
        </p:spPr>
        <p:txBody>
          <a:bodyPr wrap="square">
            <a:spAutoFit/>
          </a:bodyPr>
          <a:lstStyle/>
          <a:p>
            <a:pPr lvl="0" algn="just">
              <a:spcAft>
                <a:spcPts val="1900"/>
              </a:spcAft>
            </a:pP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creó un instrumento que fuera:</a:t>
            </a:r>
          </a:p>
          <a:p>
            <a:pPr marL="342900" lvl="0" indent="-342900" algn="just">
              <a:spcAft>
                <a:spcPts val="1900"/>
              </a:spcAft>
              <a:buFont typeface="Symbol" panose="05050102010706020507" pitchFamily="18" charset="2"/>
              <a:buChar char=""/>
            </a:pP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Amigable con el usuario.</a:t>
            </a:r>
          </a:p>
          <a:p>
            <a:pPr marL="342900" lvl="0" indent="-342900" algn="just">
              <a:spcAft>
                <a:spcPts val="1900"/>
              </a:spcAft>
              <a:buFont typeface="Symbol" panose="05050102010706020507" pitchFamily="18" charset="2"/>
              <a:buChar char=""/>
            </a:pP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De fácil manejo y retroalimentación.</a:t>
            </a:r>
          </a:p>
          <a:p>
            <a:pPr marL="342900" lvl="0" indent="-342900" algn="just">
              <a:spcAft>
                <a:spcPts val="1900"/>
              </a:spcAft>
              <a:buFont typeface="Symbol" panose="05050102010706020507" pitchFamily="18" charset="2"/>
              <a:buChar char=""/>
            </a:pP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Libre de licencia.</a:t>
            </a:r>
          </a:p>
          <a:p>
            <a:pPr marL="342900" lvl="0" indent="-342900" algn="just">
              <a:spcAft>
                <a:spcPts val="1900"/>
              </a:spcAft>
              <a:buFont typeface="Symbol" panose="05050102010706020507" pitchFamily="18" charset="2"/>
              <a:buChar char=""/>
            </a:pPr>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Fácil robustecimiento. </a:t>
            </a:r>
          </a:p>
          <a:p>
            <a:pPr algn="just"/>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02" name="Rectangle 201">
            <a:extLst>
              <a:ext uri="{FF2B5EF4-FFF2-40B4-BE49-F238E27FC236}">
                <a16:creationId xmlns:a16="http://schemas.microsoft.com/office/drawing/2014/main" id="{90BDF832-90C1-6537-DD81-3D45A6331249}"/>
              </a:ext>
            </a:extLst>
          </p:cNvPr>
          <p:cNvSpPr/>
          <p:nvPr/>
        </p:nvSpPr>
        <p:spPr>
          <a:xfrm>
            <a:off x="21764663" y="25492142"/>
            <a:ext cx="9242034" cy="11088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938E6C19-1088-6A45-351C-DDDCBB00282E}"/>
              </a:ext>
            </a:extLst>
          </p:cNvPr>
          <p:cNvSpPr txBox="1"/>
          <p:nvPr/>
        </p:nvSpPr>
        <p:spPr>
          <a:xfrm>
            <a:off x="22143428" y="25584892"/>
            <a:ext cx="5897023" cy="1015663"/>
          </a:xfrm>
          <a:prstGeom prst="rect">
            <a:avLst/>
          </a:prstGeom>
          <a:noFill/>
        </p:spPr>
        <p:txBody>
          <a:bodyPr wrap="square">
            <a:spAutoFit/>
          </a:bodyPr>
          <a:lstStyle/>
          <a:p>
            <a:r>
              <a:rPr lang="en-US" sz="6000" b="1" dirty="0" err="1">
                <a:solidFill>
                  <a:srgbClr val="752157"/>
                </a:solidFill>
                <a:latin typeface="Arial" panose="020B0604020202020204" pitchFamily="34" charset="0"/>
                <a:ea typeface="Open Sans" panose="020B0606030504020204" pitchFamily="34" charset="0"/>
                <a:cs typeface="Arial" panose="020B0604020202020204" pitchFamily="34" charset="0"/>
              </a:rPr>
              <a:t>Conclusiones</a:t>
            </a:r>
            <a:endParaRPr lang="en-US" sz="6000" b="1" dirty="0">
              <a:solidFill>
                <a:srgbClr val="752157"/>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A345FCA0-2153-2F7D-452B-BA5D124B0E90}"/>
              </a:ext>
            </a:extLst>
          </p:cNvPr>
          <p:cNvSpPr txBox="1"/>
          <p:nvPr/>
        </p:nvSpPr>
        <p:spPr>
          <a:xfrm>
            <a:off x="22814251" y="27222090"/>
            <a:ext cx="8323308" cy="2554545"/>
          </a:xfrm>
          <a:prstGeom prst="rect">
            <a:avLst/>
          </a:prstGeom>
          <a:noFill/>
        </p:spPr>
        <p:txBody>
          <a:bodyPr wrap="square">
            <a:spAutoFit/>
          </a:bodyPr>
          <a:lstStyle/>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implementó un instrumento digital, el cual será empleado a partir de la fecha en el departamento de ingeniería biomédica de la Clínica CES. Se espera que esta herramienta siga siendo robustecida.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694F33D5-3CBE-BA3F-0329-1D5BEFAB0977}"/>
              </a:ext>
            </a:extLst>
          </p:cNvPr>
          <p:cNvSpPr txBox="1"/>
          <p:nvPr/>
        </p:nvSpPr>
        <p:spPr>
          <a:xfrm>
            <a:off x="22814252" y="29941123"/>
            <a:ext cx="8380944" cy="2554545"/>
          </a:xfrm>
          <a:prstGeom prst="rect">
            <a:avLst/>
          </a:prstGeom>
          <a:noFill/>
        </p:spPr>
        <p:txBody>
          <a:bodyPr wrap="square">
            <a:spAutoFit/>
          </a:bodyPr>
          <a:lstStyle/>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logró analizar y vincular procesos anteriores de investigación desarrollado por otros practicantes y por el personal vinculado con la institución, con el objetivo de general una herramienta más completa.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44" name="TextBox 243">
            <a:extLst>
              <a:ext uri="{FF2B5EF4-FFF2-40B4-BE49-F238E27FC236}">
                <a16:creationId xmlns:a16="http://schemas.microsoft.com/office/drawing/2014/main" id="{20449AD7-9FD4-A9E8-1F7E-807BD23F978C}"/>
              </a:ext>
            </a:extLst>
          </p:cNvPr>
          <p:cNvSpPr txBox="1"/>
          <p:nvPr/>
        </p:nvSpPr>
        <p:spPr>
          <a:xfrm>
            <a:off x="22875643" y="32735637"/>
            <a:ext cx="8356390" cy="4031873"/>
          </a:xfrm>
          <a:prstGeom prst="rect">
            <a:avLst/>
          </a:prstGeom>
          <a:noFill/>
        </p:spPr>
        <p:txBody>
          <a:bodyPr wrap="square">
            <a:spAutoFit/>
          </a:bodyPr>
          <a:lstStyle/>
          <a:p>
            <a:pPr algn="just"/>
            <a:r>
              <a:rPr lang="es-CO"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Es posible facilitar el trabajo de evaluación para adquisición de equipos biomédicos para la Clínica CES, tanto para del departamento de biomédica, como para los proveedores, logrando mejorar tiempos de diligenciamiento y destinar éste para análisis, adicional de la mejora de eficiencia y eficacia.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A25AA8E-2397-4660-81AB-3FB0EFF7B5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1111" y1="37778" x2="60556" y2="35000"/>
                        <a14:foregroundMark x1="60556" y1="35000" x2="61389" y2="37222"/>
                        <a14:foregroundMark x1="61111" y1="43611" x2="59444" y2="50278"/>
                        <a14:foregroundMark x1="59444" y1="50278" x2="61111" y2="43889"/>
                        <a14:foregroundMark x1="61111" y1="43889" x2="61667" y2="42500"/>
                        <a14:backgroundMark x1="66667" y1="30278" x2="68333" y2="22778"/>
                        <a14:backgroundMark x1="68889" y1="23056" x2="71111" y2="32222"/>
                        <a14:backgroundMark x1="71111" y1="32222" x2="73611" y2="22222"/>
                        <a14:backgroundMark x1="73611" y1="22222" x2="74722" y2="19444"/>
                        <a14:backgroundMark x1="74722" y1="19444" x2="76111" y2="18333"/>
                        <a14:backgroundMark x1="67778" y1="20000" x2="67778" y2="20000"/>
                        <a14:backgroundMark x1="67778" y1="20000" x2="67778" y2="20000"/>
                        <a14:backgroundMark x1="67778" y1="20000" x2="82222" y2="51111"/>
                        <a14:backgroundMark x1="82222" y1="51111" x2="83056" y2="15833"/>
                        <a14:backgroundMark x1="83056" y1="15833" x2="80556" y2="41389"/>
                        <a14:backgroundMark x1="80556" y1="41389" x2="82222" y2="17500"/>
                        <a14:backgroundMark x1="82222" y1="17500" x2="80556" y2="7500"/>
                        <a14:backgroundMark x1="80556" y1="7500" x2="77500" y2="10278"/>
                        <a14:backgroundMark x1="77500" y1="10278" x2="73889" y2="40000"/>
                        <a14:backgroundMark x1="73889" y1="40000" x2="75833" y2="30833"/>
                        <a14:backgroundMark x1="75833" y1="30833" x2="78056" y2="43611"/>
                        <a14:backgroundMark x1="78056" y1="43611" x2="79444" y2="38056"/>
                        <a14:backgroundMark x1="79444" y1="38056" x2="78333" y2="43611"/>
                        <a14:backgroundMark x1="78333" y1="43611" x2="77500" y2="26944"/>
                        <a14:backgroundMark x1="77500" y1="26944" x2="76667" y2="34444"/>
                        <a14:backgroundMark x1="76667" y1="34444" x2="77222" y2="22222"/>
                        <a14:backgroundMark x1="77222" y1="22222" x2="74167" y2="11667"/>
                        <a14:backgroundMark x1="74167" y1="11667" x2="70833" y2="8056"/>
                        <a14:backgroundMark x1="70833" y1="8056" x2="69722" y2="19444"/>
                        <a14:backgroundMark x1="69722" y1="19444" x2="70000" y2="21944"/>
                      </a14:backgroundRemoval>
                    </a14:imgEffect>
                  </a14:imgLayer>
                </a14:imgProps>
              </a:ext>
              <a:ext uri="{28A0092B-C50C-407E-A947-70E740481C1C}">
                <a14:useLocalDpi xmlns:a14="http://schemas.microsoft.com/office/drawing/2010/main" val="0"/>
              </a:ext>
            </a:extLst>
          </a:blip>
          <a:stretch>
            <a:fillRect/>
          </a:stretch>
        </p:blipFill>
        <p:spPr>
          <a:xfrm>
            <a:off x="1399753" y="28945256"/>
            <a:ext cx="1850230" cy="1850230"/>
          </a:xfrm>
          <a:prstGeom prst="rect">
            <a:avLst/>
          </a:prstGeom>
        </p:spPr>
      </p:pic>
      <p:pic>
        <p:nvPicPr>
          <p:cNvPr id="13" name="Imagen 12">
            <a:extLst>
              <a:ext uri="{FF2B5EF4-FFF2-40B4-BE49-F238E27FC236}">
                <a16:creationId xmlns:a16="http://schemas.microsoft.com/office/drawing/2014/main" id="{A065FEA0-0555-4544-BC6A-F6D606902FE9}"/>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882" b="98891" l="889" r="90000">
                        <a14:foregroundMark x1="9000" y1="17517" x2="8667" y2="37472"/>
                        <a14:foregroundMark x1="8667" y1="37472" x2="8667" y2="37472"/>
                        <a14:foregroundMark x1="5778" y1="14967" x2="3333" y2="13193"/>
                        <a14:foregroundMark x1="3333" y1="13193" x2="2000" y2="10865"/>
                        <a14:foregroundMark x1="2000" y1="10865" x2="2222" y2="5654"/>
                        <a14:foregroundMark x1="2222" y1="5654" x2="4222" y2="3991"/>
                        <a14:foregroundMark x1="4222" y1="3991" x2="6556" y2="3104"/>
                        <a14:foregroundMark x1="6556" y1="3104" x2="9000" y2="3104"/>
                        <a14:foregroundMark x1="9000" y1="3104" x2="9556" y2="3104"/>
                        <a14:foregroundMark x1="3222" y1="3437" x2="1556" y2="6098"/>
                        <a14:foregroundMark x1="1556" y1="6098" x2="889" y2="8758"/>
                        <a14:foregroundMark x1="889" y1="8758" x2="1444" y2="10643"/>
                        <a14:foregroundMark x1="17444" y1="28492" x2="18333" y2="30820"/>
                        <a14:foregroundMark x1="18333" y1="30820" x2="21111" y2="29490"/>
                        <a14:foregroundMark x1="21111" y1="29490" x2="22333" y2="29379"/>
                        <a14:foregroundMark x1="18000" y1="45011" x2="20444" y2="46120"/>
                        <a14:foregroundMark x1="20444" y1="46120" x2="21111" y2="45565"/>
                        <a14:foregroundMark x1="17667" y1="61197" x2="20222" y2="62306"/>
                        <a14:foregroundMark x1="20222" y1="62306" x2="20889" y2="61973"/>
                        <a14:foregroundMark x1="9000" y1="92905" x2="9111" y2="98891"/>
                        <a14:foregroundMark x1="9111" y1="98891" x2="14222" y2="98448"/>
                        <a14:foregroundMark x1="89444" y1="77605" x2="89222" y2="82483"/>
                        <a14:foregroundMark x1="40556" y1="24169" x2="50667" y2="24169"/>
                        <a14:foregroundMark x1="65111" y1="24169" x2="66556" y2="24723"/>
                        <a14:foregroundMark x1="39111" y1="31153" x2="51889" y2="30266"/>
                        <a14:foregroundMark x1="51889" y1="30266" x2="53556" y2="30266"/>
                        <a14:foregroundMark x1="38778" y1="40022" x2="48333" y2="39468"/>
                        <a14:foregroundMark x1="48333" y1="39468" x2="55000" y2="39468"/>
                        <a14:foregroundMark x1="38000" y1="47228" x2="41000" y2="46009"/>
                        <a14:foregroundMark x1="41000" y1="46009" x2="41111" y2="45787"/>
                        <a14:foregroundMark x1="47556" y1="46452" x2="60556" y2="46452"/>
                        <a14:foregroundMark x1="38000" y1="56208" x2="43111" y2="55322"/>
                        <a14:foregroundMark x1="43111" y1="55322" x2="56778" y2="55654"/>
                        <a14:foregroundMark x1="39667" y1="63415" x2="48556" y2="62639"/>
                        <a14:foregroundMark x1="48556" y1="62639" x2="53333" y2="62639"/>
                        <a14:foregroundMark x1="64333" y1="62860" x2="68000" y2="63193"/>
                      </a14:backgroundRemoval>
                    </a14:imgEffect>
                  </a14:imgLayer>
                </a14:imgProps>
              </a:ext>
              <a:ext uri="{28A0092B-C50C-407E-A947-70E740481C1C}">
                <a14:useLocalDpi xmlns:a14="http://schemas.microsoft.com/office/drawing/2010/main" val="0"/>
              </a:ext>
            </a:extLst>
          </a:blip>
          <a:stretch>
            <a:fillRect/>
          </a:stretch>
        </p:blipFill>
        <p:spPr>
          <a:xfrm>
            <a:off x="1712372" y="23057297"/>
            <a:ext cx="1380882" cy="1383950"/>
          </a:xfrm>
          <a:prstGeom prst="rect">
            <a:avLst/>
          </a:prstGeom>
        </p:spPr>
      </p:pic>
      <p:pic>
        <p:nvPicPr>
          <p:cNvPr id="15" name="Imagen 14">
            <a:extLst>
              <a:ext uri="{FF2B5EF4-FFF2-40B4-BE49-F238E27FC236}">
                <a16:creationId xmlns:a16="http://schemas.microsoft.com/office/drawing/2014/main" id="{0EFEB9A5-B52A-4B25-9496-99F07D4DD28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5306" l="6196" r="92609">
                        <a14:foregroundMark x1="24891" y1="8571" x2="20761" y2="612"/>
                        <a14:foregroundMark x1="20761" y1="612" x2="20109" y2="408"/>
                        <a14:foregroundMark x1="20978" y1="4388" x2="11413" y2="4388"/>
                        <a14:foregroundMark x1="11413" y1="4388" x2="9239" y2="5000"/>
                        <a14:foregroundMark x1="9239" y1="5000" x2="7609" y2="15918"/>
                        <a14:foregroundMark x1="7609" y1="15918" x2="6196" y2="25918"/>
                        <a14:foregroundMark x1="6196" y1="25918" x2="6196" y2="29490"/>
                        <a14:foregroundMark x1="82717" y1="22449" x2="90217" y2="19184"/>
                        <a14:foregroundMark x1="90217" y1="19184" x2="91522" y2="13980"/>
                        <a14:foregroundMark x1="91522" y1="13980" x2="91630" y2="10714"/>
                        <a14:foregroundMark x1="91630" y1="10714" x2="90217" y2="8265"/>
                        <a14:foregroundMark x1="90217" y1="8265" x2="89891" y2="8061"/>
                        <a14:foregroundMark x1="25761" y1="10102" x2="25109" y2="14694"/>
                        <a14:foregroundMark x1="25109" y1="14694" x2="21087" y2="21224"/>
                        <a14:foregroundMark x1="21087" y1="21224" x2="26957" y2="21633"/>
                        <a14:foregroundMark x1="26957" y1="21633" x2="34891" y2="20612"/>
                        <a14:foregroundMark x1="37500" y1="22143" x2="43804" y2="22449"/>
                        <a14:foregroundMark x1="43804" y1="22449" x2="49239" y2="22143"/>
                        <a14:foregroundMark x1="49239" y1="22143" x2="55870" y2="22143"/>
                        <a14:foregroundMark x1="55870" y1="22143" x2="58152" y2="21939"/>
                        <a14:foregroundMark x1="58152" y1="21939" x2="77500" y2="21939"/>
                        <a14:foregroundMark x1="77500" y1="21939" x2="84891" y2="21429"/>
                        <a14:foregroundMark x1="92717" y1="17245" x2="91630" y2="3265"/>
                        <a14:foregroundMark x1="27391" y1="2755" x2="35543" y2="2245"/>
                        <a14:foregroundMark x1="35543" y1="2245" x2="84674" y2="3265"/>
                        <a14:foregroundMark x1="84674" y1="3265" x2="89565" y2="5306"/>
                        <a14:foregroundMark x1="89565" y1="5306" x2="91304" y2="6429"/>
                        <a14:foregroundMark x1="8152" y1="29490" x2="8043" y2="32041"/>
                        <a14:foregroundMark x1="8043" y1="32041" x2="6848" y2="34694"/>
                        <a14:foregroundMark x1="6848" y1="34694" x2="6413" y2="87143"/>
                        <a14:foregroundMark x1="6413" y1="87143" x2="6739" y2="88265"/>
                        <a14:foregroundMark x1="7283" y1="88265" x2="9348" y2="89592"/>
                        <a14:foregroundMark x1="9348" y1="89592" x2="11087" y2="92041"/>
                        <a14:foregroundMark x1="11087" y1="92041" x2="15761" y2="95102"/>
                        <a14:foregroundMark x1="15761" y1="95102" x2="18478" y2="95306"/>
                        <a14:foregroundMark x1="18478" y1="95306" x2="20109" y2="92857"/>
                        <a14:foregroundMark x1="20109" y1="92857" x2="28804" y2="87245"/>
                        <a14:foregroundMark x1="28804" y1="87245" x2="31522" y2="86531"/>
                        <a14:foregroundMark x1="31522" y1="86531" x2="37935" y2="90408"/>
                        <a14:foregroundMark x1="37935" y1="90408" x2="43043" y2="94694"/>
                        <a14:foregroundMark x1="43043" y1="94694" x2="44674" y2="94286"/>
                        <a14:foregroundMark x1="60109" y1="85612" x2="51630" y2="92143"/>
                        <a14:foregroundMark x1="51630" y1="92143" x2="45217" y2="94796"/>
                        <a14:foregroundMark x1="61413" y1="86939" x2="71087" y2="94592"/>
                        <a14:foregroundMark x1="71087" y1="94592" x2="72935" y2="94796"/>
                        <a14:foregroundMark x1="73478" y1="95306" x2="80543" y2="90102"/>
                        <a14:foregroundMark x1="80543" y1="90102" x2="82391" y2="86633"/>
                        <a14:foregroundMark x1="82717" y1="27653" x2="83043" y2="87653"/>
                        <a14:foregroundMark x1="83043" y1="87653" x2="82935" y2="87959"/>
                        <a14:foregroundMark x1="23804" y1="38469" x2="62065" y2="39490"/>
                        <a14:foregroundMark x1="62065" y1="39490" x2="64239" y2="39184"/>
                        <a14:foregroundMark x1="24022" y1="48878" x2="26522" y2="49184"/>
                        <a14:foregroundMark x1="26522" y1="49184" x2="29022" y2="48878"/>
                        <a14:foregroundMark x1="29022" y1="48878" x2="64565" y2="48878"/>
                        <a14:foregroundMark x1="24022" y1="58367" x2="59457" y2="58571"/>
                        <a14:foregroundMark x1="21522" y1="58878" x2="23478" y2="59694"/>
                        <a14:foregroundMark x1="22391" y1="61020" x2="24565" y2="61224"/>
                        <a14:backgroundMark x1="29891" y1="29490" x2="44348" y2="31531"/>
                        <a14:backgroundMark x1="44348" y1="31531" x2="58370" y2="31633"/>
                        <a14:backgroundMark x1="18478" y1="26633" x2="18152" y2="47653"/>
                        <a14:backgroundMark x1="78478" y1="29490" x2="78478" y2="49694"/>
                        <a14:backgroundMark x1="72391" y1="56531" x2="71630" y2="64694"/>
                        <a14:backgroundMark x1="71630" y1="64694" x2="69565" y2="70000"/>
                        <a14:backgroundMark x1="69565" y1="70000" x2="67283" y2="71531"/>
                        <a14:backgroundMark x1="67283" y1="71531" x2="48261" y2="73776"/>
                        <a14:backgroundMark x1="48261" y1="73776" x2="41196" y2="73673"/>
                        <a14:backgroundMark x1="41196" y1="73673" x2="32500" y2="64796"/>
                        <a14:backgroundMark x1="20716" y1="59749" x2="15109" y2="57347"/>
                        <a14:backgroundMark x1="32500" y1="64796" x2="24469" y2="61356"/>
                        <a14:backgroundMark x1="15109" y1="57347" x2="12935" y2="54898"/>
                      </a14:backgroundRemoval>
                    </a14:imgEffect>
                  </a14:imgLayer>
                </a14:imgProps>
              </a:ext>
              <a:ext uri="{28A0092B-C50C-407E-A947-70E740481C1C}">
                <a14:useLocalDpi xmlns:a14="http://schemas.microsoft.com/office/drawing/2010/main" val="0"/>
              </a:ext>
            </a:extLst>
          </a:blip>
          <a:stretch>
            <a:fillRect/>
          </a:stretch>
        </p:blipFill>
        <p:spPr>
          <a:xfrm>
            <a:off x="11512201" y="12577630"/>
            <a:ext cx="1161427" cy="1237172"/>
          </a:xfrm>
          <a:prstGeom prst="rect">
            <a:avLst/>
          </a:prstGeom>
        </p:spPr>
      </p:pic>
      <p:sp>
        <p:nvSpPr>
          <p:cNvPr id="91" name="Rectángulo 90">
            <a:extLst>
              <a:ext uri="{FF2B5EF4-FFF2-40B4-BE49-F238E27FC236}">
                <a16:creationId xmlns:a16="http://schemas.microsoft.com/office/drawing/2014/main" id="{3950B619-8824-4E85-9CB5-CB77A9D9992F}"/>
              </a:ext>
            </a:extLst>
          </p:cNvPr>
          <p:cNvSpPr/>
          <p:nvPr/>
        </p:nvSpPr>
        <p:spPr>
          <a:xfrm>
            <a:off x="9962" y="39175309"/>
            <a:ext cx="32379363" cy="427138"/>
          </a:xfrm>
          <a:prstGeom prst="rect">
            <a:avLst/>
          </a:prstGeom>
          <a:solidFill>
            <a:srgbClr val="932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TextBox 165">
            <a:extLst>
              <a:ext uri="{FF2B5EF4-FFF2-40B4-BE49-F238E27FC236}">
                <a16:creationId xmlns:a16="http://schemas.microsoft.com/office/drawing/2014/main" id="{E68AA243-B862-85A2-13A3-9B319F542171}"/>
              </a:ext>
            </a:extLst>
          </p:cNvPr>
          <p:cNvSpPr txBox="1"/>
          <p:nvPr/>
        </p:nvSpPr>
        <p:spPr>
          <a:xfrm>
            <a:off x="1510657" y="35191207"/>
            <a:ext cx="6005211" cy="1446550"/>
          </a:xfrm>
          <a:prstGeom prst="rect">
            <a:avLst/>
          </a:prstGeom>
          <a:noFill/>
        </p:spPr>
        <p:txBody>
          <a:bodyPr wrap="square">
            <a:spAutoFit/>
          </a:bodyPr>
          <a:lstStyle/>
          <a:p>
            <a:r>
              <a:rPr lang="en-US" sz="4400" b="1" dirty="0" err="1">
                <a:solidFill>
                  <a:srgbClr val="752157"/>
                </a:solidFill>
                <a:latin typeface="Arial" panose="020B0604020202020204" pitchFamily="34" charset="0"/>
                <a:cs typeface="Arial" panose="020B0604020202020204" pitchFamily="34" charset="0"/>
              </a:rPr>
              <a:t>Más</a:t>
            </a:r>
            <a:r>
              <a:rPr lang="en-US" sz="4400" b="1" dirty="0">
                <a:solidFill>
                  <a:srgbClr val="752157"/>
                </a:solidFill>
                <a:latin typeface="Arial" panose="020B0604020202020204" pitchFamily="34" charset="0"/>
                <a:cs typeface="Arial" panose="020B0604020202020204" pitchFamily="34" charset="0"/>
              </a:rPr>
              <a:t> </a:t>
            </a:r>
            <a:r>
              <a:rPr lang="en-US" sz="4400" b="1" dirty="0" err="1">
                <a:solidFill>
                  <a:srgbClr val="752157"/>
                </a:solidFill>
                <a:latin typeface="Arial" panose="020B0604020202020204" pitchFamily="34" charset="0"/>
                <a:cs typeface="Arial" panose="020B0604020202020204" pitchFamily="34" charset="0"/>
              </a:rPr>
              <a:t>información</a:t>
            </a:r>
            <a:r>
              <a:rPr lang="en-US" sz="4400" b="1" dirty="0">
                <a:solidFill>
                  <a:srgbClr val="752157"/>
                </a:solidFill>
                <a:latin typeface="Arial" panose="020B0604020202020204" pitchFamily="34" charset="0"/>
                <a:cs typeface="Arial" panose="020B0604020202020204" pitchFamily="34" charset="0"/>
              </a:rPr>
              <a:t> </a:t>
            </a:r>
            <a:r>
              <a:rPr lang="en-US" sz="4400" b="1" dirty="0" err="1">
                <a:solidFill>
                  <a:srgbClr val="752157"/>
                </a:solidFill>
                <a:latin typeface="Arial" panose="020B0604020202020204" pitchFamily="34" charset="0"/>
                <a:cs typeface="Arial" panose="020B0604020202020204" pitchFamily="34" charset="0"/>
              </a:rPr>
              <a:t>sobre</a:t>
            </a:r>
            <a:r>
              <a:rPr lang="en-US" sz="4400" b="1" dirty="0">
                <a:solidFill>
                  <a:srgbClr val="752157"/>
                </a:solidFill>
                <a:latin typeface="Arial" panose="020B0604020202020204" pitchFamily="34" charset="0"/>
                <a:cs typeface="Arial" panose="020B0604020202020204" pitchFamily="34" charset="0"/>
              </a:rPr>
              <a:t> el </a:t>
            </a:r>
            <a:r>
              <a:rPr lang="en-US" sz="4400" b="1" dirty="0" err="1">
                <a:solidFill>
                  <a:srgbClr val="752157"/>
                </a:solidFill>
                <a:latin typeface="Arial" panose="020B0604020202020204" pitchFamily="34" charset="0"/>
                <a:cs typeface="Arial" panose="020B0604020202020204" pitchFamily="34" charset="0"/>
              </a:rPr>
              <a:t>proyecto</a:t>
            </a:r>
            <a:endParaRPr lang="en-US" sz="4400" b="1" dirty="0">
              <a:solidFill>
                <a:srgbClr val="752157"/>
              </a:solidFill>
              <a:latin typeface="Arial" panose="020B0604020202020204" pitchFamily="34" charset="0"/>
              <a:cs typeface="Arial" panose="020B0604020202020204" pitchFamily="34" charset="0"/>
            </a:endParaRPr>
          </a:p>
        </p:txBody>
      </p:sp>
      <p:pic>
        <p:nvPicPr>
          <p:cNvPr id="1028" name="Picture 4" descr="Qué es un Código QR? I Glosario de Mobile &amp; App Marke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3306" y="35196204"/>
            <a:ext cx="1604312" cy="160431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8111319" y="35098190"/>
            <a:ext cx="2294965" cy="1815882"/>
          </a:xfrm>
          <a:prstGeom prst="rect">
            <a:avLst/>
          </a:prstGeom>
          <a:noFill/>
        </p:spPr>
        <p:txBody>
          <a:bodyPr wrap="square" rtlCol="0">
            <a:spAutoFit/>
          </a:bodyPr>
          <a:lstStyle/>
          <a:p>
            <a:r>
              <a:rPr lang="es-CO" sz="2800" dirty="0">
                <a:solidFill>
                  <a:srgbClr val="C00000"/>
                </a:solidFill>
              </a:rPr>
              <a:t>QR de ejemplo. Eliminar o reemplazar.</a:t>
            </a:r>
          </a:p>
        </p:txBody>
      </p:sp>
      <p:sp>
        <p:nvSpPr>
          <p:cNvPr id="8" name="TextBox 15">
            <a:extLst>
              <a:ext uri="{FF2B5EF4-FFF2-40B4-BE49-F238E27FC236}">
                <a16:creationId xmlns:a16="http://schemas.microsoft.com/office/drawing/2014/main" id="{07466836-872D-8669-6620-62C5F800ECDB}"/>
              </a:ext>
            </a:extLst>
          </p:cNvPr>
          <p:cNvSpPr txBox="1"/>
          <p:nvPr/>
        </p:nvSpPr>
        <p:spPr>
          <a:xfrm>
            <a:off x="861349" y="5023042"/>
            <a:ext cx="18639292" cy="769441"/>
          </a:xfrm>
          <a:prstGeom prst="rect">
            <a:avLst/>
          </a:prstGeom>
          <a:noFill/>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PRACTICANTE: Santiago Jiménez Mora</a:t>
            </a:r>
          </a:p>
        </p:txBody>
      </p:sp>
      <p:sp>
        <p:nvSpPr>
          <p:cNvPr id="9" name="TextBox 15">
            <a:extLst>
              <a:ext uri="{FF2B5EF4-FFF2-40B4-BE49-F238E27FC236}">
                <a16:creationId xmlns:a16="http://schemas.microsoft.com/office/drawing/2014/main" id="{2AEB8A19-8174-D58B-D1F6-84007D8D0EC4}"/>
              </a:ext>
            </a:extLst>
          </p:cNvPr>
          <p:cNvSpPr txBox="1"/>
          <p:nvPr/>
        </p:nvSpPr>
        <p:spPr>
          <a:xfrm>
            <a:off x="874135" y="5972994"/>
            <a:ext cx="18460429" cy="769441"/>
          </a:xfrm>
          <a:prstGeom prst="rect">
            <a:avLst/>
          </a:prstGeom>
          <a:noFill/>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ASESORES: Carlos Mauricio Duque </a:t>
            </a:r>
            <a:r>
              <a:rPr lang="en-US" sz="4400" b="1" dirty="0" err="1">
                <a:solidFill>
                  <a:schemeClr val="bg1"/>
                </a:solidFill>
                <a:latin typeface="Arial" panose="020B0604020202020204" pitchFamily="34" charset="0"/>
                <a:cs typeface="Arial" panose="020B0604020202020204" pitchFamily="34" charset="0"/>
              </a:rPr>
              <a:t>Vélez</a:t>
            </a:r>
            <a:endParaRPr lang="en-US" sz="4400" b="1" dirty="0">
              <a:solidFill>
                <a:schemeClr val="bg1"/>
              </a:solidFill>
              <a:latin typeface="Arial" panose="020B0604020202020204" pitchFamily="34" charset="0"/>
              <a:cs typeface="Arial" panose="020B0604020202020204" pitchFamily="34" charset="0"/>
            </a:endParaRPr>
          </a:p>
        </p:txBody>
      </p:sp>
      <p:sp>
        <p:nvSpPr>
          <p:cNvPr id="12" name="TextBox 15">
            <a:extLst>
              <a:ext uri="{FF2B5EF4-FFF2-40B4-BE49-F238E27FC236}">
                <a16:creationId xmlns:a16="http://schemas.microsoft.com/office/drawing/2014/main" id="{3B74A38C-FC7B-49AA-7195-7084B798F3DB}"/>
              </a:ext>
            </a:extLst>
          </p:cNvPr>
          <p:cNvSpPr txBox="1"/>
          <p:nvPr/>
        </p:nvSpPr>
        <p:spPr>
          <a:xfrm>
            <a:off x="19931642" y="5004273"/>
            <a:ext cx="11588812" cy="769441"/>
          </a:xfrm>
          <a:prstGeom prst="rect">
            <a:avLst/>
          </a:prstGeom>
          <a:noFill/>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PROGRAMA: </a:t>
            </a:r>
            <a:r>
              <a:rPr lang="en-US" sz="4400" b="1" dirty="0" err="1">
                <a:solidFill>
                  <a:schemeClr val="bg1"/>
                </a:solidFill>
                <a:latin typeface="Arial" panose="020B0604020202020204" pitchFamily="34" charset="0"/>
                <a:cs typeface="Arial" panose="020B0604020202020204" pitchFamily="34" charset="0"/>
              </a:rPr>
              <a:t>Bioingeniería</a:t>
            </a:r>
            <a:endParaRPr lang="en-US" sz="4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A0E9E60-632E-840F-181A-62A2C27BEDC9}"/>
              </a:ext>
            </a:extLst>
          </p:cNvPr>
          <p:cNvSpPr txBox="1"/>
          <p:nvPr/>
        </p:nvSpPr>
        <p:spPr>
          <a:xfrm>
            <a:off x="654604" y="974520"/>
            <a:ext cx="18649516" cy="4816703"/>
          </a:xfrm>
          <a:prstGeom prst="rect">
            <a:avLst/>
          </a:prstGeom>
          <a:noFill/>
        </p:spPr>
        <p:txBody>
          <a:bodyPr wrap="square">
            <a:spAutoFit/>
          </a:bodyPr>
          <a:lstStyle/>
          <a:p>
            <a:pPr algn="ctr">
              <a:lnSpc>
                <a:spcPct val="150000"/>
              </a:lnSpc>
            </a:pPr>
            <a:r>
              <a:rPr lang="es-CO" sz="1800" dirty="0">
                <a:effectLst/>
                <a:latin typeface="Arial" panose="020B0604020202020204" pitchFamily="34"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s-CO" sz="4000" b="1" dirty="0">
                <a:solidFill>
                  <a:schemeClr val="bg1"/>
                </a:solidFill>
                <a:latin typeface="Arial" panose="020B0604020202020204" pitchFamily="34" charset="0"/>
                <a:cs typeface="Arial" panose="020B0604020202020204" pitchFamily="34" charset="0"/>
              </a:rPr>
              <a:t>Elaboración de un instrumento que permita mejorar la eficiencia y eficacia dentro del proceso de adquisición de tecnología médica en el área técnica en la Clínica CES. </a:t>
            </a:r>
          </a:p>
          <a:p>
            <a:endParaRPr lang="en-US" sz="100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D314EF-F2E0-2DA4-D92E-F68BBD6483E6}"/>
              </a:ext>
            </a:extLst>
          </p:cNvPr>
          <p:cNvSpPr txBox="1"/>
          <p:nvPr/>
        </p:nvSpPr>
        <p:spPr>
          <a:xfrm>
            <a:off x="19931642" y="6024674"/>
            <a:ext cx="11588812" cy="584775"/>
          </a:xfrm>
          <a:prstGeom prst="rect">
            <a:avLst/>
          </a:prstGeom>
          <a:noFill/>
        </p:spPr>
        <p:txBody>
          <a:bodyPr wrap="square">
            <a:spAutoFit/>
          </a:bodyPr>
          <a:lstStyle/>
          <a:p>
            <a:r>
              <a:rPr lang="en-US" sz="3200" b="1" dirty="0" err="1">
                <a:solidFill>
                  <a:schemeClr val="bg1"/>
                </a:solidFill>
                <a:latin typeface="Arial" panose="020B0604020202020204" pitchFamily="34" charset="0"/>
                <a:cs typeface="Arial" panose="020B0604020202020204" pitchFamily="34" charset="0"/>
              </a:rPr>
              <a:t>Modalidad</a:t>
            </a:r>
            <a:r>
              <a:rPr lang="en-US" sz="3200" b="1" dirty="0">
                <a:solidFill>
                  <a:schemeClr val="bg1"/>
                </a:solidFill>
                <a:latin typeface="Arial" panose="020B0604020202020204" pitchFamily="34" charset="0"/>
                <a:cs typeface="Arial" panose="020B0604020202020204" pitchFamily="34" charset="0"/>
              </a:rPr>
              <a:t> de la </a:t>
            </a:r>
            <a:r>
              <a:rPr lang="en-US" sz="3200" b="1" dirty="0" err="1">
                <a:solidFill>
                  <a:schemeClr val="bg1"/>
                </a:solidFill>
                <a:latin typeface="Arial" panose="020B0604020202020204" pitchFamily="34" charset="0"/>
                <a:cs typeface="Arial" panose="020B0604020202020204" pitchFamily="34" charset="0"/>
              </a:rPr>
              <a:t>práctica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Semestre</a:t>
            </a:r>
            <a:r>
              <a:rPr lang="en-US" sz="3200" b="1" dirty="0">
                <a:solidFill>
                  <a:schemeClr val="bg1"/>
                </a:solidFill>
                <a:latin typeface="Arial" panose="020B0604020202020204" pitchFamily="34" charset="0"/>
                <a:cs typeface="Arial" panose="020B0604020202020204" pitchFamily="34" charset="0"/>
              </a:rPr>
              <a:t> de </a:t>
            </a:r>
            <a:r>
              <a:rPr lang="en-US" sz="3200" b="1" dirty="0" err="1">
                <a:solidFill>
                  <a:schemeClr val="bg1"/>
                </a:solidFill>
                <a:latin typeface="Arial" panose="020B0604020202020204" pitchFamily="34" charset="0"/>
                <a:cs typeface="Arial" panose="020B0604020202020204" pitchFamily="34" charset="0"/>
              </a:rPr>
              <a:t>industria</a:t>
            </a:r>
            <a:endParaRPr lang="en-US" sz="3200" b="1" dirty="0">
              <a:solidFill>
                <a:schemeClr val="bg1"/>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32B0620B-49F5-0C81-5B58-4CBAA5FBF8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90336" y="429351"/>
            <a:ext cx="11852982" cy="3805875"/>
          </a:xfrm>
          <a:prstGeom prst="rect">
            <a:avLst/>
          </a:prstGeom>
        </p:spPr>
      </p:pic>
      <p:sp>
        <p:nvSpPr>
          <p:cNvPr id="18" name="TextBox 15">
            <a:extLst>
              <a:ext uri="{FF2B5EF4-FFF2-40B4-BE49-F238E27FC236}">
                <a16:creationId xmlns:a16="http://schemas.microsoft.com/office/drawing/2014/main" id="{78053BCB-14F8-1C21-3A47-2AE07480B0DF}"/>
              </a:ext>
            </a:extLst>
          </p:cNvPr>
          <p:cNvSpPr txBox="1"/>
          <p:nvPr/>
        </p:nvSpPr>
        <p:spPr>
          <a:xfrm>
            <a:off x="545510" y="229252"/>
            <a:ext cx="11795804" cy="707886"/>
          </a:xfrm>
          <a:prstGeom prst="rect">
            <a:avLst/>
          </a:prstGeom>
          <a:noFill/>
        </p:spPr>
        <p:txBody>
          <a:bodyPr wrap="square">
            <a:spAutoFit/>
          </a:bodyPr>
          <a:lstStyle/>
          <a:p>
            <a:r>
              <a:rPr lang="en-US" sz="4000" b="1" dirty="0" err="1">
                <a:solidFill>
                  <a:schemeClr val="bg1"/>
                </a:solidFill>
                <a:latin typeface="Times New Roman" panose="02020603050405020304" pitchFamily="18" charset="0"/>
                <a:cs typeface="Times New Roman" panose="02020603050405020304" pitchFamily="18" charset="0"/>
              </a:rPr>
              <a:t>Programa</a:t>
            </a:r>
            <a:r>
              <a:rPr lang="en-US" sz="4000" b="1" dirty="0">
                <a:solidFill>
                  <a:schemeClr val="bg1"/>
                </a:solidFill>
                <a:latin typeface="Times New Roman" panose="02020603050405020304" pitchFamily="18" charset="0"/>
                <a:cs typeface="Times New Roman" panose="02020603050405020304" pitchFamily="18" charset="0"/>
              </a:rPr>
              <a:t> de </a:t>
            </a:r>
            <a:r>
              <a:rPr lang="en-US" sz="4000" b="1" dirty="0" err="1">
                <a:solidFill>
                  <a:schemeClr val="bg1"/>
                </a:solidFill>
                <a:latin typeface="Times New Roman" panose="02020603050405020304" pitchFamily="18" charset="0"/>
                <a:cs typeface="Times New Roman" panose="02020603050405020304" pitchFamily="18" charset="0"/>
              </a:rPr>
              <a:t>Bioingeniería</a:t>
            </a:r>
            <a:endParaRPr lang="en-US" sz="4000" b="1" dirty="0">
              <a:solidFill>
                <a:schemeClr val="bg1"/>
              </a:solidFill>
              <a:latin typeface="Times New Roman" panose="02020603050405020304" pitchFamily="18" charset="0"/>
              <a:cs typeface="Times New Roman" panose="02020603050405020304" pitchFamily="18" charset="0"/>
            </a:endParaRPr>
          </a:p>
        </p:txBody>
      </p:sp>
      <p:grpSp>
        <p:nvGrpSpPr>
          <p:cNvPr id="19" name="Grupo 18">
            <a:extLst>
              <a:ext uri="{FF2B5EF4-FFF2-40B4-BE49-F238E27FC236}">
                <a16:creationId xmlns:a16="http://schemas.microsoft.com/office/drawing/2014/main" id="{7CDFD2BD-778F-5D70-C7AE-6B8AD14CB006}"/>
              </a:ext>
            </a:extLst>
          </p:cNvPr>
          <p:cNvGrpSpPr/>
          <p:nvPr/>
        </p:nvGrpSpPr>
        <p:grpSpPr>
          <a:xfrm>
            <a:off x="21714437" y="8606092"/>
            <a:ext cx="9499464" cy="16176391"/>
            <a:chOff x="21714437" y="8606092"/>
            <a:chExt cx="9499464" cy="16176391"/>
          </a:xfrm>
        </p:grpSpPr>
        <p:sp>
          <p:nvSpPr>
            <p:cNvPr id="20" name="Rectángulo redondeado 3">
              <a:extLst>
                <a:ext uri="{FF2B5EF4-FFF2-40B4-BE49-F238E27FC236}">
                  <a16:creationId xmlns:a16="http://schemas.microsoft.com/office/drawing/2014/main" id="{966E2B26-8B3B-8405-BDBD-F9956D23741B}"/>
                </a:ext>
              </a:extLst>
            </p:cNvPr>
            <p:cNvSpPr/>
            <p:nvPr/>
          </p:nvSpPr>
          <p:spPr>
            <a:xfrm>
              <a:off x="21714437" y="8606092"/>
              <a:ext cx="9499464" cy="16176391"/>
            </a:xfrm>
            <a:prstGeom prst="roundRect">
              <a:avLst/>
            </a:prstGeom>
            <a:solidFill>
              <a:srgbClr val="932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endParaRPr>
            </a:p>
          </p:txBody>
        </p:sp>
        <p:sp>
          <p:nvSpPr>
            <p:cNvPr id="21" name="Oval 32">
              <a:extLst>
                <a:ext uri="{FF2B5EF4-FFF2-40B4-BE49-F238E27FC236}">
                  <a16:creationId xmlns:a16="http://schemas.microsoft.com/office/drawing/2014/main" id="{1A33F36D-1DA6-4EF1-1382-263DA3314AF6}"/>
                </a:ext>
              </a:extLst>
            </p:cNvPr>
            <p:cNvSpPr/>
            <p:nvPr/>
          </p:nvSpPr>
          <p:spPr>
            <a:xfrm>
              <a:off x="22683930" y="8720981"/>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pic>
          <p:nvPicPr>
            <p:cNvPr id="22" name="Picture 54" descr="Logo, icon&#10;&#10;Description automatically generated">
              <a:extLst>
                <a:ext uri="{FF2B5EF4-FFF2-40B4-BE49-F238E27FC236}">
                  <a16:creationId xmlns:a16="http://schemas.microsoft.com/office/drawing/2014/main" id="{D9B72435-BFB3-EB68-280D-D1A6861021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12319" y="10812159"/>
              <a:ext cx="899272" cy="1100110"/>
            </a:xfrm>
            <a:prstGeom prst="rect">
              <a:avLst/>
            </a:prstGeom>
          </p:spPr>
        </p:pic>
        <p:cxnSp>
          <p:nvCxnSpPr>
            <p:cNvPr id="25" name="Straight Connector 134">
              <a:extLst>
                <a:ext uri="{FF2B5EF4-FFF2-40B4-BE49-F238E27FC236}">
                  <a16:creationId xmlns:a16="http://schemas.microsoft.com/office/drawing/2014/main" id="{64BBA272-DCAB-08FC-1EE4-C59B1DF24853}"/>
                </a:ext>
              </a:extLst>
            </p:cNvPr>
            <p:cNvCxnSpPr/>
            <p:nvPr/>
          </p:nvCxnSpPr>
          <p:spPr>
            <a:xfrm>
              <a:off x="22785432" y="13814260"/>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4315A859-84CF-39FB-31EF-2F029C612CA1}"/>
                </a:ext>
              </a:extLst>
            </p:cNvPr>
            <p:cNvPicPr>
              <a:picLocks noChangeAspect="1"/>
            </p:cNvPicPr>
            <p:nvPr/>
          </p:nvPicPr>
          <p:blipFill>
            <a:blip r:embed="rId12" cstate="hqprint">
              <a:extLst>
                <a:ext uri="{BEBA8EAE-BF5A-486C-A8C5-ECC9F3942E4B}">
                  <a14:imgProps xmlns:a14="http://schemas.microsoft.com/office/drawing/2010/main">
                    <a14:imgLayer r:embed="rId13">
                      <a14:imgEffect>
                        <a14:backgroundRemoval t="1758" b="96484" l="10000" r="90000">
                          <a14:foregroundMark x1="47500" y1="41992" x2="45543" y2="41602"/>
                          <a14:foregroundMark x1="45543" y1="41602" x2="43587" y2="43164"/>
                          <a14:foregroundMark x1="43587" y1="43164" x2="41630" y2="46680"/>
                          <a14:foregroundMark x1="41630" y1="46680" x2="39022" y2="57227"/>
                          <a14:foregroundMark x1="39022" y1="57227" x2="39239" y2="64063"/>
                          <a14:foregroundMark x1="39239" y1="64063" x2="43478" y2="66016"/>
                          <a14:foregroundMark x1="43478" y1="66016" x2="44674" y2="68945"/>
                          <a14:foregroundMark x1="44674" y1="68945" x2="49348" y2="69531"/>
                          <a14:foregroundMark x1="49348" y1="69531" x2="50652" y2="66602"/>
                          <a14:foregroundMark x1="50652" y1="66602" x2="52500" y2="65039"/>
                          <a14:foregroundMark x1="52500" y1="65039" x2="54348" y2="58203"/>
                          <a14:foregroundMark x1="54348" y1="58203" x2="54348" y2="55664"/>
                          <a14:foregroundMark x1="68696" y1="13477" x2="68696" y2="4688"/>
                          <a14:foregroundMark x1="68696" y1="4688" x2="66957" y2="4297"/>
                          <a14:foregroundMark x1="66957" y1="4297" x2="65652" y2="7227"/>
                          <a14:foregroundMark x1="65652" y1="7227" x2="63696" y2="8984"/>
                          <a14:foregroundMark x1="63696" y1="8984" x2="59565" y2="17773"/>
                          <a14:foregroundMark x1="59565" y1="17773" x2="57935" y2="19336"/>
                          <a14:foregroundMark x1="57935" y1="19336" x2="58043" y2="32617"/>
                          <a14:foregroundMark x1="68913" y1="4297" x2="67826" y2="1953"/>
                          <a14:foregroundMark x1="52935" y1="13867" x2="49130" y2="13477"/>
                          <a14:foregroundMark x1="49130" y1="13477" x2="46957" y2="12305"/>
                          <a14:foregroundMark x1="46957" y1="12305" x2="45870" y2="12305"/>
                          <a14:foregroundMark x1="70000" y1="45703" x2="70109" y2="63867"/>
                          <a14:foregroundMark x1="70109" y1="63867" x2="69783" y2="66602"/>
                          <a14:foregroundMark x1="53152" y1="95313" x2="43478" y2="96484"/>
                        </a14:backgroundRemoval>
                      </a14:imgEffect>
                    </a14:imgLayer>
                  </a14:imgProps>
                </a:ext>
                <a:ext uri="{28A0092B-C50C-407E-A947-70E740481C1C}">
                  <a14:useLocalDpi xmlns:a14="http://schemas.microsoft.com/office/drawing/2010/main" val="0"/>
                </a:ext>
              </a:extLst>
            </a:blip>
            <a:stretch>
              <a:fillRect/>
            </a:stretch>
          </p:blipFill>
          <p:spPr>
            <a:xfrm>
              <a:off x="22426007" y="8900284"/>
              <a:ext cx="2476507" cy="1423546"/>
            </a:xfrm>
            <a:prstGeom prst="rect">
              <a:avLst/>
            </a:prstGeom>
          </p:spPr>
        </p:pic>
        <p:cxnSp>
          <p:nvCxnSpPr>
            <p:cNvPr id="27" name="Straight Connector 136">
              <a:extLst>
                <a:ext uri="{FF2B5EF4-FFF2-40B4-BE49-F238E27FC236}">
                  <a16:creationId xmlns:a16="http://schemas.microsoft.com/office/drawing/2014/main" id="{BFF9D3CE-4850-5479-6BE9-8E0B8D645B94}"/>
                </a:ext>
              </a:extLst>
            </p:cNvPr>
            <p:cNvCxnSpPr/>
            <p:nvPr/>
          </p:nvCxnSpPr>
          <p:spPr>
            <a:xfrm>
              <a:off x="22756614" y="16945020"/>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28" name="Gráfico 25">
              <a:extLst>
                <a:ext uri="{FF2B5EF4-FFF2-40B4-BE49-F238E27FC236}">
                  <a16:creationId xmlns:a16="http://schemas.microsoft.com/office/drawing/2014/main" id="{304CEAF6-5859-C027-8C68-9643B9F5468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43390" t="6044" r="1" b="26571"/>
            <a:stretch/>
          </p:blipFill>
          <p:spPr>
            <a:xfrm rot="10800000">
              <a:off x="28082649" y="8666374"/>
              <a:ext cx="2041066" cy="1855371"/>
            </a:xfrm>
            <a:prstGeom prst="rect">
              <a:avLst/>
            </a:prstGeom>
          </p:spPr>
        </p:pic>
        <p:pic>
          <p:nvPicPr>
            <p:cNvPr id="29" name="Gráfico 20">
              <a:extLst>
                <a:ext uri="{FF2B5EF4-FFF2-40B4-BE49-F238E27FC236}">
                  <a16:creationId xmlns:a16="http://schemas.microsoft.com/office/drawing/2014/main" id="{BEBC8ED0-1360-E574-6EB3-00FCF4C40B66}"/>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57901" t="1944" r="-5028" b="25563"/>
            <a:stretch/>
          </p:blipFill>
          <p:spPr>
            <a:xfrm>
              <a:off x="21742149" y="20563725"/>
              <a:ext cx="2621051" cy="4132247"/>
            </a:xfrm>
            <a:prstGeom prst="rect">
              <a:avLst/>
            </a:prstGeom>
          </p:spPr>
        </p:pic>
        <p:sp>
          <p:nvSpPr>
            <p:cNvPr id="31" name="TextBox 34">
              <a:extLst>
                <a:ext uri="{FF2B5EF4-FFF2-40B4-BE49-F238E27FC236}">
                  <a16:creationId xmlns:a16="http://schemas.microsoft.com/office/drawing/2014/main" id="{9E6D2FA0-D307-52FF-0445-6BB791F45E32}"/>
                </a:ext>
              </a:extLst>
            </p:cNvPr>
            <p:cNvSpPr txBox="1"/>
            <p:nvPr/>
          </p:nvSpPr>
          <p:spPr>
            <a:xfrm>
              <a:off x="24902514" y="9231611"/>
              <a:ext cx="5996696" cy="1015663"/>
            </a:xfrm>
            <a:prstGeom prst="rect">
              <a:avLst/>
            </a:prstGeom>
            <a:noFill/>
          </p:spPr>
          <p:txBody>
            <a:bodyPr wrap="square">
              <a:spAutoFit/>
            </a:bodyPr>
            <a:lstStyle/>
            <a:p>
              <a:r>
                <a:rPr lang="en-US" sz="6000" b="1" dirty="0">
                  <a:solidFill>
                    <a:schemeClr val="bg1"/>
                  </a:solidFill>
                  <a:latin typeface="Arial" panose="020B0604020202020204" pitchFamily="34" charset="0"/>
                  <a:cs typeface="Arial" panose="020B0604020202020204" pitchFamily="34" charset="0"/>
                </a:rPr>
                <a:t>Objetivos</a:t>
              </a:r>
            </a:p>
          </p:txBody>
        </p:sp>
        <p:sp>
          <p:nvSpPr>
            <p:cNvPr id="34" name="TextBox 64">
              <a:extLst>
                <a:ext uri="{FF2B5EF4-FFF2-40B4-BE49-F238E27FC236}">
                  <a16:creationId xmlns:a16="http://schemas.microsoft.com/office/drawing/2014/main" id="{99D6E7A2-CFB1-8D75-7FA5-49D2EFDBC521}"/>
                </a:ext>
              </a:extLst>
            </p:cNvPr>
            <p:cNvSpPr txBox="1"/>
            <p:nvPr/>
          </p:nvSpPr>
          <p:spPr>
            <a:xfrm>
              <a:off x="23429019" y="14278421"/>
              <a:ext cx="7186583" cy="2239844"/>
            </a:xfrm>
            <a:prstGeom prst="rect">
              <a:avLst/>
            </a:prstGeom>
            <a:noFill/>
          </p:spPr>
          <p:txBody>
            <a:bodyPr wrap="square">
              <a:spAutoFit/>
            </a:bodyPr>
            <a:lstStyle/>
            <a:p>
              <a:pPr lvl="0" algn="just">
                <a:lnSpc>
                  <a:spcPct val="150000"/>
                </a:lnSpc>
              </a:pPr>
              <a:r>
                <a:rPr lang="es-CO" sz="2400" dirty="0">
                  <a:solidFill>
                    <a:schemeClr val="bg1"/>
                  </a:solidFill>
                  <a:latin typeface="Arial" panose="020B0604020202020204" pitchFamily="34" charset="0"/>
                  <a:ea typeface="Open Sans" panose="020B0606030504020204" pitchFamily="34" charset="0"/>
                  <a:cs typeface="Arial" panose="020B0604020202020204" pitchFamily="34" charset="0"/>
                </a:rPr>
                <a:t>Diagnosticar el proceso de adquisición de tecnología biomédica mediante una evaluación de metodología utilizada en la clínica para detectar oportunidades de mejora.</a:t>
              </a:r>
            </a:p>
          </p:txBody>
        </p:sp>
        <p:sp>
          <p:nvSpPr>
            <p:cNvPr id="37" name="TextBox 68">
              <a:extLst>
                <a:ext uri="{FF2B5EF4-FFF2-40B4-BE49-F238E27FC236}">
                  <a16:creationId xmlns:a16="http://schemas.microsoft.com/office/drawing/2014/main" id="{BE465316-9E2A-63BB-0BDB-02331CD4C8F9}"/>
                </a:ext>
              </a:extLst>
            </p:cNvPr>
            <p:cNvSpPr txBox="1"/>
            <p:nvPr/>
          </p:nvSpPr>
          <p:spPr>
            <a:xfrm>
              <a:off x="23393846" y="17533512"/>
              <a:ext cx="7221756" cy="1569660"/>
            </a:xfrm>
            <a:prstGeom prst="rect">
              <a:avLst/>
            </a:prstGeom>
            <a:noFill/>
          </p:spPr>
          <p:txBody>
            <a:bodyPr wrap="square">
              <a:spAutoFit/>
            </a:bodyPr>
            <a:lstStyle/>
            <a:p>
              <a:pPr algn="just"/>
              <a:r>
                <a:rPr lang="es-CO" sz="2400" dirty="0">
                  <a:solidFill>
                    <a:schemeClr val="bg1"/>
                  </a:solidFill>
                  <a:latin typeface="Arial" panose="020B0604020202020204" pitchFamily="34" charset="0"/>
                  <a:ea typeface="Open Sans" panose="020B0606030504020204" pitchFamily="34" charset="0"/>
                  <a:cs typeface="Arial" panose="020B0604020202020204" pitchFamily="34" charset="0"/>
                </a:rPr>
                <a:t>Desarrollar un instrumento virtual que permita estandarizar la fase de cotización y evaluación de las características técnicas en el proceso de adquisición de tecnología</a:t>
              </a:r>
              <a:endParaRPr lang="en-US" sz="24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8" name="TextBox 72">
              <a:extLst>
                <a:ext uri="{FF2B5EF4-FFF2-40B4-BE49-F238E27FC236}">
                  <a16:creationId xmlns:a16="http://schemas.microsoft.com/office/drawing/2014/main" id="{EA87F613-5FFE-61CA-FFA8-D1981D1F1C29}"/>
                </a:ext>
              </a:extLst>
            </p:cNvPr>
            <p:cNvSpPr txBox="1"/>
            <p:nvPr/>
          </p:nvSpPr>
          <p:spPr>
            <a:xfrm>
              <a:off x="23330947" y="20510320"/>
              <a:ext cx="7188331" cy="2793842"/>
            </a:xfrm>
            <a:prstGeom prst="rect">
              <a:avLst/>
            </a:prstGeom>
            <a:noFill/>
          </p:spPr>
          <p:txBody>
            <a:bodyPr wrap="square">
              <a:spAutoFit/>
            </a:bodyPr>
            <a:lstStyle/>
            <a:p>
              <a:pPr lvl="0" algn="just">
                <a:lnSpc>
                  <a:spcPct val="150000"/>
                </a:lnSpc>
              </a:pPr>
              <a:r>
                <a:rPr lang="es-CO" sz="2400" dirty="0">
                  <a:solidFill>
                    <a:schemeClr val="bg1"/>
                  </a:solidFill>
                  <a:latin typeface="Arial" panose="020B0604020202020204" pitchFamily="34" charset="0"/>
                  <a:ea typeface="Open Sans" panose="020B0606030504020204" pitchFamily="34" charset="0"/>
                  <a:cs typeface="Arial" panose="020B0604020202020204" pitchFamily="34" charset="0"/>
                </a:rPr>
                <a:t>Implementar el instrumento digital de la Clínica, asegurando la capacitación, adopción y actualización por parte de los usuarios involucrados en el proceso de adquisición de tecnología médica.</a:t>
              </a:r>
            </a:p>
          </p:txBody>
        </p:sp>
        <p:pic>
          <p:nvPicPr>
            <p:cNvPr id="43" name="Picture 54" descr="Logo, icon&#10;&#10;Description automatically generated">
              <a:extLst>
                <a:ext uri="{FF2B5EF4-FFF2-40B4-BE49-F238E27FC236}">
                  <a16:creationId xmlns:a16="http://schemas.microsoft.com/office/drawing/2014/main" id="{BE1F50E3-7F12-5E69-DBDD-1A9F45A4D0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097465" y="14253896"/>
              <a:ext cx="899272" cy="1100110"/>
            </a:xfrm>
            <a:prstGeom prst="rect">
              <a:avLst/>
            </a:prstGeom>
          </p:spPr>
        </p:pic>
        <p:pic>
          <p:nvPicPr>
            <p:cNvPr id="45" name="Picture 54" descr="Logo, icon&#10;&#10;Description automatically generated">
              <a:extLst>
                <a:ext uri="{FF2B5EF4-FFF2-40B4-BE49-F238E27FC236}">
                  <a16:creationId xmlns:a16="http://schemas.microsoft.com/office/drawing/2014/main" id="{D8416CA0-82C7-54F9-09C0-62A52A5D99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14078" y="17343392"/>
              <a:ext cx="899272" cy="1100110"/>
            </a:xfrm>
            <a:prstGeom prst="rect">
              <a:avLst/>
            </a:prstGeom>
          </p:spPr>
        </p:pic>
      </p:grpSp>
      <p:sp>
        <p:nvSpPr>
          <p:cNvPr id="61" name="TextBox 15">
            <a:extLst>
              <a:ext uri="{FF2B5EF4-FFF2-40B4-BE49-F238E27FC236}">
                <a16:creationId xmlns:a16="http://schemas.microsoft.com/office/drawing/2014/main" id="{D1D951F3-1AF9-9D61-308F-0B4603ED689F}"/>
              </a:ext>
            </a:extLst>
          </p:cNvPr>
          <p:cNvSpPr txBox="1"/>
          <p:nvPr/>
        </p:nvSpPr>
        <p:spPr>
          <a:xfrm>
            <a:off x="768433" y="37452405"/>
            <a:ext cx="7429185" cy="553998"/>
          </a:xfrm>
          <a:prstGeom prst="rect">
            <a:avLst/>
          </a:prstGeom>
          <a:noFill/>
        </p:spPr>
        <p:txBody>
          <a:bodyPr wrap="square">
            <a:spAutoFit/>
          </a:bodyPr>
          <a:lstStyle/>
          <a:p>
            <a:r>
              <a:rPr lang="en-US" sz="3000" b="1" dirty="0">
                <a:solidFill>
                  <a:schemeClr val="bg1"/>
                </a:solidFill>
                <a:latin typeface="Arial" panose="020B0604020202020204" pitchFamily="34" charset="0"/>
                <a:cs typeface="Arial" panose="020B0604020202020204" pitchFamily="34" charset="0"/>
              </a:rPr>
              <a:t>DATOS DE CONTACTO DEL AUTOR: </a:t>
            </a:r>
          </a:p>
        </p:txBody>
      </p:sp>
      <p:pic>
        <p:nvPicPr>
          <p:cNvPr id="63" name="Imagen 62">
            <a:extLst>
              <a:ext uri="{FF2B5EF4-FFF2-40B4-BE49-F238E27FC236}">
                <a16:creationId xmlns:a16="http://schemas.microsoft.com/office/drawing/2014/main" id="{166E8E89-684C-6AC1-899E-66F3AF18EA5B}"/>
              </a:ext>
            </a:extLst>
          </p:cNvPr>
          <p:cNvPicPr>
            <a:picLocks noChangeAspect="1"/>
          </p:cNvPicPr>
          <p:nvPr/>
        </p:nvPicPr>
        <p:blipFill>
          <a:blip r:embed="rId18" cstate="hqprint">
            <a:lum bright="70000" contrast="-70000"/>
            <a:extLst>
              <a:ext uri="{BEBA8EAE-BF5A-486C-A8C5-ECC9F3942E4B}">
                <a14:imgProps xmlns:a14="http://schemas.microsoft.com/office/drawing/2010/main">
                  <a14:imgLayer r:embed="rId19">
                    <a14:imgEffect>
                      <a14:backgroundRemoval t="2935" b="98804" l="3370" r="97935">
                        <a14:foregroundMark x1="54348" y1="14674" x2="43043" y2="14348"/>
                        <a14:foregroundMark x1="43043" y1="14348" x2="37065" y2="15870"/>
                        <a14:foregroundMark x1="81087" y1="25870" x2="86304" y2="36087"/>
                        <a14:foregroundMark x1="86304" y1="36087" x2="91522" y2="57283"/>
                        <a14:foregroundMark x1="91522" y1="57283" x2="91304" y2="64022"/>
                        <a14:foregroundMark x1="91304" y1="64022" x2="87391" y2="73696"/>
                        <a14:foregroundMark x1="87391" y1="73696" x2="81413" y2="79239"/>
                        <a14:foregroundMark x1="81413" y1="79239" x2="78587" y2="80978"/>
                        <a14:foregroundMark x1="78587" y1="80978" x2="61196" y2="83043"/>
                        <a14:foregroundMark x1="61196" y1="83043" x2="35109" y2="80870"/>
                        <a14:foregroundMark x1="35109" y1="80870" x2="21739" y2="73913"/>
                        <a14:foregroundMark x1="21739" y1="73913" x2="15543" y2="65978"/>
                        <a14:foregroundMark x1="15543" y1="65978" x2="11522" y2="53804"/>
                        <a14:foregroundMark x1="11522" y1="53804" x2="11087" y2="31196"/>
                        <a14:foregroundMark x1="11087" y1="31196" x2="12500" y2="26848"/>
                        <a14:foregroundMark x1="12500" y1="26848" x2="15000" y2="23696"/>
                        <a14:foregroundMark x1="15000" y1="23696" x2="15435" y2="23370"/>
                        <a14:foregroundMark x1="35000" y1="20109" x2="41739" y2="22500"/>
                        <a14:foregroundMark x1="41739" y1="22500" x2="64130" y2="22717"/>
                        <a14:foregroundMark x1="64130" y1="22717" x2="41848" y2="17391"/>
                        <a14:foregroundMark x1="41848" y1="17391" x2="55109" y2="17609"/>
                        <a14:foregroundMark x1="55109" y1="17609" x2="60435" y2="17500"/>
                        <a14:foregroundMark x1="60435" y1="17500" x2="56087" y2="15435"/>
                        <a14:foregroundMark x1="57283" y1="5870" x2="43043" y2="7500"/>
                        <a14:foregroundMark x1="43043" y1="7500" x2="29565" y2="13587"/>
                        <a14:foregroundMark x1="29565" y1="13587" x2="26957" y2="15870"/>
                        <a14:foregroundMark x1="26957" y1="15870" x2="23913" y2="20870"/>
                        <a14:foregroundMark x1="23913" y1="20870" x2="22117" y2="29478"/>
                        <a14:foregroundMark x1="79662" y1="33478" x2="87174" y2="44239"/>
                        <a14:foregroundMark x1="79435" y1="33152" x2="79662" y2="33478"/>
                        <a14:foregroundMark x1="67065" y1="15435" x2="75237" y2="27140"/>
                        <a14:foregroundMark x1="5435" y1="48478" x2="9022" y2="62717"/>
                        <a14:foregroundMark x1="9022" y1="62717" x2="22391" y2="85435"/>
                        <a14:foregroundMark x1="22391" y1="85435" x2="25109" y2="88261"/>
                        <a14:foregroundMark x1="25109" y1="88261" x2="27717" y2="89783"/>
                        <a14:foregroundMark x1="27717" y1="89783" x2="44130" y2="89783"/>
                        <a14:foregroundMark x1="44130" y1="89783" x2="64022" y2="86739"/>
                        <a14:foregroundMark x1="64022" y1="86739" x2="67500" y2="85326"/>
                        <a14:foregroundMark x1="67500" y1="85326" x2="70652" y2="83043"/>
                        <a14:foregroundMark x1="93152" y1="60543" x2="92609" y2="36739"/>
                        <a14:foregroundMark x1="40978" y1="5109" x2="50870" y2="4348"/>
                        <a14:foregroundMark x1="50870" y1="4348" x2="69783" y2="9565"/>
                        <a14:foregroundMark x1="69783" y1="9565" x2="95652" y2="28696"/>
                        <a14:foregroundMark x1="42283" y1="3152" x2="51848" y2="3370"/>
                        <a14:foregroundMark x1="51848" y1="3370" x2="57609" y2="3152"/>
                        <a14:foregroundMark x1="30217" y1="9348" x2="17935" y2="24891"/>
                        <a14:foregroundMark x1="17935" y1="24891" x2="15978" y2="34891"/>
                        <a14:foregroundMark x1="15978" y1="34891" x2="15978" y2="37500"/>
                        <a14:foregroundMark x1="21957" y1="14348" x2="15217" y2="19457"/>
                        <a14:foregroundMark x1="15217" y1="19457" x2="5761" y2="31848"/>
                        <a14:foregroundMark x1="5761" y1="31848" x2="3804" y2="35761"/>
                        <a14:foregroundMark x1="3804" y1="35761" x2="3478" y2="51957"/>
                        <a14:foregroundMark x1="3478" y1="51957" x2="4130" y2="54783"/>
                        <a14:foregroundMark x1="35000" y1="94565" x2="56848" y2="96848"/>
                        <a14:foregroundMark x1="56848" y1="96848" x2="70978" y2="92717"/>
                        <a14:foregroundMark x1="70978" y1="92717" x2="72609" y2="92065"/>
                        <a14:foregroundMark x1="95652" y1="38913" x2="98043" y2="45870"/>
                        <a14:foregroundMark x1="98043" y1="45870" x2="97935" y2="59783"/>
                        <a14:foregroundMark x1="97935" y1="59783" x2="95109" y2="64783"/>
                        <a14:foregroundMark x1="35543" y1="95326" x2="37283" y2="98370"/>
                        <a14:foregroundMark x1="37283" y1="98370" x2="40761" y2="97826"/>
                        <a14:foregroundMark x1="40761" y1="97826" x2="56087" y2="98804"/>
                        <a14:foregroundMark x1="56087" y1="98804" x2="64565" y2="94891"/>
                        <a14:foregroundMark x1="37717" y1="36739" x2="52609" y2="39457"/>
                        <a14:foregroundMark x1="52609" y1="39457" x2="59022" y2="37935"/>
                        <a14:foregroundMark x1="70652" y1="52717" x2="70652" y2="45978"/>
                        <a14:foregroundMark x1="70652" y1="45978" x2="70652" y2="45978"/>
                        <a14:foregroundMark x1="51522" y1="63804" x2="55652" y2="63261"/>
                        <a14:foregroundMark x1="55652" y1="63261" x2="56848" y2="63261"/>
                        <a14:foregroundMark x1="28478" y1="44457" x2="29022" y2="51196"/>
                        <a14:backgroundMark x1="20978" y1="35217" x2="20978" y2="32717"/>
                        <a14:backgroundMark x1="21196" y1="36739" x2="21196" y2="33152"/>
                        <a14:backgroundMark x1="21196" y1="33152" x2="22174" y2="31413"/>
                        <a14:backgroundMark x1="21196" y1="36739" x2="21196" y2="35435"/>
                        <a14:backgroundMark x1="20978" y1="37174" x2="20217" y2="33804"/>
                        <a14:backgroundMark x1="20217" y1="33804" x2="21196" y2="31413"/>
                        <a14:backgroundMark x1="20217" y1="37500" x2="21196" y2="31739"/>
                        <a14:backgroundMark x1="76087" y1="28913" x2="78913" y2="32174"/>
                        <a14:backgroundMark x1="79348" y1="34239" x2="79348" y2="33478"/>
                        <a14:backgroundMark x1="79130" y1="33478" x2="79130" y2="33478"/>
                        <a14:backgroundMark x1="76087" y1="28696" x2="76087" y2="28696"/>
                        <a14:backgroundMark x1="79130" y1="32717" x2="79130" y2="32717"/>
                        <a14:backgroundMark x1="79348" y1="33152" x2="79348" y2="33152"/>
                        <a14:backgroundMark x1="76087" y1="28696" x2="76087" y2="28696"/>
                        <a14:backgroundMark x1="21522" y1="30978" x2="21522" y2="30978"/>
                        <a14:backgroundMark x1="21957" y1="31413" x2="20217" y2="36957"/>
                        <a14:backgroundMark x1="22717" y1="29891" x2="21196" y2="31739"/>
                        <a14:backgroundMark x1="75652" y1="28152" x2="75652" y2="28696"/>
                        <a14:backgroundMark x1="79348" y1="33696" x2="79130" y2="32717"/>
                        <a14:backgroundMark x1="76630" y1="28913" x2="75870" y2="28696"/>
                      </a14:backgroundRemoval>
                    </a14:imgEffect>
                  </a14:imgLayer>
                </a14:imgProps>
              </a:ext>
              <a:ext uri="{28A0092B-C50C-407E-A947-70E740481C1C}">
                <a14:useLocalDpi xmlns:a14="http://schemas.microsoft.com/office/drawing/2010/main" val="0"/>
              </a:ext>
            </a:extLst>
          </a:blip>
          <a:stretch>
            <a:fillRect/>
          </a:stretch>
        </p:blipFill>
        <p:spPr>
          <a:xfrm>
            <a:off x="11392692" y="38266046"/>
            <a:ext cx="700997" cy="700997"/>
          </a:xfrm>
          <a:prstGeom prst="rect">
            <a:avLst/>
          </a:prstGeom>
        </p:spPr>
      </p:pic>
      <p:sp>
        <p:nvSpPr>
          <p:cNvPr id="66" name="CuadroTexto 65">
            <a:extLst>
              <a:ext uri="{FF2B5EF4-FFF2-40B4-BE49-F238E27FC236}">
                <a16:creationId xmlns:a16="http://schemas.microsoft.com/office/drawing/2014/main" id="{305E3437-53FC-1DD4-DB99-7E76A72EF0EF}"/>
              </a:ext>
            </a:extLst>
          </p:cNvPr>
          <p:cNvSpPr txBox="1"/>
          <p:nvPr/>
        </p:nvSpPr>
        <p:spPr>
          <a:xfrm>
            <a:off x="12341314" y="38278782"/>
            <a:ext cx="6009017" cy="584775"/>
          </a:xfrm>
          <a:prstGeom prst="rect">
            <a:avLst/>
          </a:prstGeom>
          <a:noFill/>
        </p:spPr>
        <p:txBody>
          <a:bodyPr wrap="square" rtlCol="0">
            <a:spAutoFit/>
          </a:bodyPr>
          <a:lstStyle/>
          <a:p>
            <a:r>
              <a:rPr lang="es-ES" sz="3200" dirty="0">
                <a:solidFill>
                  <a:schemeClr val="bg1"/>
                </a:solidFill>
              </a:rPr>
              <a:t>Santiago.jimenez3@udea.edu.co</a:t>
            </a:r>
            <a:endParaRPr lang="es-CO" sz="3200" dirty="0">
              <a:solidFill>
                <a:schemeClr val="bg1"/>
              </a:solidFill>
            </a:endParaRPr>
          </a:p>
        </p:txBody>
      </p:sp>
      <p:pic>
        <p:nvPicPr>
          <p:cNvPr id="70" name="Imagen 69">
            <a:extLst>
              <a:ext uri="{FF2B5EF4-FFF2-40B4-BE49-F238E27FC236}">
                <a16:creationId xmlns:a16="http://schemas.microsoft.com/office/drawing/2014/main" id="{5C9C4CEE-F6CB-3A65-4F1C-1A8393D0F828}"/>
              </a:ext>
            </a:extLst>
          </p:cNvPr>
          <p:cNvPicPr>
            <a:picLocks noChangeAspect="1"/>
          </p:cNvPicPr>
          <p:nvPr/>
        </p:nvPicPr>
        <p:blipFill>
          <a:blip r:embed="rId20" cstate="hqprint">
            <a:lum bright="70000" contrast="-70000"/>
            <a:extLst>
              <a:ext uri="{BEBA8EAE-BF5A-486C-A8C5-ECC9F3942E4B}">
                <a14:imgProps xmlns:a14="http://schemas.microsoft.com/office/drawing/2010/main">
                  <a14:imgLayer r:embed="rId21">
                    <a14:imgEffect>
                      <a14:backgroundRemoval t="4969" b="96066" l="10000" r="90000">
                        <a14:foregroundMark x1="46087" y1="4555" x2="48804" y2="5176"/>
                        <a14:foregroundMark x1="48804" y1="5176" x2="51739" y2="4969"/>
                        <a14:foregroundMark x1="51739" y1="4969" x2="56739" y2="5797"/>
                        <a14:foregroundMark x1="42935" y1="36232" x2="43261" y2="43478"/>
                        <a14:foregroundMark x1="43913" y1="96480" x2="50870" y2="96894"/>
                        <a14:foregroundMark x1="50870" y1="96894" x2="53152" y2="96066"/>
                        <a14:foregroundMark x1="53152" y1="96066" x2="55217" y2="94410"/>
                      </a14:backgroundRemoval>
                    </a14:imgEffect>
                  </a14:imgLayer>
                </a14:imgProps>
              </a:ext>
              <a:ext uri="{28A0092B-C50C-407E-A947-70E740481C1C}">
                <a14:useLocalDpi xmlns:a14="http://schemas.microsoft.com/office/drawing/2010/main" val="0"/>
              </a:ext>
            </a:extLst>
          </a:blip>
          <a:stretch>
            <a:fillRect/>
          </a:stretch>
        </p:blipFill>
        <p:spPr>
          <a:xfrm>
            <a:off x="814162" y="38224858"/>
            <a:ext cx="1212388" cy="636504"/>
          </a:xfrm>
          <a:prstGeom prst="rect">
            <a:avLst/>
          </a:prstGeom>
        </p:spPr>
      </p:pic>
      <p:sp>
        <p:nvSpPr>
          <p:cNvPr id="74" name="CuadroTexto 73">
            <a:extLst>
              <a:ext uri="{FF2B5EF4-FFF2-40B4-BE49-F238E27FC236}">
                <a16:creationId xmlns:a16="http://schemas.microsoft.com/office/drawing/2014/main" id="{F7423B00-CA78-5582-20FE-62060CED1EF4}"/>
              </a:ext>
            </a:extLst>
          </p:cNvPr>
          <p:cNvSpPr txBox="1"/>
          <p:nvPr/>
        </p:nvSpPr>
        <p:spPr>
          <a:xfrm>
            <a:off x="2026550" y="38214669"/>
            <a:ext cx="3393732" cy="584775"/>
          </a:xfrm>
          <a:prstGeom prst="rect">
            <a:avLst/>
          </a:prstGeom>
          <a:noFill/>
        </p:spPr>
        <p:txBody>
          <a:bodyPr wrap="square" rtlCol="0">
            <a:spAutoFit/>
          </a:bodyPr>
          <a:lstStyle/>
          <a:p>
            <a:r>
              <a:rPr lang="es-ES" sz="3200" dirty="0">
                <a:solidFill>
                  <a:schemeClr val="bg1"/>
                </a:solidFill>
              </a:rPr>
              <a:t>+57 319 603 4706</a:t>
            </a:r>
            <a:endParaRPr lang="es-CO" sz="3200" dirty="0">
              <a:solidFill>
                <a:schemeClr val="bg1"/>
              </a:solidFill>
            </a:endParaRPr>
          </a:p>
        </p:txBody>
      </p:sp>
      <p:sp>
        <p:nvSpPr>
          <p:cNvPr id="75" name="CuadroTexto 74">
            <a:extLst>
              <a:ext uri="{FF2B5EF4-FFF2-40B4-BE49-F238E27FC236}">
                <a16:creationId xmlns:a16="http://schemas.microsoft.com/office/drawing/2014/main" id="{CE65F302-7CEE-C52A-CDB5-4F052776F972}"/>
              </a:ext>
            </a:extLst>
          </p:cNvPr>
          <p:cNvSpPr txBox="1"/>
          <p:nvPr/>
        </p:nvSpPr>
        <p:spPr>
          <a:xfrm>
            <a:off x="23772223" y="38258151"/>
            <a:ext cx="8092149" cy="584775"/>
          </a:xfrm>
          <a:prstGeom prst="rect">
            <a:avLst/>
          </a:prstGeom>
          <a:noFill/>
        </p:spPr>
        <p:txBody>
          <a:bodyPr wrap="square" rtlCol="0">
            <a:spAutoFit/>
          </a:bodyPr>
          <a:lstStyle/>
          <a:p>
            <a:r>
              <a:rPr lang="es-ES" sz="3200" dirty="0">
                <a:solidFill>
                  <a:schemeClr val="bg1"/>
                </a:solidFill>
              </a:rPr>
              <a:t>http://ca.linkedin.com/in/linkedinyourname.</a:t>
            </a:r>
            <a:endParaRPr lang="es-CO" sz="3200" dirty="0">
              <a:solidFill>
                <a:schemeClr val="bg1"/>
              </a:solidFill>
            </a:endParaRPr>
          </a:p>
        </p:txBody>
      </p:sp>
      <p:pic>
        <p:nvPicPr>
          <p:cNvPr id="76" name="Picture 2" descr="Linkedin icono redondo negro">
            <a:extLst>
              <a:ext uri="{FF2B5EF4-FFF2-40B4-BE49-F238E27FC236}">
                <a16:creationId xmlns:a16="http://schemas.microsoft.com/office/drawing/2014/main" id="{D10AA0A7-EAF8-1F6A-AA55-53D9BC40A73C}"/>
              </a:ext>
            </a:extLst>
          </p:cNvPr>
          <p:cNvPicPr>
            <a:picLocks noChangeAspect="1" noChangeArrowheads="1"/>
          </p:cNvPicPr>
          <p:nvPr/>
        </p:nvPicPr>
        <p:blipFill>
          <a:blip r:embed="rId22" cstate="hqprint">
            <a:lum bright="70000" contrast="-70000"/>
            <a:extLst>
              <a:ext uri="{28A0092B-C50C-407E-A947-70E740481C1C}">
                <a14:useLocalDpi xmlns:a14="http://schemas.microsoft.com/office/drawing/2010/main" val="0"/>
              </a:ext>
            </a:extLst>
          </a:blip>
          <a:srcRect/>
          <a:stretch>
            <a:fillRect/>
          </a:stretch>
        </p:blipFill>
        <p:spPr bwMode="auto">
          <a:xfrm>
            <a:off x="22851706" y="38181483"/>
            <a:ext cx="798578" cy="79857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4" descr="Logo, icon&#10;&#10;Description automatically generated">
            <a:extLst>
              <a:ext uri="{FF2B5EF4-FFF2-40B4-BE49-F238E27FC236}">
                <a16:creationId xmlns:a16="http://schemas.microsoft.com/office/drawing/2014/main" id="{D4C2DCBF-2556-20E6-514F-BE6865225E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840997" y="27370689"/>
            <a:ext cx="899272" cy="1100110"/>
          </a:xfrm>
          <a:prstGeom prst="rect">
            <a:avLst/>
          </a:prstGeom>
        </p:spPr>
      </p:pic>
      <p:pic>
        <p:nvPicPr>
          <p:cNvPr id="78" name="Picture 54" descr="Logo, icon&#10;&#10;Description automatically generated">
            <a:extLst>
              <a:ext uri="{FF2B5EF4-FFF2-40B4-BE49-F238E27FC236}">
                <a16:creationId xmlns:a16="http://schemas.microsoft.com/office/drawing/2014/main" id="{3A614836-0788-D7D9-E3B5-F734B42A34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840997" y="29811538"/>
            <a:ext cx="899272" cy="1100110"/>
          </a:xfrm>
          <a:prstGeom prst="rect">
            <a:avLst/>
          </a:prstGeom>
        </p:spPr>
      </p:pic>
      <p:pic>
        <p:nvPicPr>
          <p:cNvPr id="79" name="Picture 54" descr="Logo, icon&#10;&#10;Description automatically generated">
            <a:extLst>
              <a:ext uri="{FF2B5EF4-FFF2-40B4-BE49-F238E27FC236}">
                <a16:creationId xmlns:a16="http://schemas.microsoft.com/office/drawing/2014/main" id="{3E089BC7-3E78-CB8B-4E12-432B96763C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16274" y="32593292"/>
            <a:ext cx="899272" cy="1100110"/>
          </a:xfrm>
          <a:prstGeom prst="rect">
            <a:avLst/>
          </a:prstGeom>
        </p:spPr>
      </p:pic>
      <p:cxnSp>
        <p:nvCxnSpPr>
          <p:cNvPr id="96" name="Straight Connector 136">
            <a:extLst>
              <a:ext uri="{FF2B5EF4-FFF2-40B4-BE49-F238E27FC236}">
                <a16:creationId xmlns:a16="http://schemas.microsoft.com/office/drawing/2014/main" id="{BFF9D3CE-4850-5479-6BE9-8E0B8D645B94}"/>
              </a:ext>
            </a:extLst>
          </p:cNvPr>
          <p:cNvCxnSpPr/>
          <p:nvPr/>
        </p:nvCxnSpPr>
        <p:spPr>
          <a:xfrm>
            <a:off x="22663714" y="19774349"/>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98" name="TextBox 72">
            <a:extLst>
              <a:ext uri="{FF2B5EF4-FFF2-40B4-BE49-F238E27FC236}">
                <a16:creationId xmlns:a16="http://schemas.microsoft.com/office/drawing/2014/main" id="{EA87F613-5FFE-61CA-FFA8-D1981D1F1C29}"/>
              </a:ext>
            </a:extLst>
          </p:cNvPr>
          <p:cNvSpPr txBox="1"/>
          <p:nvPr/>
        </p:nvSpPr>
        <p:spPr>
          <a:xfrm>
            <a:off x="23459672" y="10724063"/>
            <a:ext cx="7188331" cy="2793842"/>
          </a:xfrm>
          <a:prstGeom prst="rect">
            <a:avLst/>
          </a:prstGeom>
          <a:noFill/>
        </p:spPr>
        <p:txBody>
          <a:bodyPr wrap="square">
            <a:spAutoFit/>
          </a:bodyPr>
          <a:lstStyle/>
          <a:p>
            <a:pPr indent="228600" algn="just">
              <a:lnSpc>
                <a:spcPct val="150000"/>
              </a:lnSpc>
            </a:pPr>
            <a:r>
              <a:rPr lang="es-CO" sz="2400" dirty="0">
                <a:solidFill>
                  <a:schemeClr val="bg1"/>
                </a:solidFill>
                <a:latin typeface="Arial" panose="020B0604020202020204" pitchFamily="34" charset="0"/>
                <a:ea typeface="Open Sans" panose="020B0606030504020204" pitchFamily="34" charset="0"/>
                <a:cs typeface="Arial" panose="020B0604020202020204" pitchFamily="34" charset="0"/>
              </a:rPr>
              <a:t>Optimizar el proceso de adquisición de tecnología médica mediante la implementación de un instrumento virtual que permita mejorar la eficiencia y efectividad en el momento de evaluación técnica en la Clínica CES.</a:t>
            </a:r>
          </a:p>
        </p:txBody>
      </p:sp>
      <p:pic>
        <p:nvPicPr>
          <p:cNvPr id="99" name="Picture 54" descr="Logo, icon&#10;&#10;Description automatically generated">
            <a:extLst>
              <a:ext uri="{FF2B5EF4-FFF2-40B4-BE49-F238E27FC236}">
                <a16:creationId xmlns:a16="http://schemas.microsoft.com/office/drawing/2014/main" id="{D8416CA0-82C7-54F9-09C0-62A52A5D99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14078" y="20456885"/>
            <a:ext cx="899272" cy="1100110"/>
          </a:xfrm>
          <a:prstGeom prst="rect">
            <a:avLst/>
          </a:prstGeom>
        </p:spPr>
      </p:pic>
      <p:pic>
        <p:nvPicPr>
          <p:cNvPr id="42" name="Imagen 41">
            <a:extLst>
              <a:ext uri="{FF2B5EF4-FFF2-40B4-BE49-F238E27FC236}">
                <a16:creationId xmlns:a16="http://schemas.microsoft.com/office/drawing/2014/main" id="{70008B64-8C31-08EF-B6F5-4B521986A304}"/>
              </a:ext>
            </a:extLst>
          </p:cNvPr>
          <p:cNvPicPr>
            <a:picLocks noChangeAspect="1"/>
          </p:cNvPicPr>
          <p:nvPr/>
        </p:nvPicPr>
        <p:blipFill>
          <a:blip r:embed="rId23"/>
          <a:stretch>
            <a:fillRect/>
          </a:stretch>
        </p:blipFill>
        <p:spPr>
          <a:xfrm>
            <a:off x="1494026" y="14333697"/>
            <a:ext cx="8479484" cy="6717726"/>
          </a:xfrm>
          <a:prstGeom prst="rect">
            <a:avLst/>
          </a:prstGeom>
        </p:spPr>
      </p:pic>
      <p:pic>
        <p:nvPicPr>
          <p:cNvPr id="39" name="Imagen 38">
            <a:extLst>
              <a:ext uri="{FF2B5EF4-FFF2-40B4-BE49-F238E27FC236}">
                <a16:creationId xmlns:a16="http://schemas.microsoft.com/office/drawing/2014/main" id="{EA55911B-A90A-F66B-5DD5-AA5C8D525B6D}"/>
              </a:ext>
            </a:extLst>
          </p:cNvPr>
          <p:cNvPicPr>
            <a:picLocks noChangeAspect="1"/>
          </p:cNvPicPr>
          <p:nvPr/>
        </p:nvPicPr>
        <p:blipFill>
          <a:blip r:embed="rId24"/>
          <a:stretch>
            <a:fillRect/>
          </a:stretch>
        </p:blipFill>
        <p:spPr>
          <a:xfrm>
            <a:off x="11512201" y="30489929"/>
            <a:ext cx="9100962" cy="5406703"/>
          </a:xfrm>
          <a:prstGeom prst="rect">
            <a:avLst/>
          </a:prstGeom>
        </p:spPr>
      </p:pic>
      <p:pic>
        <p:nvPicPr>
          <p:cNvPr id="44" name="Imagen 43">
            <a:extLst>
              <a:ext uri="{FF2B5EF4-FFF2-40B4-BE49-F238E27FC236}">
                <a16:creationId xmlns:a16="http://schemas.microsoft.com/office/drawing/2014/main" id="{FB4BFE5C-FA7B-B2E7-79C8-5571F46274EC}"/>
              </a:ext>
            </a:extLst>
          </p:cNvPr>
          <p:cNvPicPr>
            <a:picLocks noChangeAspect="1"/>
          </p:cNvPicPr>
          <p:nvPr/>
        </p:nvPicPr>
        <p:blipFill>
          <a:blip r:embed="rId25"/>
          <a:stretch>
            <a:fillRect/>
          </a:stretch>
        </p:blipFill>
        <p:spPr>
          <a:xfrm>
            <a:off x="11540525" y="23972965"/>
            <a:ext cx="9167342" cy="5422386"/>
          </a:xfrm>
          <a:prstGeom prst="rect">
            <a:avLst/>
          </a:prstGeom>
        </p:spPr>
      </p:pic>
    </p:spTree>
    <p:custDataLst>
      <p:tags r:id="rId1"/>
    </p:custDataLst>
    <p:extLst>
      <p:ext uri="{BB962C8B-B14F-4D97-AF65-F5344CB8AC3E}">
        <p14:creationId xmlns:p14="http://schemas.microsoft.com/office/powerpoint/2010/main" val="3622294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0EB4C5741BC274EBAAB5B79967DCE29" ma:contentTypeVersion="12" ma:contentTypeDescription="Crear nuevo documento." ma:contentTypeScope="" ma:versionID="983c53b287d48b6ddff76e416adf6ce0">
  <xsd:schema xmlns:xsd="http://www.w3.org/2001/XMLSchema" xmlns:xs="http://www.w3.org/2001/XMLSchema" xmlns:p="http://schemas.microsoft.com/office/2006/metadata/properties" xmlns:ns2="ea28478e-aaa4-4a95-a979-6cbaced406d0" xmlns:ns3="8fc72d16-45d5-463f-8e29-2d163099d288" targetNamespace="http://schemas.microsoft.com/office/2006/metadata/properties" ma:root="true" ma:fieldsID="2fad6e1cbcaeb09e590344b7629869dd" ns2:_="" ns3:_="">
    <xsd:import namespace="ea28478e-aaa4-4a95-a979-6cbaced406d0"/>
    <xsd:import namespace="8fc72d16-45d5-463f-8e29-2d163099d2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478e-aaa4-4a95-a979-6cbaced40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ed62834d-3222-461b-8ca6-a88c350fce9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c72d16-45d5-463f-8e29-2d163099d2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67246a-6a83-41b9-b738-6230f4529bae}" ma:internalName="TaxCatchAll" ma:showField="CatchAllData" ma:web="8fc72d16-45d5-463f-8e29-2d163099d28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c72d16-45d5-463f-8e29-2d163099d288" xsi:nil="true"/>
    <lcf76f155ced4ddcb4097134ff3c332f xmlns="ea28478e-aaa4-4a95-a979-6cbaced406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3BE7ED-4851-4449-B5A3-09321A01F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8478e-aaa4-4a95-a979-6cbaced406d0"/>
    <ds:schemaRef ds:uri="8fc72d16-45d5-463f-8e29-2d163099d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C67CDB-64AF-4561-91BE-1194744CACCC}">
  <ds:schemaRefs>
    <ds:schemaRef ds:uri="http://schemas.microsoft.com/sharepoint/v3/contenttype/forms"/>
  </ds:schemaRefs>
</ds:datastoreItem>
</file>

<file path=customXml/itemProps3.xml><?xml version="1.0" encoding="utf-8"?>
<ds:datastoreItem xmlns:ds="http://schemas.openxmlformats.org/officeDocument/2006/customXml" ds:itemID="{9D35F56F-CB1D-4ADE-A645-C0083F4BF706}">
  <ds:schemaRefs>
    <ds:schemaRef ds:uri="http://purl.org/dc/elements/1.1/"/>
    <ds:schemaRef ds:uri="http://schemas.microsoft.com/office/2006/documentManagement/types"/>
    <ds:schemaRef ds:uri="http://purl.org/dc/terms/"/>
    <ds:schemaRef ds:uri="8fc72d16-45d5-463f-8e29-2d163099d288"/>
    <ds:schemaRef ds:uri="http://schemas.microsoft.com/office/2006/metadata/properties"/>
    <ds:schemaRef ds:uri="http://schemas.microsoft.com/office/infopath/2007/PartnerControls"/>
    <ds:schemaRef ds:uri="http://schemas.openxmlformats.org/package/2006/metadata/core-properties"/>
    <ds:schemaRef ds:uri="ea28478e-aaa4-4a95-a979-6cbaced406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1166</TotalTime>
  <Words>632</Words>
  <Application>Microsoft Office PowerPoint</Application>
  <PresentationFormat>Personalizado</PresentationFormat>
  <Paragraphs>39</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Symbol</vt:lpstr>
      <vt:lpstr>Calibri Light</vt:lpstr>
      <vt:lpstr>Times New Roman</vt:lpstr>
      <vt:lpstr>Arial</vt:lpstr>
      <vt:lpstr>Calibri</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Garcia Cano</dc:creator>
  <cp:lastModifiedBy>USUARIO</cp:lastModifiedBy>
  <cp:revision>74</cp:revision>
  <dcterms:created xsi:type="dcterms:W3CDTF">2022-09-13T19:42:38Z</dcterms:created>
  <dcterms:modified xsi:type="dcterms:W3CDTF">2024-04-19T00:25:56Z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8EC498A6-9D3C-42A5-B822-D2C5CEB92701</vt:lpwstr>
  </property>
  <property fmtid="{D5CDD505-2E9C-101B-9397-08002B2CF9AE}" pid="3" name="ArticulatePath">
    <vt:lpwstr>Presentation1</vt:lpwstr>
  </property>
  <property fmtid="{D5CDD505-2E9C-101B-9397-08002B2CF9AE}" pid="4" name="ContentTypeId">
    <vt:lpwstr>0x010100E0EB4C5741BC274EBAAB5B79967DCE29</vt:lpwstr>
  </property>
</Properties>
</file>