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5337"/>
  </p:normalViewPr>
  <p:slideViewPr>
    <p:cSldViewPr snapToGrid="0" snapToObjects="1">
      <p:cViewPr>
        <p:scale>
          <a:sx n="70" d="100"/>
          <a:sy n="70" d="100"/>
        </p:scale>
        <p:origin x="-63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10" name="Imagen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8097" cy="6858000"/>
          </a:xfrm>
          <a:prstGeom prst="rect">
            <a:avLst/>
          </a:prstGeom>
        </p:spPr>
      </p:pic>
    </p:spTree>
    <p:extLst>
      <p:ext uri="{BB962C8B-B14F-4D97-AF65-F5344CB8AC3E}">
        <p14:creationId xmlns:p14="http://schemas.microsoft.com/office/powerpoint/2010/main" val="987059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783175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164682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637438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_tradnl" smtClean="0"/>
              <a:t>Clic para editar título</a:t>
            </a:r>
            <a:endParaRPr lang="es-ES_tradn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1029009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838200" y="1825625"/>
            <a:ext cx="5181600" cy="43513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6172200" y="1825625"/>
            <a:ext cx="5181600" cy="43513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fecha 4"/>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47610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_tradnl" smtClean="0"/>
              <a:t>Clic para editar título</a:t>
            </a:r>
            <a:endParaRPr lang="es-ES_tradn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Marcador de fecha 6"/>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281276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fecha 2"/>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2146735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2111060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smtClean="0"/>
              <a:t>Clic para editar título</a:t>
            </a:r>
            <a:endParaRPr lang="es-ES_tradn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775496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smtClean="0"/>
              <a:t>Clic para editar título</a:t>
            </a:r>
            <a:endParaRPr lang="es-ES_tradnl"/>
          </a:p>
        </p:txBody>
      </p:sp>
      <p:sp>
        <p:nvSpPr>
          <p:cNvPr id="3" name="Marcador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188510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_tradnl" smtClean="0"/>
              <a:t>Clic para editar título</a:t>
            </a:r>
            <a:endParaRPr lang="es-ES_tradn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989EC-7A7B-544D-A5D5-F717D2D08F44}" type="datetimeFigureOut">
              <a:rPr lang="es-ES_tradnl" smtClean="0"/>
              <a:t>30/10/2020</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1674209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finicion.de/ley-organica/"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archivosagil.blogspot.com/2017/11/ciclo-de-vida-de-los-documentos.html" TargetMode="External"/><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hyperlink" Target="https://definicion.de/ley-organica/"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capacitacionarchivistica.blogspot.com/2011/03/el-ciclo-vital-del-documento.html"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sites.google.com/site/instructivotrd/pasos-para-elaborar-las-tablas-de-retencion-documental/paso-2" TargetMode="External"/><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hyperlink" Target="https://definicion.de/ley-organica/"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sites.google.com/site/instructivotrd/organizacion-documental/concepto/clasificacion-documental" TargetMode="Externa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765990" y="1491173"/>
            <a:ext cx="5798583" cy="3416320"/>
          </a:xfrm>
          <a:prstGeom prst="rect">
            <a:avLst/>
          </a:prstGeom>
          <a:noFill/>
        </p:spPr>
        <p:txBody>
          <a:bodyPr wrap="square" rtlCol="0">
            <a:spAutoFit/>
          </a:bodyPr>
          <a:lstStyle/>
          <a:p>
            <a:r>
              <a:rPr lang="es-ES_tradnl" sz="7200" b="1" dirty="0" smtClean="0">
                <a:solidFill>
                  <a:srgbClr val="00B050"/>
                </a:solidFill>
                <a:latin typeface="Arial" charset="0"/>
                <a:ea typeface="Arial" charset="0"/>
                <a:cs typeface="Arial" charset="0"/>
              </a:rPr>
              <a:t>Glosario de terminología Archivística</a:t>
            </a:r>
            <a:endParaRPr lang="es-ES_tradnl" sz="7200" b="1" dirty="0">
              <a:solidFill>
                <a:srgbClr val="00B050"/>
              </a:solidFill>
              <a:latin typeface="Arial" charset="0"/>
              <a:ea typeface="Arial" charset="0"/>
              <a:cs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6710" y="1708441"/>
            <a:ext cx="3743111" cy="28297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2 CuadroTexto"/>
          <p:cNvSpPr txBox="1"/>
          <p:nvPr/>
        </p:nvSpPr>
        <p:spPr>
          <a:xfrm>
            <a:off x="6946709" y="4538161"/>
            <a:ext cx="3743111" cy="369332"/>
          </a:xfrm>
          <a:prstGeom prst="rect">
            <a:avLst/>
          </a:prstGeom>
          <a:noFill/>
        </p:spPr>
        <p:txBody>
          <a:bodyPr wrap="square" rtlCol="0">
            <a:spAutoFit/>
          </a:bodyPr>
          <a:lstStyle/>
          <a:p>
            <a:pPr algn="ctr"/>
            <a:r>
              <a:rPr lang="es-CO" sz="900" dirty="0" smtClean="0">
                <a:latin typeface="Arial" panose="020B0604020202020204" pitchFamily="34" charset="0"/>
                <a:cs typeface="Arial" panose="020B0604020202020204" pitchFamily="34" charset="0"/>
              </a:rPr>
              <a:t>Imagen tomada de </a:t>
            </a:r>
            <a:r>
              <a:rPr lang="es-CO" sz="900" dirty="0">
                <a:latin typeface="Arial" panose="020B0604020202020204" pitchFamily="34" charset="0"/>
                <a:cs typeface="Arial" panose="020B0604020202020204" pitchFamily="34" charset="0"/>
                <a:hlinkClick r:id="rId3"/>
              </a:rPr>
              <a:t>https://definicion.de/ley-organica</a:t>
            </a:r>
            <a:r>
              <a:rPr lang="es-CO" sz="900" dirty="0" smtClean="0">
                <a:latin typeface="Arial" panose="020B0604020202020204" pitchFamily="34" charset="0"/>
                <a:cs typeface="Arial" panose="020B0604020202020204" pitchFamily="34" charset="0"/>
                <a:hlinkClick r:id="rId3"/>
              </a:rPr>
              <a:t>/</a:t>
            </a:r>
            <a:r>
              <a:rPr lang="es-CO" sz="900" dirty="0" smtClean="0">
                <a:latin typeface="Arial" panose="020B0604020202020204" pitchFamily="34" charset="0"/>
                <a:cs typeface="Arial" panose="020B0604020202020204" pitchFamily="34" charset="0"/>
              </a:rPr>
              <a:t>. Recuperada el 27/10/2020.</a:t>
            </a:r>
            <a:endParaRPr lang="es-CO"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3187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588208" y="765769"/>
            <a:ext cx="7122777" cy="4893647"/>
          </a:xfrm>
          <a:prstGeom prst="rect">
            <a:avLst/>
          </a:prstGeom>
          <a:noFill/>
        </p:spPr>
        <p:txBody>
          <a:bodyPr wrap="square" rtlCol="0">
            <a:spAutoFit/>
          </a:bodyPr>
          <a:lstStyle/>
          <a:p>
            <a:r>
              <a:rPr lang="es-CO" sz="2400" b="1" dirty="0">
                <a:solidFill>
                  <a:srgbClr val="00B050"/>
                </a:solidFill>
                <a:latin typeface="Arial" panose="020B0604020202020204" pitchFamily="34" charset="0"/>
                <a:cs typeface="Arial" panose="020B0604020202020204" pitchFamily="34" charset="0"/>
              </a:rPr>
              <a:t>Tablas de Retención Documental (TRD):</a:t>
            </a:r>
            <a:r>
              <a:rPr lang="es-CO" sz="2400" dirty="0">
                <a:solidFill>
                  <a:srgbClr val="00B050"/>
                </a:solidFill>
                <a:latin typeface="Arial" panose="020B0604020202020204" pitchFamily="34" charset="0"/>
                <a:cs typeface="Arial" panose="020B0604020202020204" pitchFamily="34" charset="0"/>
              </a:rPr>
              <a:t> </a:t>
            </a:r>
            <a:r>
              <a:rPr lang="es-CO" sz="2400" dirty="0">
                <a:latin typeface="Arial" panose="020B0604020202020204" pitchFamily="34" charset="0"/>
                <a:cs typeface="Arial" panose="020B0604020202020204" pitchFamily="34" charset="0"/>
              </a:rPr>
              <a:t>son instrumentos archivísticos que han cobrado más importancia en la actualidad debido a que partiendo de las mismas se lleva a cabo el proceso de ordenación documental, transferencia y eliminación de los documentos de archivo; ya que, a través de las mismas se lleva a cabo un proceso de valoración documental que permite identificar el tiempo de vida que debe tener cada documento en el archivo, teniendo en consideración el trámite al que pertenece, las funciones que cumple, sus valores (primarios y secundarios), y el contexto social en el cual se desenvuelven.</a:t>
            </a:r>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11875" y="1413912"/>
            <a:ext cx="3425796" cy="2669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8011876" y="4211148"/>
            <a:ext cx="3425796" cy="646331"/>
          </a:xfrm>
          <a:prstGeom prst="rect">
            <a:avLst/>
          </a:prstGeom>
          <a:noFill/>
        </p:spPr>
        <p:txBody>
          <a:bodyPr wrap="square" rtlCol="0">
            <a:spAutoFit/>
          </a:bodyPr>
          <a:lstStyle/>
          <a:p>
            <a:pPr algn="ctr"/>
            <a:r>
              <a:rPr lang="es-CO" sz="900" dirty="0" smtClean="0">
                <a:latin typeface="Arial" panose="020B0604020202020204" pitchFamily="34" charset="0"/>
                <a:cs typeface="Arial" panose="020B0604020202020204" pitchFamily="34" charset="0"/>
              </a:rPr>
              <a:t>Imagen tomada de </a:t>
            </a:r>
            <a:r>
              <a:rPr lang="es-CO" sz="900" dirty="0" smtClean="0">
                <a:latin typeface="Arial" panose="020B0604020202020204" pitchFamily="34" charset="0"/>
                <a:cs typeface="Arial" panose="020B0604020202020204" pitchFamily="34" charset="0"/>
                <a:hlinkClick r:id="rId3"/>
              </a:rPr>
              <a:t>http://archivosagil.blogspot.com/2017/11/ciclo-de-vida-de-los-documentos.html</a:t>
            </a:r>
            <a:r>
              <a:rPr lang="es-CO" sz="900" dirty="0" smtClean="0">
                <a:latin typeface="Arial" panose="020B0604020202020204" pitchFamily="34" charset="0"/>
                <a:cs typeface="Arial" panose="020B0604020202020204" pitchFamily="34" charset="0"/>
                <a:hlinkClick r:id="rId4"/>
              </a:rPr>
              <a:t>/</a:t>
            </a:r>
            <a:r>
              <a:rPr lang="es-CO" sz="900" dirty="0" smtClean="0">
                <a:latin typeface="Arial" panose="020B0604020202020204" pitchFamily="34" charset="0"/>
                <a:cs typeface="Arial" panose="020B0604020202020204" pitchFamily="34" charset="0"/>
              </a:rPr>
              <a:t>. </a:t>
            </a:r>
          </a:p>
          <a:p>
            <a:pPr algn="ctr"/>
            <a:r>
              <a:rPr lang="es-CO" sz="900" dirty="0" smtClean="0">
                <a:latin typeface="Arial" panose="020B0604020202020204" pitchFamily="34" charset="0"/>
                <a:cs typeface="Arial" panose="020B0604020202020204" pitchFamily="34" charset="0"/>
              </a:rPr>
              <a:t>Recuperada el 27/10/2020.</a:t>
            </a:r>
            <a:endParaRPr lang="es-CO"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5916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588208" y="765769"/>
            <a:ext cx="7805165" cy="5324535"/>
          </a:xfrm>
          <a:prstGeom prst="rect">
            <a:avLst/>
          </a:prstGeom>
          <a:noFill/>
        </p:spPr>
        <p:txBody>
          <a:bodyPr wrap="square" rtlCol="0">
            <a:spAutoFit/>
          </a:bodyPr>
          <a:lstStyle/>
          <a:p>
            <a:r>
              <a:rPr lang="es-CO" sz="2000" b="1" dirty="0">
                <a:solidFill>
                  <a:srgbClr val="00B050"/>
                </a:solidFill>
                <a:latin typeface="Arial" panose="020B0604020202020204" pitchFamily="34" charset="0"/>
                <a:cs typeface="Arial" panose="020B0604020202020204" pitchFamily="34" charset="0"/>
              </a:rPr>
              <a:t>Unidad documental: </a:t>
            </a:r>
            <a:r>
              <a:rPr lang="es-CO" sz="2000" dirty="0">
                <a:latin typeface="Arial" panose="020B0604020202020204" pitchFamily="34" charset="0"/>
                <a:cs typeface="Arial" panose="020B0604020202020204" pitchFamily="34" charset="0"/>
              </a:rPr>
              <a:t>esta es una “unidad de análisis en los procesos de identificación y caracterización documental. Puede ser simple, cuando está constituida por un solo tipo documental, o compleja, cuando la constituyen varios, formando un expediente” (Archivo General de la Nación, 2006</a:t>
            </a:r>
            <a:r>
              <a:rPr lang="es-CO" sz="2000" dirty="0" smtClean="0">
                <a:latin typeface="Arial" panose="020B0604020202020204" pitchFamily="34" charset="0"/>
                <a:cs typeface="Arial" panose="020B0604020202020204" pitchFamily="34" charset="0"/>
              </a:rPr>
              <a:t>).</a:t>
            </a:r>
          </a:p>
          <a:p>
            <a:endParaRPr lang="es-CO" sz="2000" dirty="0">
              <a:latin typeface="Arial" panose="020B0604020202020204" pitchFamily="34" charset="0"/>
              <a:cs typeface="Arial" panose="020B0604020202020204" pitchFamily="34" charset="0"/>
            </a:endParaRPr>
          </a:p>
          <a:p>
            <a:r>
              <a:rPr lang="es-CO" sz="2000" b="1" dirty="0">
                <a:solidFill>
                  <a:srgbClr val="00B050"/>
                </a:solidFill>
                <a:latin typeface="Arial" panose="020B0604020202020204" pitchFamily="34" charset="0"/>
                <a:cs typeface="Arial" panose="020B0604020202020204" pitchFamily="34" charset="0"/>
              </a:rPr>
              <a:t>Unidad documental compleja: </a:t>
            </a:r>
            <a:r>
              <a:rPr lang="es-CO" sz="2000" dirty="0">
                <a:latin typeface="Arial" panose="020B0604020202020204" pitchFamily="34" charset="0"/>
                <a:cs typeface="Arial" panose="020B0604020202020204" pitchFamily="34" charset="0"/>
              </a:rPr>
              <a:t>al igual que la unidad documental simple, esta es una “unidad de análisis en los procesos de identificación y caracterización documental” (Archivo General de la Nación, 2006), pero en este caso, es compleja debido a que contiene diferentes tipos documentales, lo cual genera un expediente</a:t>
            </a:r>
            <a:r>
              <a:rPr lang="es-CO" sz="2000" dirty="0" smtClean="0">
                <a:latin typeface="Arial" panose="020B0604020202020204" pitchFamily="34" charset="0"/>
                <a:cs typeface="Arial" panose="020B0604020202020204" pitchFamily="34" charset="0"/>
              </a:rPr>
              <a:t>.</a:t>
            </a:r>
          </a:p>
          <a:p>
            <a:endParaRPr lang="es-CO" sz="2000" dirty="0">
              <a:latin typeface="Arial" panose="020B0604020202020204" pitchFamily="34" charset="0"/>
              <a:cs typeface="Arial" panose="020B0604020202020204" pitchFamily="34" charset="0"/>
            </a:endParaRPr>
          </a:p>
          <a:p>
            <a:r>
              <a:rPr lang="es-CO" sz="2000" b="1" dirty="0">
                <a:solidFill>
                  <a:srgbClr val="00B050"/>
                </a:solidFill>
                <a:latin typeface="Arial" panose="020B0604020202020204" pitchFamily="34" charset="0"/>
                <a:cs typeface="Arial" panose="020B0604020202020204" pitchFamily="34" charset="0"/>
              </a:rPr>
              <a:t>Unidad documental simple:</a:t>
            </a:r>
            <a:r>
              <a:rPr lang="es-CO" sz="2000" dirty="0">
                <a:latin typeface="Arial" panose="020B0604020202020204" pitchFamily="34" charset="0"/>
                <a:cs typeface="Arial" panose="020B0604020202020204" pitchFamily="34" charset="0"/>
              </a:rPr>
              <a:t> tal y como lo expresa el AGN es “unidad de análisis en los procesos de identificación y caracterización documental” (2006), pero se considera simple debido a que se compone de una sola tipología documental.</a:t>
            </a:r>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3373" y="1751981"/>
            <a:ext cx="3413233" cy="22965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8393373" y="4048500"/>
            <a:ext cx="3413233" cy="507831"/>
          </a:xfrm>
          <a:prstGeom prst="rect">
            <a:avLst/>
          </a:prstGeom>
          <a:noFill/>
        </p:spPr>
        <p:txBody>
          <a:bodyPr wrap="square" rtlCol="0">
            <a:spAutoFit/>
          </a:bodyPr>
          <a:lstStyle/>
          <a:p>
            <a:pPr algn="ctr"/>
            <a:r>
              <a:rPr lang="es-CO" sz="900" dirty="0">
                <a:latin typeface="Arial" panose="020B0604020202020204" pitchFamily="34" charset="0"/>
                <a:cs typeface="Arial" panose="020B0604020202020204" pitchFamily="34" charset="0"/>
              </a:rPr>
              <a:t>Imagen del Archivo de Gestión de la Gerencia de Catastro, tomada por Carolina Cossio Ceballos, practicante de archivística. 27/10/2020</a:t>
            </a:r>
            <a:endParaRPr lang="es-CO"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8007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588208" y="738474"/>
            <a:ext cx="7764222" cy="5262979"/>
          </a:xfrm>
          <a:prstGeom prst="rect">
            <a:avLst/>
          </a:prstGeom>
          <a:noFill/>
        </p:spPr>
        <p:txBody>
          <a:bodyPr wrap="square" rtlCol="0">
            <a:spAutoFit/>
          </a:bodyPr>
          <a:lstStyle/>
          <a:p>
            <a:r>
              <a:rPr lang="es-CO" sz="2400" b="1" dirty="0">
                <a:solidFill>
                  <a:srgbClr val="00B050"/>
                </a:solidFill>
                <a:latin typeface="Arial" panose="020B0604020202020204" pitchFamily="34" charset="0"/>
                <a:cs typeface="Arial" panose="020B0604020202020204" pitchFamily="34" charset="0"/>
              </a:rPr>
              <a:t>Ciclo Vital de los Documentos: </a:t>
            </a:r>
            <a:r>
              <a:rPr lang="es-CO" sz="2400" dirty="0">
                <a:latin typeface="Arial" panose="020B0604020202020204" pitchFamily="34" charset="0"/>
                <a:cs typeface="Arial" panose="020B0604020202020204" pitchFamily="34" charset="0"/>
              </a:rPr>
              <a:t>según el Archivo General de la Nación es la “etapa sucesivas por las que atraviesan los documentos desde su producción o recepción, hasta su disposición final” (Archivo General de la Nación, 2006</a:t>
            </a:r>
            <a:r>
              <a:rPr lang="es-CO" sz="2400" dirty="0" smtClean="0">
                <a:latin typeface="Arial" panose="020B0604020202020204" pitchFamily="34" charset="0"/>
                <a:cs typeface="Arial" panose="020B0604020202020204" pitchFamily="34" charset="0"/>
              </a:rPr>
              <a:t>).</a:t>
            </a:r>
          </a:p>
          <a:p>
            <a:endParaRPr lang="es-CO" sz="2400" dirty="0">
              <a:latin typeface="Arial" panose="020B0604020202020204" pitchFamily="34" charset="0"/>
              <a:cs typeface="Arial" panose="020B0604020202020204" pitchFamily="34" charset="0"/>
            </a:endParaRPr>
          </a:p>
          <a:p>
            <a:r>
              <a:rPr lang="es-CO" sz="2400" b="1" dirty="0">
                <a:solidFill>
                  <a:srgbClr val="00B050"/>
                </a:solidFill>
                <a:latin typeface="Arial" panose="020B0604020202020204" pitchFamily="34" charset="0"/>
                <a:cs typeface="Arial" panose="020B0604020202020204" pitchFamily="34" charset="0"/>
              </a:rPr>
              <a:t>Clasificación documental:</a:t>
            </a:r>
            <a:r>
              <a:rPr lang="es-CO" sz="2400" b="1" dirty="0">
                <a:latin typeface="Arial" panose="020B0604020202020204" pitchFamily="34" charset="0"/>
                <a:cs typeface="Arial" panose="020B0604020202020204" pitchFamily="34" charset="0"/>
              </a:rPr>
              <a:t> </a:t>
            </a:r>
            <a:r>
              <a:rPr lang="es-CO" sz="2400" dirty="0">
                <a:latin typeface="Arial" panose="020B0604020202020204" pitchFamily="34" charset="0"/>
                <a:cs typeface="Arial" panose="020B0604020202020204" pitchFamily="34" charset="0"/>
              </a:rPr>
              <a:t>el Archivo General de la Nación describe la clasificación como “fase del proceso de organización documental, en la cual se identifican y establecen agrupaciones documentales de acuerdo con la estructura orgánico-funcional de la entidad productora (fondo, sección, series y/o asuntos)” (2006). A través de este proceso se desarrollan los Cuadros de Clasificación Documental (CCD</a:t>
            </a:r>
            <a:r>
              <a:rPr lang="es-CO" sz="2400" dirty="0" smtClean="0">
                <a:latin typeface="Arial" panose="020B0604020202020204" pitchFamily="34" charset="0"/>
                <a:cs typeface="Arial" panose="020B0604020202020204" pitchFamily="34" charset="0"/>
              </a:rPr>
              <a:t>).</a:t>
            </a:r>
            <a:endParaRPr lang="es-CO" sz="2400" dirty="0">
              <a:latin typeface="Arial" panose="020B0604020202020204" pitchFamily="34" charset="0"/>
              <a:cs typeface="Arial" panose="020B0604020202020204"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6844" y="1418769"/>
            <a:ext cx="3520482" cy="2614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8516845" y="4033194"/>
            <a:ext cx="3520482" cy="646331"/>
          </a:xfrm>
          <a:prstGeom prst="rect">
            <a:avLst/>
          </a:prstGeom>
          <a:noFill/>
        </p:spPr>
        <p:txBody>
          <a:bodyPr wrap="square" rtlCol="0">
            <a:spAutoFit/>
          </a:bodyPr>
          <a:lstStyle/>
          <a:p>
            <a:pPr algn="ctr"/>
            <a:r>
              <a:rPr lang="es-CO" sz="900" dirty="0" smtClean="0">
                <a:latin typeface="Arial" panose="020B0604020202020204" pitchFamily="34" charset="0"/>
                <a:cs typeface="Arial" panose="020B0604020202020204" pitchFamily="34" charset="0"/>
              </a:rPr>
              <a:t>Imagen tomada de </a:t>
            </a:r>
            <a:r>
              <a:rPr lang="es-CO" sz="900" dirty="0" smtClean="0">
                <a:latin typeface="Arial" panose="020B0604020202020204" pitchFamily="34" charset="0"/>
                <a:cs typeface="Arial" panose="020B0604020202020204" pitchFamily="34" charset="0"/>
                <a:hlinkClick r:id="rId3"/>
              </a:rPr>
              <a:t>http://capacitacionarchivistica.blogspot.com/2011/03/el-ciclo-vital-del-documento.html</a:t>
            </a:r>
            <a:r>
              <a:rPr lang="es-CO" sz="900" dirty="0" smtClean="0">
                <a:latin typeface="Arial" panose="020B0604020202020204" pitchFamily="34" charset="0"/>
                <a:cs typeface="Arial" panose="020B0604020202020204" pitchFamily="34" charset="0"/>
              </a:rPr>
              <a:t>. </a:t>
            </a:r>
          </a:p>
          <a:p>
            <a:pPr algn="ctr"/>
            <a:r>
              <a:rPr lang="es-CO" sz="900" dirty="0" smtClean="0">
                <a:latin typeface="Arial" panose="020B0604020202020204" pitchFamily="34" charset="0"/>
                <a:cs typeface="Arial" panose="020B0604020202020204" pitchFamily="34" charset="0"/>
              </a:rPr>
              <a:t>Recuperada el 27/10/2020.</a:t>
            </a:r>
            <a:endParaRPr lang="es-CO"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2363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588208" y="738474"/>
            <a:ext cx="7764222" cy="4832092"/>
          </a:xfrm>
          <a:prstGeom prst="rect">
            <a:avLst/>
          </a:prstGeom>
          <a:noFill/>
        </p:spPr>
        <p:txBody>
          <a:bodyPr wrap="square" rtlCol="0">
            <a:spAutoFit/>
          </a:bodyPr>
          <a:lstStyle/>
          <a:p>
            <a:r>
              <a:rPr lang="es-CO" sz="2800" b="1" dirty="0">
                <a:solidFill>
                  <a:srgbClr val="00B050"/>
                </a:solidFill>
                <a:latin typeface="Arial" panose="020B0604020202020204" pitchFamily="34" charset="0"/>
                <a:cs typeface="Arial" panose="020B0604020202020204" pitchFamily="34" charset="0"/>
              </a:rPr>
              <a:t>Cuadro de Clasificación Documental (CCD):</a:t>
            </a:r>
            <a:r>
              <a:rPr lang="es-CO" sz="2800" dirty="0">
                <a:solidFill>
                  <a:srgbClr val="00B050"/>
                </a:solidFill>
                <a:latin typeface="Arial" panose="020B0604020202020204" pitchFamily="34" charset="0"/>
                <a:cs typeface="Arial" panose="020B0604020202020204" pitchFamily="34" charset="0"/>
              </a:rPr>
              <a:t> </a:t>
            </a:r>
            <a:r>
              <a:rPr lang="es-CO" sz="2800" dirty="0">
                <a:latin typeface="Arial" panose="020B0604020202020204" pitchFamily="34" charset="0"/>
                <a:cs typeface="Arial" panose="020B0604020202020204" pitchFamily="34" charset="0"/>
              </a:rPr>
              <a:t>son un instrumento archivístico mediante el cual se identifican las series documentales teniendo en cuanta la estructura </a:t>
            </a:r>
            <a:r>
              <a:rPr lang="es-CO" sz="2800" dirty="0" err="1">
                <a:latin typeface="Arial" panose="020B0604020202020204" pitchFamily="34" charset="0"/>
                <a:cs typeface="Arial" panose="020B0604020202020204" pitchFamily="34" charset="0"/>
              </a:rPr>
              <a:t>jerarquica</a:t>
            </a:r>
            <a:r>
              <a:rPr lang="es-CO" sz="2800" dirty="0">
                <a:latin typeface="Arial" panose="020B0604020202020204" pitchFamily="34" charset="0"/>
                <a:cs typeface="Arial" panose="020B0604020202020204" pitchFamily="34" charset="0"/>
              </a:rPr>
              <a:t> de la organización y las funciones de cada oficina de la misma. Siendo así, en cada CCD se verán reflejadas las series y </a:t>
            </a:r>
            <a:r>
              <a:rPr lang="es-CO" sz="2800" dirty="0" err="1">
                <a:latin typeface="Arial" panose="020B0604020202020204" pitchFamily="34" charset="0"/>
                <a:cs typeface="Arial" panose="020B0604020202020204" pitchFamily="34" charset="0"/>
              </a:rPr>
              <a:t>subseries</a:t>
            </a:r>
            <a:r>
              <a:rPr lang="es-CO" sz="2800" dirty="0">
                <a:latin typeface="Arial" panose="020B0604020202020204" pitchFamily="34" charset="0"/>
                <a:cs typeface="Arial" panose="020B0604020202020204" pitchFamily="34" charset="0"/>
              </a:rPr>
              <a:t> documentales pertenecientes a cada sección y una codificación establecida para las series documentales donde se identifica la dependencia a la cual pertenece cada una.</a:t>
            </a:r>
          </a:p>
        </p:txBody>
      </p:sp>
      <p:pic>
        <p:nvPicPr>
          <p:cNvPr id="3074" name="Picture 2" descr="PASO 2 - INSTRUCTIVO TRD"/>
          <p:cNvPicPr>
            <a:picLocks noChangeAspect="1" noChangeArrowheads="1"/>
          </p:cNvPicPr>
          <p:nvPr/>
        </p:nvPicPr>
        <p:blipFill rotWithShape="1">
          <a:blip r:embed="rId2">
            <a:extLst>
              <a:ext uri="{28A0092B-C50C-407E-A947-70E740481C1C}">
                <a14:useLocalDpi xmlns:a14="http://schemas.microsoft.com/office/drawing/2010/main" val="0"/>
              </a:ext>
            </a:extLst>
          </a:blip>
          <a:srcRect l="44935"/>
          <a:stretch/>
        </p:blipFill>
        <p:spPr bwMode="auto">
          <a:xfrm>
            <a:off x="8352430" y="1563601"/>
            <a:ext cx="3438417" cy="2414159"/>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8352430" y="3977760"/>
            <a:ext cx="3438417" cy="646331"/>
          </a:xfrm>
          <a:prstGeom prst="rect">
            <a:avLst/>
          </a:prstGeom>
          <a:noFill/>
        </p:spPr>
        <p:txBody>
          <a:bodyPr wrap="square" rtlCol="0">
            <a:spAutoFit/>
          </a:bodyPr>
          <a:lstStyle/>
          <a:p>
            <a:pPr algn="ctr"/>
            <a:r>
              <a:rPr lang="es-CO" sz="900" dirty="0" smtClean="0">
                <a:latin typeface="Arial" panose="020B0604020202020204" pitchFamily="34" charset="0"/>
                <a:cs typeface="Arial" panose="020B0604020202020204" pitchFamily="34" charset="0"/>
              </a:rPr>
              <a:t>Imagen tomada de </a:t>
            </a:r>
            <a:r>
              <a:rPr lang="es-CO" sz="900" dirty="0" smtClean="0">
                <a:latin typeface="Arial" panose="020B0604020202020204" pitchFamily="34" charset="0"/>
                <a:cs typeface="Arial" panose="020B0604020202020204" pitchFamily="34" charset="0"/>
                <a:hlinkClick r:id="rId3"/>
              </a:rPr>
              <a:t>https://sites.google.com/site/instructivotrd/pasos-para-elaborar-las-tablas-de-retencion-documental/paso-2</a:t>
            </a:r>
            <a:r>
              <a:rPr lang="es-CO" sz="900" dirty="0" smtClean="0">
                <a:latin typeface="Arial" panose="020B0604020202020204" pitchFamily="34" charset="0"/>
                <a:cs typeface="Arial" panose="020B0604020202020204" pitchFamily="34" charset="0"/>
                <a:hlinkClick r:id="rId4"/>
              </a:rPr>
              <a:t>/</a:t>
            </a:r>
            <a:r>
              <a:rPr lang="es-CO" sz="900" dirty="0" smtClean="0">
                <a:latin typeface="Arial" panose="020B0604020202020204" pitchFamily="34" charset="0"/>
                <a:cs typeface="Arial" panose="020B0604020202020204" pitchFamily="34" charset="0"/>
              </a:rPr>
              <a:t>. </a:t>
            </a:r>
          </a:p>
          <a:p>
            <a:pPr algn="ctr"/>
            <a:r>
              <a:rPr lang="es-CO" sz="900" dirty="0" smtClean="0">
                <a:latin typeface="Arial" panose="020B0604020202020204" pitchFamily="34" charset="0"/>
                <a:cs typeface="Arial" panose="020B0604020202020204" pitchFamily="34" charset="0"/>
              </a:rPr>
              <a:t>Recuperada el 27/10/2020.</a:t>
            </a:r>
            <a:endParaRPr lang="es-CO"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0685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588208" y="738474"/>
            <a:ext cx="7764222" cy="5262979"/>
          </a:xfrm>
          <a:prstGeom prst="rect">
            <a:avLst/>
          </a:prstGeom>
          <a:noFill/>
        </p:spPr>
        <p:txBody>
          <a:bodyPr wrap="square" rtlCol="0">
            <a:spAutoFit/>
          </a:bodyPr>
          <a:lstStyle/>
          <a:p>
            <a:r>
              <a:rPr lang="es-CO" sz="2400" b="1" dirty="0">
                <a:solidFill>
                  <a:srgbClr val="00B050"/>
                </a:solidFill>
                <a:latin typeface="Arial" panose="020B0604020202020204" pitchFamily="34" charset="0"/>
                <a:cs typeface="Arial" panose="020B0604020202020204" pitchFamily="34" charset="0"/>
              </a:rPr>
              <a:t>Descripción documental:</a:t>
            </a:r>
            <a:r>
              <a:rPr lang="es-CO" sz="2400" dirty="0">
                <a:solidFill>
                  <a:srgbClr val="00B050"/>
                </a:solidFill>
                <a:latin typeface="Arial" panose="020B0604020202020204" pitchFamily="34" charset="0"/>
                <a:cs typeface="Arial" panose="020B0604020202020204" pitchFamily="34" charset="0"/>
              </a:rPr>
              <a:t> </a:t>
            </a:r>
            <a:r>
              <a:rPr lang="es-CO" sz="2400" dirty="0">
                <a:latin typeface="Arial" panose="020B0604020202020204" pitchFamily="34" charset="0"/>
                <a:cs typeface="Arial" panose="020B0604020202020204" pitchFamily="34" charset="0"/>
              </a:rPr>
              <a:t>hace parte de la organización documental y se realiza después de que se aplicó el proceso de ordenación documental, así mismo el AGN propone que la descripción documental es la “fase del proceso de organización documental que consiste en el análisis de los documentos de archivo y de sus agrupaciones, y cuyo resultado son los instrumentos de descripción y de consulta” (2006); dicho proceso puede ser aplicado a través de instrumentos de descripción que se adaptan según las necesidades de la institución, en la mayoría de los casos se hace a través del Formato Único de Inventario Documental y en otros casos se hace según diversas normas como la ISAD G.</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52431" y="1585411"/>
            <a:ext cx="2819400" cy="2952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8352431" y="4538161"/>
            <a:ext cx="2819400" cy="646331"/>
          </a:xfrm>
          <a:prstGeom prst="rect">
            <a:avLst/>
          </a:prstGeom>
          <a:noFill/>
        </p:spPr>
        <p:txBody>
          <a:bodyPr wrap="square" rtlCol="0">
            <a:spAutoFit/>
          </a:bodyPr>
          <a:lstStyle/>
          <a:p>
            <a:pPr algn="ctr"/>
            <a:r>
              <a:rPr lang="es-CO" sz="900" dirty="0" smtClean="0">
                <a:latin typeface="Arial" panose="020B0604020202020204" pitchFamily="34" charset="0"/>
                <a:cs typeface="Arial" panose="020B0604020202020204" pitchFamily="34" charset="0"/>
              </a:rPr>
              <a:t>Imagen tomada de </a:t>
            </a:r>
            <a:r>
              <a:rPr lang="es-CO" sz="900" dirty="0" smtClean="0">
                <a:latin typeface="Arial" panose="020B0604020202020204" pitchFamily="34" charset="0"/>
                <a:cs typeface="Arial" panose="020B0604020202020204" pitchFamily="34" charset="0"/>
                <a:hlinkClick r:id="rId3"/>
              </a:rPr>
              <a:t>https://sites.google.com/site/instructivotrd/organizacion-documental/concepto/clasificacion-documental</a:t>
            </a:r>
            <a:r>
              <a:rPr lang="es-CO" sz="900" dirty="0" smtClean="0">
                <a:latin typeface="Arial" panose="020B0604020202020204" pitchFamily="34" charset="0"/>
                <a:cs typeface="Arial" panose="020B0604020202020204" pitchFamily="34" charset="0"/>
              </a:rPr>
              <a:t>. Recuperada el 27/10/2020.</a:t>
            </a:r>
            <a:endParaRPr lang="es-CO"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7093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588208" y="738474"/>
            <a:ext cx="7764222" cy="4893647"/>
          </a:xfrm>
          <a:prstGeom prst="rect">
            <a:avLst/>
          </a:prstGeom>
          <a:noFill/>
        </p:spPr>
        <p:txBody>
          <a:bodyPr wrap="square" rtlCol="0">
            <a:spAutoFit/>
          </a:bodyPr>
          <a:lstStyle/>
          <a:p>
            <a:r>
              <a:rPr lang="es-CO" sz="2400" b="1" dirty="0">
                <a:solidFill>
                  <a:srgbClr val="00B050"/>
                </a:solidFill>
                <a:latin typeface="Arial" panose="020B0604020202020204" pitchFamily="34" charset="0"/>
                <a:cs typeface="Arial" panose="020B0604020202020204" pitchFamily="34" charset="0"/>
              </a:rPr>
              <a:t>Folio:</a:t>
            </a:r>
            <a:r>
              <a:rPr lang="es-CO" sz="2400" b="1" dirty="0">
                <a:latin typeface="Arial" panose="020B0604020202020204" pitchFamily="34" charset="0"/>
                <a:cs typeface="Arial" panose="020B0604020202020204" pitchFamily="34" charset="0"/>
              </a:rPr>
              <a:t> </a:t>
            </a:r>
            <a:r>
              <a:rPr lang="es-CO" sz="2400" dirty="0">
                <a:latin typeface="Arial" panose="020B0604020202020204" pitchFamily="34" charset="0"/>
                <a:cs typeface="Arial" panose="020B0604020202020204" pitchFamily="34" charset="0"/>
              </a:rPr>
              <a:t>hoja que hace parte del expediente</a:t>
            </a:r>
            <a:r>
              <a:rPr lang="es-CO" sz="2400" dirty="0" smtClean="0">
                <a:latin typeface="Arial" panose="020B0604020202020204" pitchFamily="34" charset="0"/>
                <a:cs typeface="Arial" panose="020B0604020202020204" pitchFamily="34" charset="0"/>
              </a:rPr>
              <a:t>.</a:t>
            </a:r>
          </a:p>
          <a:p>
            <a:endParaRPr lang="es-CO" sz="2400" dirty="0">
              <a:latin typeface="Arial" panose="020B0604020202020204" pitchFamily="34" charset="0"/>
              <a:cs typeface="Arial" panose="020B0604020202020204" pitchFamily="34" charset="0"/>
            </a:endParaRPr>
          </a:p>
          <a:p>
            <a:r>
              <a:rPr lang="es-CO" sz="2400" b="1" dirty="0">
                <a:solidFill>
                  <a:srgbClr val="00B050"/>
                </a:solidFill>
                <a:latin typeface="Arial" panose="020B0604020202020204" pitchFamily="34" charset="0"/>
                <a:cs typeface="Arial" panose="020B0604020202020204" pitchFamily="34" charset="0"/>
              </a:rPr>
              <a:t>Fondo documental:</a:t>
            </a:r>
            <a:r>
              <a:rPr lang="es-CO" sz="2400" b="1" dirty="0">
                <a:latin typeface="Arial" panose="020B0604020202020204" pitchFamily="34" charset="0"/>
                <a:cs typeface="Arial" panose="020B0604020202020204" pitchFamily="34" charset="0"/>
              </a:rPr>
              <a:t> </a:t>
            </a:r>
            <a:r>
              <a:rPr lang="es-CO" sz="2400" dirty="0">
                <a:latin typeface="Arial" panose="020B0604020202020204" pitchFamily="34" charset="0"/>
                <a:cs typeface="Arial" panose="020B0604020202020204" pitchFamily="34" charset="0"/>
              </a:rPr>
              <a:t>el AGN lo describe como el “conjunto de documentos producidos por una persona natural o jurídica en desarrollo de sus funciones o actividades” (2006), por ejemplo, en el caso de la gobernación de A</a:t>
            </a:r>
            <a:r>
              <a:rPr lang="es-CO" sz="2400" dirty="0" smtClean="0">
                <a:latin typeface="Arial" panose="020B0604020202020204" pitchFamily="34" charset="0"/>
                <a:cs typeface="Arial" panose="020B0604020202020204" pitchFamily="34" charset="0"/>
              </a:rPr>
              <a:t>ntioquia </a:t>
            </a:r>
            <a:r>
              <a:rPr lang="es-CO" sz="2400" dirty="0">
                <a:latin typeface="Arial" panose="020B0604020202020204" pitchFamily="34" charset="0"/>
                <a:cs typeface="Arial" panose="020B0604020202020204" pitchFamily="34" charset="0"/>
              </a:rPr>
              <a:t>el fondo sería: Gobernación de Antioquia</a:t>
            </a:r>
            <a:r>
              <a:rPr lang="es-CO" sz="2400" dirty="0" smtClean="0">
                <a:latin typeface="Arial" panose="020B0604020202020204" pitchFamily="34" charset="0"/>
                <a:cs typeface="Arial" panose="020B0604020202020204" pitchFamily="34" charset="0"/>
              </a:rPr>
              <a:t>.</a:t>
            </a:r>
          </a:p>
          <a:p>
            <a:endParaRPr lang="es-CO" sz="2400" dirty="0">
              <a:latin typeface="Arial" panose="020B0604020202020204" pitchFamily="34" charset="0"/>
              <a:cs typeface="Arial" panose="020B0604020202020204" pitchFamily="34" charset="0"/>
            </a:endParaRPr>
          </a:p>
          <a:p>
            <a:r>
              <a:rPr lang="es-CO" sz="2400" b="1" dirty="0">
                <a:solidFill>
                  <a:srgbClr val="00B050"/>
                </a:solidFill>
                <a:latin typeface="Arial" panose="020B0604020202020204" pitchFamily="34" charset="0"/>
                <a:cs typeface="Arial" panose="020B0604020202020204" pitchFamily="34" charset="0"/>
              </a:rPr>
              <a:t>Inventario:</a:t>
            </a:r>
            <a:r>
              <a:rPr lang="es-CO" sz="2400" dirty="0">
                <a:latin typeface="Arial" panose="020B0604020202020204" pitchFamily="34" charset="0"/>
                <a:cs typeface="Arial" panose="020B0604020202020204" pitchFamily="34" charset="0"/>
              </a:rPr>
              <a:t> “Instrumento de recuperación de información que describe de manera exacta y precisa las series o asuntos de un fondo documental” (Archivo General de la Nación, 2006).</a:t>
            </a: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86172" y="738474"/>
            <a:ext cx="2541469" cy="38498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CuadroTexto"/>
          <p:cNvSpPr txBox="1"/>
          <p:nvPr/>
        </p:nvSpPr>
        <p:spPr>
          <a:xfrm>
            <a:off x="8786172" y="4694831"/>
            <a:ext cx="2541469" cy="646331"/>
          </a:xfrm>
          <a:prstGeom prst="rect">
            <a:avLst/>
          </a:prstGeom>
          <a:noFill/>
        </p:spPr>
        <p:txBody>
          <a:bodyPr wrap="square" rtlCol="0">
            <a:spAutoFit/>
          </a:bodyPr>
          <a:lstStyle/>
          <a:p>
            <a:pPr algn="ctr"/>
            <a:r>
              <a:rPr lang="es-CO" sz="900" dirty="0">
                <a:latin typeface="Arial" panose="020B0604020202020204" pitchFamily="34" charset="0"/>
                <a:cs typeface="Arial" panose="020B0604020202020204" pitchFamily="34" charset="0"/>
              </a:rPr>
              <a:t>Imagen del Archivo de Gestión de la Gerencia de Catastro, tomada por Carolina Cossio Ceballos, practicante de archivística. 27/10/2020</a:t>
            </a:r>
            <a:endParaRPr lang="es-CO"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9144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588207" y="561053"/>
            <a:ext cx="7491267" cy="5632311"/>
          </a:xfrm>
          <a:prstGeom prst="rect">
            <a:avLst/>
          </a:prstGeom>
          <a:noFill/>
        </p:spPr>
        <p:txBody>
          <a:bodyPr wrap="square" rtlCol="0">
            <a:spAutoFit/>
          </a:bodyPr>
          <a:lstStyle/>
          <a:p>
            <a:r>
              <a:rPr lang="es-CO" sz="2000" b="1" dirty="0">
                <a:solidFill>
                  <a:srgbClr val="00B050"/>
                </a:solidFill>
                <a:latin typeface="Arial" panose="020B0604020202020204" pitchFamily="34" charset="0"/>
                <a:cs typeface="Arial" panose="020B0604020202020204" pitchFamily="34" charset="0"/>
              </a:rPr>
              <a:t>Ordenación documental:</a:t>
            </a:r>
            <a:r>
              <a:rPr lang="es-CO" sz="2000" dirty="0">
                <a:solidFill>
                  <a:srgbClr val="00B050"/>
                </a:solidFill>
                <a:latin typeface="Arial" panose="020B0604020202020204" pitchFamily="34" charset="0"/>
                <a:cs typeface="Arial" panose="020B0604020202020204" pitchFamily="34" charset="0"/>
              </a:rPr>
              <a:t> </a:t>
            </a:r>
            <a:r>
              <a:rPr lang="es-CO" sz="2000" dirty="0">
                <a:latin typeface="Arial" panose="020B0604020202020204" pitchFamily="34" charset="0"/>
                <a:cs typeface="Arial" panose="020B0604020202020204" pitchFamily="34" charset="0"/>
              </a:rPr>
              <a:t>este es considerado como la “fase del proceso de organización que consiste en establecer secuencias dentro de las agrupaciones documentales definidas en la fase de clasificación”, (Archivo General de la Nación, 2006) a través de este proceso se aplican algunas técnicas que permitirán que los documentos puedan estar en buen estado de conservación a largo plazo, debido a que se quita el material que altere la integridad de los mismos y se realiza el almacenamiento de estos, de acuerdo con la clasificación que se realizo </a:t>
            </a:r>
            <a:r>
              <a:rPr lang="es-CO" sz="2000" dirty="0" smtClean="0">
                <a:latin typeface="Arial" panose="020B0604020202020204" pitchFamily="34" charset="0"/>
                <a:cs typeface="Arial" panose="020B0604020202020204" pitchFamily="34" charset="0"/>
              </a:rPr>
              <a:t>previamente.</a:t>
            </a:r>
          </a:p>
          <a:p>
            <a:endParaRPr lang="es-CO" sz="2000" dirty="0">
              <a:latin typeface="Arial" panose="020B0604020202020204" pitchFamily="34" charset="0"/>
              <a:cs typeface="Arial" panose="020B0604020202020204" pitchFamily="34" charset="0"/>
            </a:endParaRPr>
          </a:p>
          <a:p>
            <a:r>
              <a:rPr lang="es-CO" sz="2000" b="1" dirty="0">
                <a:solidFill>
                  <a:srgbClr val="00B050"/>
                </a:solidFill>
                <a:latin typeface="Arial" panose="020B0604020202020204" pitchFamily="34" charset="0"/>
                <a:cs typeface="Arial" panose="020B0604020202020204" pitchFamily="34" charset="0"/>
              </a:rPr>
              <a:t>Organización Documental: </a:t>
            </a:r>
            <a:r>
              <a:rPr lang="es-CO" sz="2000" dirty="0">
                <a:latin typeface="Arial" panose="020B0604020202020204" pitchFamily="34" charset="0"/>
                <a:cs typeface="Arial" panose="020B0604020202020204" pitchFamily="34" charset="0"/>
              </a:rPr>
              <a:t>la organización documental es el “proceso archivístico orientado a la clasificación, la ordenación y la descripción de los documentos de una institución” (Archivo General de la Nación, 2006), a través de este se desarrollan las actividades que comprenden la clasificación, ordenación y descripción de los documentos del archivo y deben ser respetados los principios de procedencia y de orden original.</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7837" y="1702599"/>
            <a:ext cx="3356709" cy="2343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8297838" y="4103092"/>
            <a:ext cx="3356709" cy="507831"/>
          </a:xfrm>
          <a:prstGeom prst="rect">
            <a:avLst/>
          </a:prstGeom>
          <a:noFill/>
        </p:spPr>
        <p:txBody>
          <a:bodyPr wrap="square" rtlCol="0">
            <a:spAutoFit/>
          </a:bodyPr>
          <a:lstStyle/>
          <a:p>
            <a:pPr algn="ctr"/>
            <a:r>
              <a:rPr lang="es-CO" sz="900" dirty="0">
                <a:latin typeface="Arial" panose="020B0604020202020204" pitchFamily="34" charset="0"/>
                <a:cs typeface="Arial" panose="020B0604020202020204" pitchFamily="34" charset="0"/>
              </a:rPr>
              <a:t>Imagen del Archivo de Gestión de la Gerencia de Catastro, tomada por Carolina Cossio Ceballos, practicante de archivística. 27/10/2020</a:t>
            </a:r>
            <a:endParaRPr lang="es-CO"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813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588206" y="588349"/>
            <a:ext cx="10930503" cy="5262979"/>
          </a:xfrm>
          <a:prstGeom prst="rect">
            <a:avLst/>
          </a:prstGeom>
          <a:noFill/>
        </p:spPr>
        <p:txBody>
          <a:bodyPr wrap="square" rtlCol="0">
            <a:spAutoFit/>
          </a:bodyPr>
          <a:lstStyle/>
          <a:p>
            <a:r>
              <a:rPr lang="es-CO" sz="2400" b="1" dirty="0">
                <a:solidFill>
                  <a:srgbClr val="00B050"/>
                </a:solidFill>
                <a:latin typeface="Arial" panose="020B0604020202020204" pitchFamily="34" charset="0"/>
                <a:cs typeface="Arial" panose="020B0604020202020204" pitchFamily="34" charset="0"/>
              </a:rPr>
              <a:t>Principio de orden original:</a:t>
            </a:r>
            <a:r>
              <a:rPr lang="es-CO" sz="2400" dirty="0">
                <a:solidFill>
                  <a:srgbClr val="00B050"/>
                </a:solidFill>
                <a:latin typeface="Arial" panose="020B0604020202020204" pitchFamily="34" charset="0"/>
                <a:cs typeface="Arial" panose="020B0604020202020204" pitchFamily="34" charset="0"/>
              </a:rPr>
              <a:t> </a:t>
            </a:r>
            <a:r>
              <a:rPr lang="es-CO" sz="2400" dirty="0">
                <a:latin typeface="Arial" panose="020B0604020202020204" pitchFamily="34" charset="0"/>
                <a:cs typeface="Arial" panose="020B0604020202020204" pitchFamily="34" charset="0"/>
              </a:rPr>
              <a:t>“se trata de un principio fundamental de la teoría archivística por el cual se establece que la disposición física de los documentos debe respetar la secuencia de los trámites que los produjo. Es prioritario para la ordenación de fondos, series y unidades documentales” (Archivo General de la Nación, 2006), lo cual quiere decir que es necesario que al momento de realizar el proceso de ordenación se lleve a cabo respetando el orden del trámite</a:t>
            </a:r>
            <a:r>
              <a:rPr lang="es-CO" sz="2400" dirty="0" smtClean="0">
                <a:latin typeface="Arial" panose="020B0604020202020204" pitchFamily="34" charset="0"/>
                <a:cs typeface="Arial" panose="020B0604020202020204" pitchFamily="34" charset="0"/>
              </a:rPr>
              <a:t>.</a:t>
            </a:r>
          </a:p>
          <a:p>
            <a:endParaRPr lang="es-CO" sz="2400" dirty="0">
              <a:latin typeface="Arial" panose="020B0604020202020204" pitchFamily="34" charset="0"/>
              <a:cs typeface="Arial" panose="020B0604020202020204" pitchFamily="34" charset="0"/>
            </a:endParaRPr>
          </a:p>
          <a:p>
            <a:r>
              <a:rPr lang="es-CO" sz="2400" b="1" dirty="0">
                <a:solidFill>
                  <a:srgbClr val="00B050"/>
                </a:solidFill>
                <a:latin typeface="Arial" panose="020B0604020202020204" pitchFamily="34" charset="0"/>
                <a:cs typeface="Arial" panose="020B0604020202020204" pitchFamily="34" charset="0"/>
              </a:rPr>
              <a:t>Principio de procedencia:</a:t>
            </a:r>
            <a:r>
              <a:rPr lang="es-CO" sz="2400" dirty="0">
                <a:latin typeface="Arial" panose="020B0604020202020204" pitchFamily="34" charset="0"/>
                <a:cs typeface="Arial" panose="020B0604020202020204" pitchFamily="34" charset="0"/>
              </a:rPr>
              <a:t> “se trata de un principio fundamental de la teoría archivística por el cual se establece que los documentos producidos por una institución y sus dependencias no deben mezclarse con los de otras” (Archivo General de la Nación, 2006), por ejemplo, los documentos que produce la Dirección de Sistemas de Información y Catastro no pueden ser mezclados con los documentos que produce la Secretaría de Minas.</a:t>
            </a:r>
          </a:p>
        </p:txBody>
      </p:sp>
    </p:spTree>
    <p:extLst>
      <p:ext uri="{BB962C8B-B14F-4D97-AF65-F5344CB8AC3E}">
        <p14:creationId xmlns:p14="http://schemas.microsoft.com/office/powerpoint/2010/main" val="790667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588208" y="506462"/>
            <a:ext cx="11176162" cy="5632311"/>
          </a:xfrm>
          <a:prstGeom prst="rect">
            <a:avLst/>
          </a:prstGeom>
          <a:noFill/>
        </p:spPr>
        <p:txBody>
          <a:bodyPr wrap="square" rtlCol="0">
            <a:spAutoFit/>
          </a:bodyPr>
          <a:lstStyle/>
          <a:p>
            <a:r>
              <a:rPr lang="es-CO" sz="2400" b="1" dirty="0">
                <a:solidFill>
                  <a:srgbClr val="00B050"/>
                </a:solidFill>
                <a:latin typeface="Arial" panose="020B0604020202020204" pitchFamily="34" charset="0"/>
                <a:cs typeface="Arial" panose="020B0604020202020204" pitchFamily="34" charset="0"/>
              </a:rPr>
              <a:t>Sección:</a:t>
            </a:r>
            <a:r>
              <a:rPr lang="es-CO" sz="2400" dirty="0">
                <a:solidFill>
                  <a:srgbClr val="00B050"/>
                </a:solidFill>
                <a:latin typeface="Arial" panose="020B0604020202020204" pitchFamily="34" charset="0"/>
                <a:cs typeface="Arial" panose="020B0604020202020204" pitchFamily="34" charset="0"/>
              </a:rPr>
              <a:t> </a:t>
            </a:r>
            <a:r>
              <a:rPr lang="es-CO" sz="2400" dirty="0">
                <a:latin typeface="Arial" panose="020B0604020202020204" pitchFamily="34" charset="0"/>
                <a:cs typeface="Arial" panose="020B0604020202020204" pitchFamily="34" charset="0"/>
              </a:rPr>
              <a:t>“en la estructura archivística, unidad administrativa productora de documentos” (Archivo General de la Nación, 2006), según esto, la sección puede identificarse a través de la estructura organizacional y es la unidad que produce las series documentales, por ejemplo, en este caso sería el Departamento Administrativo de Planeación (DAP</a:t>
            </a:r>
            <a:r>
              <a:rPr lang="es-CO" sz="2400" dirty="0" smtClean="0">
                <a:latin typeface="Arial" panose="020B0604020202020204" pitchFamily="34" charset="0"/>
                <a:cs typeface="Arial" panose="020B0604020202020204" pitchFamily="34" charset="0"/>
              </a:rPr>
              <a:t>).</a:t>
            </a:r>
          </a:p>
          <a:p>
            <a:endParaRPr lang="es-CO" sz="2400" dirty="0">
              <a:latin typeface="Arial" panose="020B0604020202020204" pitchFamily="34" charset="0"/>
              <a:cs typeface="Arial" panose="020B0604020202020204" pitchFamily="34" charset="0"/>
            </a:endParaRPr>
          </a:p>
          <a:p>
            <a:r>
              <a:rPr lang="es-CO" sz="2400" b="1" dirty="0">
                <a:solidFill>
                  <a:srgbClr val="00B050"/>
                </a:solidFill>
                <a:latin typeface="Arial" panose="020B0604020202020204" pitchFamily="34" charset="0"/>
                <a:cs typeface="Arial" panose="020B0604020202020204" pitchFamily="34" charset="0"/>
              </a:rPr>
              <a:t>Serie documental:</a:t>
            </a:r>
            <a:r>
              <a:rPr lang="es-CO" sz="2400" dirty="0">
                <a:solidFill>
                  <a:srgbClr val="00B050"/>
                </a:solidFill>
                <a:latin typeface="Arial" panose="020B0604020202020204" pitchFamily="34" charset="0"/>
                <a:cs typeface="Arial" panose="020B0604020202020204" pitchFamily="34" charset="0"/>
              </a:rPr>
              <a:t> </a:t>
            </a:r>
            <a:r>
              <a:rPr lang="es-CO" sz="2400" dirty="0">
                <a:latin typeface="Arial" panose="020B0604020202020204" pitchFamily="34" charset="0"/>
                <a:cs typeface="Arial" panose="020B0604020202020204" pitchFamily="34" charset="0"/>
              </a:rPr>
              <a:t>según el Archivo General de la Nación es el “conjunto de unidades documentales de estructura y contenido homogéneos, emanadas de un mismo órgano o sujeto productor como consecuencia del ejercicio de sus funciones específicas. Ejemplos: historias laborales, contratos, actas e informes, entre otros” (2006), y en el caso del Catastro Departamental, algunas series documentales son: </a:t>
            </a:r>
            <a:endParaRPr lang="es-CO" sz="2400" dirty="0" smtClean="0">
              <a:latin typeface="Arial" panose="020B0604020202020204" pitchFamily="34" charset="0"/>
              <a:cs typeface="Arial" panose="020B0604020202020204" pitchFamily="34" charset="0"/>
            </a:endParaRPr>
          </a:p>
          <a:p>
            <a:endParaRPr lang="es-CO"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s-CO" sz="2400" dirty="0" smtClean="0">
                <a:latin typeface="Arial" panose="020B0604020202020204" pitchFamily="34" charset="0"/>
                <a:cs typeface="Arial" panose="020B0604020202020204" pitchFamily="34" charset="0"/>
              </a:rPr>
              <a:t>Peticiones</a:t>
            </a:r>
            <a:r>
              <a:rPr lang="es-CO" sz="2400" dirty="0">
                <a:latin typeface="Arial" panose="020B0604020202020204" pitchFamily="34" charset="0"/>
                <a:cs typeface="Arial" panose="020B0604020202020204" pitchFamily="34" charset="0"/>
              </a:rPr>
              <a:t>, quejas, reclamos y sugerencias</a:t>
            </a:r>
          </a:p>
          <a:p>
            <a:pPr marL="342900" indent="-342900">
              <a:buFont typeface="Wingdings" panose="05000000000000000000" pitchFamily="2" charset="2"/>
              <a:buChar char="Ø"/>
            </a:pPr>
            <a:r>
              <a:rPr lang="es-CO" sz="2400" dirty="0" smtClean="0">
                <a:latin typeface="Arial" panose="020B0604020202020204" pitchFamily="34" charset="0"/>
                <a:cs typeface="Arial" panose="020B0604020202020204" pitchFamily="34" charset="0"/>
              </a:rPr>
              <a:t>Resoluciones</a:t>
            </a: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4889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588208" y="506462"/>
            <a:ext cx="11176162" cy="4893647"/>
          </a:xfrm>
          <a:prstGeom prst="rect">
            <a:avLst/>
          </a:prstGeom>
          <a:noFill/>
        </p:spPr>
        <p:txBody>
          <a:bodyPr wrap="square" rtlCol="0">
            <a:spAutoFit/>
          </a:bodyPr>
          <a:lstStyle/>
          <a:p>
            <a:r>
              <a:rPr lang="es-CO" sz="2400" b="1" dirty="0">
                <a:solidFill>
                  <a:srgbClr val="00B050"/>
                </a:solidFill>
              </a:rPr>
              <a:t>Subsección:</a:t>
            </a:r>
            <a:r>
              <a:rPr lang="es-CO" sz="2400" dirty="0"/>
              <a:t> cuando una entidad tiene muchas unidades administrativas de las cuales dependen otras, es posible identificar subsecciones, lo cual puede apreciarse en el organigrama de la Gobernación de Antioquia, como ejemplo, la Dirección de Sistemas de Información y Catastro vendría siendo una subsección que se desprende de la sección DAP, ya que a su vez es una dependencia que produce series documentales</a:t>
            </a:r>
            <a:r>
              <a:rPr lang="es-CO" sz="2400" dirty="0" smtClean="0"/>
              <a:t>.</a:t>
            </a:r>
          </a:p>
          <a:p>
            <a:endParaRPr lang="es-CO" sz="2400" dirty="0"/>
          </a:p>
          <a:p>
            <a:r>
              <a:rPr lang="es-CO" sz="2400" b="1" dirty="0" err="1" smtClean="0">
                <a:solidFill>
                  <a:srgbClr val="00B050"/>
                </a:solidFill>
              </a:rPr>
              <a:t>Subserie</a:t>
            </a:r>
            <a:r>
              <a:rPr lang="es-CO" sz="2400" b="1" dirty="0" smtClean="0">
                <a:solidFill>
                  <a:srgbClr val="00B050"/>
                </a:solidFill>
              </a:rPr>
              <a:t> </a:t>
            </a:r>
            <a:r>
              <a:rPr lang="es-CO" sz="2400" b="1" dirty="0">
                <a:solidFill>
                  <a:srgbClr val="00B050"/>
                </a:solidFill>
              </a:rPr>
              <a:t>documental:</a:t>
            </a:r>
            <a:r>
              <a:rPr lang="es-CO" sz="2400" b="1" dirty="0"/>
              <a:t> </a:t>
            </a:r>
            <a:r>
              <a:rPr lang="es-CO" sz="2400" dirty="0"/>
              <a:t>su definición podría asimilarse a la de la “subsección” pero orientada a las unidades documentales, una </a:t>
            </a:r>
            <a:r>
              <a:rPr lang="es-CO" sz="2400" dirty="0" err="1"/>
              <a:t>subserie</a:t>
            </a:r>
            <a:r>
              <a:rPr lang="es-CO" sz="2400" dirty="0"/>
              <a:t> es un “conjunto de unidades documentales que forman parte de una serie, identificadas de forma separada de ésta por su contenido y sus características específicas” (Archivo General de la Nación, 2006); por ejemplo, en la Dirección de Sistemas de Información y Catastro se produce la serie documental INFORMES, de la cual se desglosan dos </a:t>
            </a:r>
            <a:r>
              <a:rPr lang="es-CO" sz="2400" dirty="0" err="1"/>
              <a:t>subseries</a:t>
            </a:r>
            <a:r>
              <a:rPr lang="es-CO" sz="2400" dirty="0"/>
              <a:t> que son: informes a organismos de </a:t>
            </a:r>
            <a:r>
              <a:rPr lang="es-CO" sz="2400" dirty="0" err="1"/>
              <a:t>vigilación</a:t>
            </a:r>
            <a:r>
              <a:rPr lang="es-CO" sz="2400" dirty="0"/>
              <a:t> y/o control, e informes de gestión.</a:t>
            </a: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649744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1429</Words>
  <Application>Microsoft Office PowerPoint</Application>
  <PresentationFormat>Personalizado</PresentationFormat>
  <Paragraphs>43</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CAROLINA COSSIO</cp:lastModifiedBy>
  <cp:revision>16</cp:revision>
  <dcterms:created xsi:type="dcterms:W3CDTF">2020-01-15T19:48:40Z</dcterms:created>
  <dcterms:modified xsi:type="dcterms:W3CDTF">2020-10-30T19:39:14Z</dcterms:modified>
</cp:coreProperties>
</file>