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6" r:id="rId3"/>
    <p:sldId id="258" r:id="rId4"/>
    <p:sldId id="262" r:id="rId5"/>
    <p:sldId id="259" r:id="rId6"/>
    <p:sldId id="261" r:id="rId7"/>
  </p:sldIdLst>
  <p:sldSz cx="12192000" cy="6858000"/>
  <p:notesSz cx="6858000" cy="9144000"/>
  <p:defaultTex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5337"/>
  </p:normalViewPr>
  <p:slideViewPr>
    <p:cSldViewPr snapToGrid="0" snapToObjects="1">
      <p:cViewPr varScale="1">
        <p:scale>
          <a:sx n="65" d="100"/>
          <a:sy n="65" d="100"/>
        </p:scale>
        <p:origin x="-834"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pic>
        <p:nvPicPr>
          <p:cNvPr id="10" name="Imagen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12198097" cy="6858000"/>
          </a:xfrm>
          <a:prstGeom prst="rect">
            <a:avLst/>
          </a:prstGeom>
        </p:spPr>
      </p:pic>
    </p:spTree>
    <p:extLst>
      <p:ext uri="{BB962C8B-B14F-4D97-AF65-F5344CB8AC3E}">
        <p14:creationId xmlns:p14="http://schemas.microsoft.com/office/powerpoint/2010/main" val="9870596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_tradnl"/>
          </a:p>
        </p:txBody>
      </p:sp>
      <p:sp>
        <p:nvSpPr>
          <p:cNvPr id="3" name="Marcador de texto vertical 2"/>
          <p:cNvSpPr>
            <a:spLocks noGrp="1"/>
          </p:cNvSpPr>
          <p:nvPr>
            <p:ph type="body" orient="vert" idx="1"/>
          </p:nvPr>
        </p:nvSpPr>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4" name="Marcador de fecha 3"/>
          <p:cNvSpPr>
            <a:spLocks noGrp="1"/>
          </p:cNvSpPr>
          <p:nvPr>
            <p:ph type="dt" sz="half" idx="10"/>
          </p:nvPr>
        </p:nvSpPr>
        <p:spPr/>
        <p:txBody>
          <a:bodyPr/>
          <a:lstStyle/>
          <a:p>
            <a:fld id="{203989EC-7A7B-544D-A5D5-F717D2D08F44}" type="datetimeFigureOut">
              <a:rPr lang="es-ES_tradnl" smtClean="0"/>
              <a:t>30/10/2020</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D0D65E82-0A68-D34D-A45A-B92750039032}" type="slidenum">
              <a:rPr lang="es-ES_tradnl" smtClean="0"/>
              <a:t>‹Nº›</a:t>
            </a:fld>
            <a:endParaRPr lang="es-ES_tradnl"/>
          </a:p>
        </p:txBody>
      </p:sp>
    </p:spTree>
    <p:extLst>
      <p:ext uri="{BB962C8B-B14F-4D97-AF65-F5344CB8AC3E}">
        <p14:creationId xmlns:p14="http://schemas.microsoft.com/office/powerpoint/2010/main" val="7831757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_tradnl" smtClean="0"/>
              <a:t>Clic para editar título</a:t>
            </a:r>
            <a:endParaRPr lang="es-ES_tradnl"/>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4" name="Marcador de fecha 3"/>
          <p:cNvSpPr>
            <a:spLocks noGrp="1"/>
          </p:cNvSpPr>
          <p:nvPr>
            <p:ph type="dt" sz="half" idx="10"/>
          </p:nvPr>
        </p:nvSpPr>
        <p:spPr/>
        <p:txBody>
          <a:bodyPr/>
          <a:lstStyle/>
          <a:p>
            <a:fld id="{203989EC-7A7B-544D-A5D5-F717D2D08F44}" type="datetimeFigureOut">
              <a:rPr lang="es-ES_tradnl" smtClean="0"/>
              <a:t>30/10/2020</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D0D65E82-0A68-D34D-A45A-B92750039032}" type="slidenum">
              <a:rPr lang="es-ES_tradnl" smtClean="0"/>
              <a:t>‹Nº›</a:t>
            </a:fld>
            <a:endParaRPr lang="es-ES_tradnl"/>
          </a:p>
        </p:txBody>
      </p:sp>
    </p:spTree>
    <p:extLst>
      <p:ext uri="{BB962C8B-B14F-4D97-AF65-F5344CB8AC3E}">
        <p14:creationId xmlns:p14="http://schemas.microsoft.com/office/powerpoint/2010/main" val="16468246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ítulo y objetos">
    <p:spTree>
      <p:nvGrpSpPr>
        <p:cNvPr id="1" name=""/>
        <p:cNvGrpSpPr/>
        <p:nvPr/>
      </p:nvGrpSpPr>
      <p:grpSpPr>
        <a:xfrm>
          <a:off x="0" y="0"/>
          <a:ext cx="0" cy="0"/>
          <a:chOff x="0" y="0"/>
          <a:chExt cx="0" cy="0"/>
        </a:xfrm>
      </p:grpSpPr>
    </p:spTree>
    <p:extLst>
      <p:ext uri="{BB962C8B-B14F-4D97-AF65-F5344CB8AC3E}">
        <p14:creationId xmlns:p14="http://schemas.microsoft.com/office/powerpoint/2010/main" val="6374381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_tradnl" smtClean="0"/>
              <a:t>Clic para editar título</a:t>
            </a:r>
            <a:endParaRPr lang="es-ES_tradnl"/>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_tradnl" smtClean="0"/>
              <a:t>Haga clic para modificar el estilo de texto del patrón</a:t>
            </a:r>
          </a:p>
        </p:txBody>
      </p:sp>
      <p:sp>
        <p:nvSpPr>
          <p:cNvPr id="4" name="Marcador de fecha 3"/>
          <p:cNvSpPr>
            <a:spLocks noGrp="1"/>
          </p:cNvSpPr>
          <p:nvPr>
            <p:ph type="dt" sz="half" idx="10"/>
          </p:nvPr>
        </p:nvSpPr>
        <p:spPr/>
        <p:txBody>
          <a:bodyPr/>
          <a:lstStyle/>
          <a:p>
            <a:fld id="{203989EC-7A7B-544D-A5D5-F717D2D08F44}" type="datetimeFigureOut">
              <a:rPr lang="es-ES_tradnl" smtClean="0"/>
              <a:t>30/10/2020</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D0D65E82-0A68-D34D-A45A-B92750039032}" type="slidenum">
              <a:rPr lang="es-ES_tradnl" smtClean="0"/>
              <a:t>‹Nº›</a:t>
            </a:fld>
            <a:endParaRPr lang="es-ES_tradnl"/>
          </a:p>
        </p:txBody>
      </p:sp>
    </p:spTree>
    <p:extLst>
      <p:ext uri="{BB962C8B-B14F-4D97-AF65-F5344CB8AC3E}">
        <p14:creationId xmlns:p14="http://schemas.microsoft.com/office/powerpoint/2010/main" val="10290094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_tradnl"/>
          </a:p>
        </p:txBody>
      </p:sp>
      <p:sp>
        <p:nvSpPr>
          <p:cNvPr id="3" name="Marcador de contenido 2"/>
          <p:cNvSpPr>
            <a:spLocks noGrp="1"/>
          </p:cNvSpPr>
          <p:nvPr>
            <p:ph sz="half" idx="1"/>
          </p:nvPr>
        </p:nvSpPr>
        <p:spPr>
          <a:xfrm>
            <a:off x="838200" y="1825625"/>
            <a:ext cx="5181600" cy="4351338"/>
          </a:xfrm>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4" name="Marcador de contenido 3"/>
          <p:cNvSpPr>
            <a:spLocks noGrp="1"/>
          </p:cNvSpPr>
          <p:nvPr>
            <p:ph sz="half" idx="2"/>
          </p:nvPr>
        </p:nvSpPr>
        <p:spPr>
          <a:xfrm>
            <a:off x="6172200" y="1825625"/>
            <a:ext cx="5181600" cy="4351338"/>
          </a:xfrm>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5" name="Marcador de fecha 4"/>
          <p:cNvSpPr>
            <a:spLocks noGrp="1"/>
          </p:cNvSpPr>
          <p:nvPr>
            <p:ph type="dt" sz="half" idx="10"/>
          </p:nvPr>
        </p:nvSpPr>
        <p:spPr/>
        <p:txBody>
          <a:bodyPr/>
          <a:lstStyle/>
          <a:p>
            <a:fld id="{203989EC-7A7B-544D-A5D5-F717D2D08F44}" type="datetimeFigureOut">
              <a:rPr lang="es-ES_tradnl" smtClean="0"/>
              <a:t>30/10/2020</a:t>
            </a:fld>
            <a:endParaRPr lang="es-ES_tradnl"/>
          </a:p>
        </p:txBody>
      </p:sp>
      <p:sp>
        <p:nvSpPr>
          <p:cNvPr id="6" name="Marcador de pie de página 5"/>
          <p:cNvSpPr>
            <a:spLocks noGrp="1"/>
          </p:cNvSpPr>
          <p:nvPr>
            <p:ph type="ftr" sz="quarter" idx="11"/>
          </p:nvPr>
        </p:nvSpPr>
        <p:spPr/>
        <p:txBody>
          <a:bodyPr/>
          <a:lstStyle/>
          <a:p>
            <a:endParaRPr lang="es-ES_tradnl"/>
          </a:p>
        </p:txBody>
      </p:sp>
      <p:sp>
        <p:nvSpPr>
          <p:cNvPr id="7" name="Marcador de número de diapositiva 6"/>
          <p:cNvSpPr>
            <a:spLocks noGrp="1"/>
          </p:cNvSpPr>
          <p:nvPr>
            <p:ph type="sldNum" sz="quarter" idx="12"/>
          </p:nvPr>
        </p:nvSpPr>
        <p:spPr/>
        <p:txBody>
          <a:bodyPr/>
          <a:lstStyle/>
          <a:p>
            <a:fld id="{D0D65E82-0A68-D34D-A45A-B92750039032}" type="slidenum">
              <a:rPr lang="es-ES_tradnl" smtClean="0"/>
              <a:t>‹Nº›</a:t>
            </a:fld>
            <a:endParaRPr lang="es-ES_tradnl"/>
          </a:p>
        </p:txBody>
      </p:sp>
    </p:spTree>
    <p:extLst>
      <p:ext uri="{BB962C8B-B14F-4D97-AF65-F5344CB8AC3E}">
        <p14:creationId xmlns:p14="http://schemas.microsoft.com/office/powerpoint/2010/main" val="476107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_tradnl" smtClean="0"/>
              <a:t>Clic para editar título</a:t>
            </a:r>
            <a:endParaRPr lang="es-ES_tradnl"/>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7" name="Marcador de fecha 6"/>
          <p:cNvSpPr>
            <a:spLocks noGrp="1"/>
          </p:cNvSpPr>
          <p:nvPr>
            <p:ph type="dt" sz="half" idx="10"/>
          </p:nvPr>
        </p:nvSpPr>
        <p:spPr/>
        <p:txBody>
          <a:bodyPr/>
          <a:lstStyle/>
          <a:p>
            <a:fld id="{203989EC-7A7B-544D-A5D5-F717D2D08F44}" type="datetimeFigureOut">
              <a:rPr lang="es-ES_tradnl" smtClean="0"/>
              <a:t>30/10/2020</a:t>
            </a:fld>
            <a:endParaRPr lang="es-ES_tradnl"/>
          </a:p>
        </p:txBody>
      </p:sp>
      <p:sp>
        <p:nvSpPr>
          <p:cNvPr id="8" name="Marcador de pie de página 7"/>
          <p:cNvSpPr>
            <a:spLocks noGrp="1"/>
          </p:cNvSpPr>
          <p:nvPr>
            <p:ph type="ftr" sz="quarter" idx="11"/>
          </p:nvPr>
        </p:nvSpPr>
        <p:spPr/>
        <p:txBody>
          <a:bodyPr/>
          <a:lstStyle/>
          <a:p>
            <a:endParaRPr lang="es-ES_tradnl"/>
          </a:p>
        </p:txBody>
      </p:sp>
      <p:sp>
        <p:nvSpPr>
          <p:cNvPr id="9" name="Marcador de número de diapositiva 8"/>
          <p:cNvSpPr>
            <a:spLocks noGrp="1"/>
          </p:cNvSpPr>
          <p:nvPr>
            <p:ph type="sldNum" sz="quarter" idx="12"/>
          </p:nvPr>
        </p:nvSpPr>
        <p:spPr/>
        <p:txBody>
          <a:bodyPr/>
          <a:lstStyle/>
          <a:p>
            <a:fld id="{D0D65E82-0A68-D34D-A45A-B92750039032}" type="slidenum">
              <a:rPr lang="es-ES_tradnl" smtClean="0"/>
              <a:t>‹Nº›</a:t>
            </a:fld>
            <a:endParaRPr lang="es-ES_tradnl"/>
          </a:p>
        </p:txBody>
      </p:sp>
    </p:spTree>
    <p:extLst>
      <p:ext uri="{BB962C8B-B14F-4D97-AF65-F5344CB8AC3E}">
        <p14:creationId xmlns:p14="http://schemas.microsoft.com/office/powerpoint/2010/main" val="2812761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_tradnl"/>
          </a:p>
        </p:txBody>
      </p:sp>
      <p:sp>
        <p:nvSpPr>
          <p:cNvPr id="3" name="Marcador de fecha 2"/>
          <p:cNvSpPr>
            <a:spLocks noGrp="1"/>
          </p:cNvSpPr>
          <p:nvPr>
            <p:ph type="dt" sz="half" idx="10"/>
          </p:nvPr>
        </p:nvSpPr>
        <p:spPr/>
        <p:txBody>
          <a:bodyPr/>
          <a:lstStyle/>
          <a:p>
            <a:fld id="{203989EC-7A7B-544D-A5D5-F717D2D08F44}" type="datetimeFigureOut">
              <a:rPr lang="es-ES_tradnl" smtClean="0"/>
              <a:t>30/10/2020</a:t>
            </a:fld>
            <a:endParaRPr lang="es-ES_tradnl"/>
          </a:p>
        </p:txBody>
      </p:sp>
      <p:sp>
        <p:nvSpPr>
          <p:cNvPr id="4" name="Marcador de pie de página 3"/>
          <p:cNvSpPr>
            <a:spLocks noGrp="1"/>
          </p:cNvSpPr>
          <p:nvPr>
            <p:ph type="ftr" sz="quarter" idx="11"/>
          </p:nvPr>
        </p:nvSpPr>
        <p:spPr/>
        <p:txBody>
          <a:bodyPr/>
          <a:lstStyle/>
          <a:p>
            <a:endParaRPr lang="es-ES_tradnl"/>
          </a:p>
        </p:txBody>
      </p:sp>
      <p:sp>
        <p:nvSpPr>
          <p:cNvPr id="5" name="Marcador de número de diapositiva 4"/>
          <p:cNvSpPr>
            <a:spLocks noGrp="1"/>
          </p:cNvSpPr>
          <p:nvPr>
            <p:ph type="sldNum" sz="quarter" idx="12"/>
          </p:nvPr>
        </p:nvSpPr>
        <p:spPr/>
        <p:txBody>
          <a:bodyPr/>
          <a:lstStyle/>
          <a:p>
            <a:fld id="{D0D65E82-0A68-D34D-A45A-B92750039032}" type="slidenum">
              <a:rPr lang="es-ES_tradnl" smtClean="0"/>
              <a:t>‹Nº›</a:t>
            </a:fld>
            <a:endParaRPr lang="es-ES_tradnl"/>
          </a:p>
        </p:txBody>
      </p:sp>
    </p:spTree>
    <p:extLst>
      <p:ext uri="{BB962C8B-B14F-4D97-AF65-F5344CB8AC3E}">
        <p14:creationId xmlns:p14="http://schemas.microsoft.com/office/powerpoint/2010/main" val="21467356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203989EC-7A7B-544D-A5D5-F717D2D08F44}" type="datetimeFigureOut">
              <a:rPr lang="es-ES_tradnl" smtClean="0"/>
              <a:t>30/10/2020</a:t>
            </a:fld>
            <a:endParaRPr lang="es-ES_tradnl"/>
          </a:p>
        </p:txBody>
      </p:sp>
      <p:sp>
        <p:nvSpPr>
          <p:cNvPr id="3" name="Marcador de pie de página 2"/>
          <p:cNvSpPr>
            <a:spLocks noGrp="1"/>
          </p:cNvSpPr>
          <p:nvPr>
            <p:ph type="ftr" sz="quarter" idx="11"/>
          </p:nvPr>
        </p:nvSpPr>
        <p:spPr/>
        <p:txBody>
          <a:bodyPr/>
          <a:lstStyle/>
          <a:p>
            <a:endParaRPr lang="es-ES_tradnl"/>
          </a:p>
        </p:txBody>
      </p:sp>
      <p:sp>
        <p:nvSpPr>
          <p:cNvPr id="4" name="Marcador de número de diapositiva 3"/>
          <p:cNvSpPr>
            <a:spLocks noGrp="1"/>
          </p:cNvSpPr>
          <p:nvPr>
            <p:ph type="sldNum" sz="quarter" idx="12"/>
          </p:nvPr>
        </p:nvSpPr>
        <p:spPr/>
        <p:txBody>
          <a:bodyPr/>
          <a:lstStyle/>
          <a:p>
            <a:fld id="{D0D65E82-0A68-D34D-A45A-B92750039032}" type="slidenum">
              <a:rPr lang="es-ES_tradnl" smtClean="0"/>
              <a:t>‹Nº›</a:t>
            </a:fld>
            <a:endParaRPr lang="es-ES_tradnl"/>
          </a:p>
        </p:txBody>
      </p:sp>
    </p:spTree>
    <p:extLst>
      <p:ext uri="{BB962C8B-B14F-4D97-AF65-F5344CB8AC3E}">
        <p14:creationId xmlns:p14="http://schemas.microsoft.com/office/powerpoint/2010/main" val="21110600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_tradnl" smtClean="0"/>
              <a:t>Clic para editar título</a:t>
            </a:r>
            <a:endParaRPr lang="es-ES_tradnl"/>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fld id="{203989EC-7A7B-544D-A5D5-F717D2D08F44}" type="datetimeFigureOut">
              <a:rPr lang="es-ES_tradnl" smtClean="0"/>
              <a:t>30/10/2020</a:t>
            </a:fld>
            <a:endParaRPr lang="es-ES_tradnl"/>
          </a:p>
        </p:txBody>
      </p:sp>
      <p:sp>
        <p:nvSpPr>
          <p:cNvPr id="6" name="Marcador de pie de página 5"/>
          <p:cNvSpPr>
            <a:spLocks noGrp="1"/>
          </p:cNvSpPr>
          <p:nvPr>
            <p:ph type="ftr" sz="quarter" idx="11"/>
          </p:nvPr>
        </p:nvSpPr>
        <p:spPr/>
        <p:txBody>
          <a:bodyPr/>
          <a:lstStyle/>
          <a:p>
            <a:endParaRPr lang="es-ES_tradnl"/>
          </a:p>
        </p:txBody>
      </p:sp>
      <p:sp>
        <p:nvSpPr>
          <p:cNvPr id="7" name="Marcador de número de diapositiva 6"/>
          <p:cNvSpPr>
            <a:spLocks noGrp="1"/>
          </p:cNvSpPr>
          <p:nvPr>
            <p:ph type="sldNum" sz="quarter" idx="12"/>
          </p:nvPr>
        </p:nvSpPr>
        <p:spPr/>
        <p:txBody>
          <a:bodyPr/>
          <a:lstStyle/>
          <a:p>
            <a:fld id="{D0D65E82-0A68-D34D-A45A-B92750039032}" type="slidenum">
              <a:rPr lang="es-ES_tradnl" smtClean="0"/>
              <a:t>‹Nº›</a:t>
            </a:fld>
            <a:endParaRPr lang="es-ES_tradnl"/>
          </a:p>
        </p:txBody>
      </p:sp>
    </p:spTree>
    <p:extLst>
      <p:ext uri="{BB962C8B-B14F-4D97-AF65-F5344CB8AC3E}">
        <p14:creationId xmlns:p14="http://schemas.microsoft.com/office/powerpoint/2010/main" val="7754964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_tradnl" smtClean="0"/>
              <a:t>Clic para editar título</a:t>
            </a:r>
            <a:endParaRPr lang="es-ES_tradnl"/>
          </a:p>
        </p:txBody>
      </p:sp>
      <p:sp>
        <p:nvSpPr>
          <p:cNvPr id="3" name="Marcador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_tradnl"/>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fld id="{203989EC-7A7B-544D-A5D5-F717D2D08F44}" type="datetimeFigureOut">
              <a:rPr lang="es-ES_tradnl" smtClean="0"/>
              <a:t>30/10/2020</a:t>
            </a:fld>
            <a:endParaRPr lang="es-ES_tradnl"/>
          </a:p>
        </p:txBody>
      </p:sp>
      <p:sp>
        <p:nvSpPr>
          <p:cNvPr id="6" name="Marcador de pie de página 5"/>
          <p:cNvSpPr>
            <a:spLocks noGrp="1"/>
          </p:cNvSpPr>
          <p:nvPr>
            <p:ph type="ftr" sz="quarter" idx="11"/>
          </p:nvPr>
        </p:nvSpPr>
        <p:spPr/>
        <p:txBody>
          <a:bodyPr/>
          <a:lstStyle/>
          <a:p>
            <a:endParaRPr lang="es-ES_tradnl"/>
          </a:p>
        </p:txBody>
      </p:sp>
      <p:sp>
        <p:nvSpPr>
          <p:cNvPr id="7" name="Marcador de número de diapositiva 6"/>
          <p:cNvSpPr>
            <a:spLocks noGrp="1"/>
          </p:cNvSpPr>
          <p:nvPr>
            <p:ph type="sldNum" sz="quarter" idx="12"/>
          </p:nvPr>
        </p:nvSpPr>
        <p:spPr/>
        <p:txBody>
          <a:bodyPr/>
          <a:lstStyle/>
          <a:p>
            <a:fld id="{D0D65E82-0A68-D34D-A45A-B92750039032}" type="slidenum">
              <a:rPr lang="es-ES_tradnl" smtClean="0"/>
              <a:t>‹Nº›</a:t>
            </a:fld>
            <a:endParaRPr lang="es-ES_tradnl"/>
          </a:p>
        </p:txBody>
      </p:sp>
    </p:spTree>
    <p:extLst>
      <p:ext uri="{BB962C8B-B14F-4D97-AF65-F5344CB8AC3E}">
        <p14:creationId xmlns:p14="http://schemas.microsoft.com/office/powerpoint/2010/main" val="1885100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_tradnl" smtClean="0"/>
              <a:t>Clic para editar título</a:t>
            </a:r>
            <a:endParaRPr lang="es-ES_tradnl"/>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3989EC-7A7B-544D-A5D5-F717D2D08F44}" type="datetimeFigureOut">
              <a:rPr lang="es-ES_tradnl" smtClean="0"/>
              <a:t>30/10/2020</a:t>
            </a:fld>
            <a:endParaRPr lang="es-ES_tradnl"/>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_tradnl"/>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D65E82-0A68-D34D-A45A-B92750039032}" type="slidenum">
              <a:rPr lang="es-ES_tradnl" smtClean="0"/>
              <a:t>‹Nº›</a:t>
            </a:fld>
            <a:endParaRPr lang="es-ES_tradnl"/>
          </a:p>
        </p:txBody>
      </p:sp>
    </p:spTree>
    <p:extLst>
      <p:ext uri="{BB962C8B-B14F-4D97-AF65-F5344CB8AC3E}">
        <p14:creationId xmlns:p14="http://schemas.microsoft.com/office/powerpoint/2010/main" val="16742094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sites.google.com/site/instructivotrd/pasos-para-elaborar-las-tablas-de-retencion-documental/paso-2" TargetMode="External"/><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hyperlink" Target="https://definicion.de/ley-organica/"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www.pinterest.es/pin/110478997098391709/" TargetMode="External"/><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093535" y="1892517"/>
            <a:ext cx="6172237" cy="2308324"/>
          </a:xfrm>
          <a:prstGeom prst="rect">
            <a:avLst/>
          </a:prstGeom>
          <a:noFill/>
        </p:spPr>
        <p:txBody>
          <a:bodyPr wrap="square" rtlCol="0">
            <a:spAutoFit/>
          </a:bodyPr>
          <a:lstStyle/>
          <a:p>
            <a:r>
              <a:rPr lang="es-ES_tradnl" sz="7200" b="1" dirty="0" smtClean="0">
                <a:solidFill>
                  <a:srgbClr val="00B050"/>
                </a:solidFill>
                <a:latin typeface="Arial" charset="0"/>
                <a:ea typeface="Arial" charset="0"/>
                <a:cs typeface="Arial" charset="0"/>
              </a:rPr>
              <a:t>Clasificación Documental</a:t>
            </a:r>
            <a:endParaRPr lang="es-ES_tradnl" sz="7200" b="1" dirty="0">
              <a:solidFill>
                <a:srgbClr val="00B050"/>
              </a:solidFill>
              <a:latin typeface="Arial" charset="0"/>
              <a:ea typeface="Arial" charset="0"/>
              <a:cs typeface="Arial" charset="0"/>
            </a:endParaRPr>
          </a:p>
        </p:txBody>
      </p:sp>
      <p:pic>
        <p:nvPicPr>
          <p:cNvPr id="4" name="Picture 2" descr="PASO 2 - INSTRUCTIVO TRD"/>
          <p:cNvPicPr>
            <a:picLocks noChangeAspect="1" noChangeArrowheads="1"/>
          </p:cNvPicPr>
          <p:nvPr/>
        </p:nvPicPr>
        <p:blipFill rotWithShape="1">
          <a:blip r:embed="rId2">
            <a:extLst>
              <a:ext uri="{28A0092B-C50C-407E-A947-70E740481C1C}">
                <a14:useLocalDpi xmlns:a14="http://schemas.microsoft.com/office/drawing/2010/main" val="0"/>
              </a:ext>
            </a:extLst>
          </a:blip>
          <a:srcRect l="44935"/>
          <a:stretch/>
        </p:blipFill>
        <p:spPr bwMode="auto">
          <a:xfrm>
            <a:off x="7482274" y="1298130"/>
            <a:ext cx="3438417" cy="2414159"/>
          </a:xfrm>
          <a:prstGeom prst="rect">
            <a:avLst/>
          </a:prstGeom>
          <a:noFill/>
          <a:extLst>
            <a:ext uri="{909E8E84-426E-40DD-AFC4-6F175D3DCCD1}">
              <a14:hiddenFill xmlns:a14="http://schemas.microsoft.com/office/drawing/2010/main">
                <a:solidFill>
                  <a:srgbClr val="FFFFFF"/>
                </a:solidFill>
              </a14:hiddenFill>
            </a:ext>
          </a:extLst>
        </p:spPr>
      </p:pic>
      <p:sp>
        <p:nvSpPr>
          <p:cNvPr id="5" name="4 CuadroTexto"/>
          <p:cNvSpPr txBox="1"/>
          <p:nvPr/>
        </p:nvSpPr>
        <p:spPr>
          <a:xfrm>
            <a:off x="7482274" y="3988204"/>
            <a:ext cx="3438417" cy="646331"/>
          </a:xfrm>
          <a:prstGeom prst="rect">
            <a:avLst/>
          </a:prstGeom>
          <a:noFill/>
        </p:spPr>
        <p:txBody>
          <a:bodyPr wrap="square" rtlCol="0">
            <a:spAutoFit/>
          </a:bodyPr>
          <a:lstStyle/>
          <a:p>
            <a:pPr algn="ctr"/>
            <a:r>
              <a:rPr lang="es-CO" sz="900" dirty="0" smtClean="0">
                <a:latin typeface="Arial" panose="020B0604020202020204" pitchFamily="34" charset="0"/>
                <a:cs typeface="Arial" panose="020B0604020202020204" pitchFamily="34" charset="0"/>
              </a:rPr>
              <a:t>Imagen tomada de </a:t>
            </a:r>
            <a:r>
              <a:rPr lang="es-CO" sz="900" dirty="0" smtClean="0">
                <a:latin typeface="Arial" panose="020B0604020202020204" pitchFamily="34" charset="0"/>
                <a:cs typeface="Arial" panose="020B0604020202020204" pitchFamily="34" charset="0"/>
                <a:hlinkClick r:id="rId3"/>
              </a:rPr>
              <a:t>https://sites.google.com/site/instructivotrd/pasos-para-elaborar-las-tablas-de-retencion-documental/paso-2</a:t>
            </a:r>
            <a:r>
              <a:rPr lang="es-CO" sz="900" dirty="0" smtClean="0">
                <a:latin typeface="Arial" panose="020B0604020202020204" pitchFamily="34" charset="0"/>
                <a:cs typeface="Arial" panose="020B0604020202020204" pitchFamily="34" charset="0"/>
                <a:hlinkClick r:id="rId4"/>
              </a:rPr>
              <a:t>/</a:t>
            </a:r>
            <a:r>
              <a:rPr lang="es-CO" sz="900" dirty="0" smtClean="0">
                <a:latin typeface="Arial" panose="020B0604020202020204" pitchFamily="34" charset="0"/>
                <a:cs typeface="Arial" panose="020B0604020202020204" pitchFamily="34" charset="0"/>
              </a:rPr>
              <a:t>. </a:t>
            </a:r>
          </a:p>
          <a:p>
            <a:pPr algn="ctr"/>
            <a:r>
              <a:rPr lang="es-CO" sz="900" dirty="0" smtClean="0">
                <a:latin typeface="Arial" panose="020B0604020202020204" pitchFamily="34" charset="0"/>
                <a:cs typeface="Arial" panose="020B0604020202020204" pitchFamily="34" charset="0"/>
              </a:rPr>
              <a:t>Recuperada el 27/10/2020.</a:t>
            </a:r>
            <a:endParaRPr lang="es-CO" sz="9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631879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p:cNvSpPr txBox="1"/>
          <p:nvPr/>
        </p:nvSpPr>
        <p:spPr>
          <a:xfrm>
            <a:off x="934196" y="1027846"/>
            <a:ext cx="10259829" cy="2862322"/>
          </a:xfrm>
          <a:prstGeom prst="rect">
            <a:avLst/>
          </a:prstGeom>
          <a:noFill/>
        </p:spPr>
        <p:txBody>
          <a:bodyPr wrap="square" rtlCol="0">
            <a:spAutoFit/>
          </a:bodyPr>
          <a:lstStyle/>
          <a:p>
            <a:pPr algn="just"/>
            <a:r>
              <a:rPr lang="es-CO" dirty="0">
                <a:latin typeface="Arial" panose="020B0604020202020204" pitchFamily="34" charset="0"/>
                <a:cs typeface="Arial" panose="020B0604020202020204" pitchFamily="34" charset="0"/>
              </a:rPr>
              <a:t>A través del proceso de clasificación documental, es posible identificar el fondo, la sección, las series y </a:t>
            </a:r>
            <a:r>
              <a:rPr lang="es-CO" dirty="0" err="1">
                <a:latin typeface="Arial" panose="020B0604020202020204" pitchFamily="34" charset="0"/>
                <a:cs typeface="Arial" panose="020B0604020202020204" pitchFamily="34" charset="0"/>
              </a:rPr>
              <a:t>subseries</a:t>
            </a:r>
            <a:r>
              <a:rPr lang="es-CO" dirty="0">
                <a:latin typeface="Arial" panose="020B0604020202020204" pitchFamily="34" charset="0"/>
                <a:cs typeface="Arial" panose="020B0604020202020204" pitchFamily="34" charset="0"/>
              </a:rPr>
              <a:t> documentales que produce cada unidad administrativa y las tipologías documentales, a través del estudio del organigrama institucional y las funciones que desarrolla cada dependencia, que normalmente están consignadas en los flujogramas de los procesos. Partiendo de esto se desarrolla el Cuadro de Clasificación Documental (CCD), en el cual quedan consignadas las series, </a:t>
            </a:r>
            <a:r>
              <a:rPr lang="es-CO" dirty="0" err="1">
                <a:latin typeface="Arial" panose="020B0604020202020204" pitchFamily="34" charset="0"/>
                <a:cs typeface="Arial" panose="020B0604020202020204" pitchFamily="34" charset="0"/>
              </a:rPr>
              <a:t>subseries</a:t>
            </a:r>
            <a:r>
              <a:rPr lang="es-CO" dirty="0">
                <a:latin typeface="Arial" panose="020B0604020202020204" pitchFamily="34" charset="0"/>
                <a:cs typeface="Arial" panose="020B0604020202020204" pitchFamily="34" charset="0"/>
              </a:rPr>
              <a:t> y tipologías documentales, y se asigna una codificación a las mismas; el CCD son el punto de partida para la elaboración de las Tablas de Retención Documental (TRD) que se desarrollan luego de hacer una valoración a los documentos, para así identificar y decidir el tiempo de vida que tendrá cada uno de acuerdo a su ciclo vital y cuál será su disposición final.</a:t>
            </a:r>
            <a:endParaRPr lang="es-ES_tradnl" dirty="0">
              <a:solidFill>
                <a:schemeClr val="bg2">
                  <a:lumMod val="50000"/>
                </a:schemeClr>
              </a:solidFill>
              <a:latin typeface="Arial" panose="020B0604020202020204" pitchFamily="34" charset="0"/>
              <a:ea typeface="Arial" charset="0"/>
              <a:cs typeface="Arial" panose="020B0604020202020204" pitchFamily="34" charset="0"/>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54135" y="4012790"/>
            <a:ext cx="7219950" cy="838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6 CuadroTexto"/>
          <p:cNvSpPr txBox="1"/>
          <p:nvPr/>
        </p:nvSpPr>
        <p:spPr>
          <a:xfrm>
            <a:off x="2924468" y="5008704"/>
            <a:ext cx="6279283" cy="246221"/>
          </a:xfrm>
          <a:prstGeom prst="rect">
            <a:avLst/>
          </a:prstGeom>
          <a:noFill/>
        </p:spPr>
        <p:txBody>
          <a:bodyPr wrap="none" rtlCol="0">
            <a:spAutoFit/>
          </a:bodyPr>
          <a:lstStyle/>
          <a:p>
            <a:r>
              <a:rPr lang="es-CO" sz="1000" i="1" dirty="0"/>
              <a:t>Tabla de Retención Documental de la Dirección de Sistemas de Información y Catastro de la Gobernación de Antioquia</a:t>
            </a:r>
            <a:endParaRPr lang="es-CO" sz="1000" dirty="0"/>
          </a:p>
        </p:txBody>
      </p:sp>
    </p:spTree>
    <p:extLst>
      <p:ext uri="{BB962C8B-B14F-4D97-AF65-F5344CB8AC3E}">
        <p14:creationId xmlns:p14="http://schemas.microsoft.com/office/powerpoint/2010/main" val="20323631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p:cNvSpPr txBox="1"/>
          <p:nvPr/>
        </p:nvSpPr>
        <p:spPr>
          <a:xfrm>
            <a:off x="1517359" y="823321"/>
            <a:ext cx="8492437" cy="646331"/>
          </a:xfrm>
          <a:prstGeom prst="rect">
            <a:avLst/>
          </a:prstGeom>
          <a:noFill/>
        </p:spPr>
        <p:txBody>
          <a:bodyPr wrap="square" rtlCol="0">
            <a:spAutoFit/>
          </a:bodyPr>
          <a:lstStyle/>
          <a:p>
            <a:r>
              <a:rPr lang="es-ES_tradnl" sz="3600" b="1" dirty="0" smtClean="0">
                <a:solidFill>
                  <a:srgbClr val="00B050"/>
                </a:solidFill>
                <a:latin typeface="Arial" charset="0"/>
                <a:ea typeface="Arial" charset="0"/>
                <a:cs typeface="Arial" charset="0"/>
              </a:rPr>
              <a:t>Comprendiendo lo anterior,</a:t>
            </a:r>
            <a:endParaRPr lang="es-ES_tradnl" sz="3600" b="1" dirty="0">
              <a:solidFill>
                <a:srgbClr val="00B050"/>
              </a:solidFill>
              <a:latin typeface="Arial" charset="0"/>
              <a:ea typeface="Arial" charset="0"/>
              <a:cs typeface="Arial" charset="0"/>
            </a:endParaRPr>
          </a:p>
        </p:txBody>
      </p:sp>
      <p:sp>
        <p:nvSpPr>
          <p:cNvPr id="6" name="CuadroTexto 5"/>
          <p:cNvSpPr txBox="1"/>
          <p:nvPr/>
        </p:nvSpPr>
        <p:spPr>
          <a:xfrm>
            <a:off x="1517359" y="1850195"/>
            <a:ext cx="8850758" cy="3046988"/>
          </a:xfrm>
          <a:prstGeom prst="rect">
            <a:avLst/>
          </a:prstGeom>
          <a:noFill/>
        </p:spPr>
        <p:txBody>
          <a:bodyPr wrap="square" rtlCol="0">
            <a:spAutoFit/>
          </a:bodyPr>
          <a:lstStyle/>
          <a:p>
            <a:pPr algn="just"/>
            <a:r>
              <a:rPr lang="es-CO" sz="3200" dirty="0">
                <a:latin typeface="Arial" panose="020B0604020202020204" pitchFamily="34" charset="0"/>
                <a:cs typeface="Arial" panose="020B0604020202020204" pitchFamily="34" charset="0"/>
              </a:rPr>
              <a:t>A</a:t>
            </a:r>
            <a:r>
              <a:rPr lang="es-CO" sz="3200" dirty="0" smtClean="0">
                <a:latin typeface="Arial" panose="020B0604020202020204" pitchFamily="34" charset="0"/>
                <a:cs typeface="Arial" panose="020B0604020202020204" pitchFamily="34" charset="0"/>
              </a:rPr>
              <a:t>ctualmente </a:t>
            </a:r>
            <a:r>
              <a:rPr lang="es-CO" sz="3200" dirty="0">
                <a:latin typeface="Arial" panose="020B0604020202020204" pitchFamily="34" charset="0"/>
                <a:cs typeface="Arial" panose="020B0604020202020204" pitchFamily="34" charset="0"/>
              </a:rPr>
              <a:t>en la Gobernación de Antioquia ya se desarrolló el proceso de clasificación documental, los CCD y las TRD de la institución; en dichos instrumentos puede apreciarse el fondo, las secciones, subsección, series, </a:t>
            </a:r>
            <a:r>
              <a:rPr lang="es-CO" sz="3200" dirty="0" err="1">
                <a:latin typeface="Arial" panose="020B0604020202020204" pitchFamily="34" charset="0"/>
                <a:cs typeface="Arial" panose="020B0604020202020204" pitchFamily="34" charset="0"/>
              </a:rPr>
              <a:t>subseries</a:t>
            </a:r>
            <a:r>
              <a:rPr lang="es-CO" sz="3200" dirty="0">
                <a:latin typeface="Arial" panose="020B0604020202020204" pitchFamily="34" charset="0"/>
                <a:cs typeface="Arial" panose="020B0604020202020204" pitchFamily="34" charset="0"/>
              </a:rPr>
              <a:t> y las tipologías documentales.</a:t>
            </a:r>
          </a:p>
        </p:txBody>
      </p:sp>
      <p:cxnSp>
        <p:nvCxnSpPr>
          <p:cNvPr id="8" name="Conector recto 7"/>
          <p:cNvCxnSpPr/>
          <p:nvPr/>
        </p:nvCxnSpPr>
        <p:spPr>
          <a:xfrm>
            <a:off x="1641616" y="1478321"/>
            <a:ext cx="3045327" cy="0"/>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934910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p:cNvSpPr txBox="1"/>
          <p:nvPr/>
        </p:nvSpPr>
        <p:spPr>
          <a:xfrm>
            <a:off x="588210" y="569590"/>
            <a:ext cx="9421586" cy="784830"/>
          </a:xfrm>
          <a:prstGeom prst="rect">
            <a:avLst/>
          </a:prstGeom>
          <a:noFill/>
        </p:spPr>
        <p:txBody>
          <a:bodyPr wrap="square" rtlCol="0">
            <a:spAutoFit/>
          </a:bodyPr>
          <a:lstStyle/>
          <a:p>
            <a:r>
              <a:rPr lang="es-ES_tradnl" sz="4500" b="1" dirty="0" smtClean="0">
                <a:solidFill>
                  <a:srgbClr val="00B050"/>
                </a:solidFill>
                <a:latin typeface="Arial" charset="0"/>
                <a:ea typeface="Arial" charset="0"/>
                <a:cs typeface="Arial" charset="0"/>
              </a:rPr>
              <a:t>Tablas de Retención Documental</a:t>
            </a:r>
            <a:endParaRPr lang="es-ES_tradnl" sz="4500" b="1" dirty="0">
              <a:solidFill>
                <a:srgbClr val="00B050"/>
              </a:solidFill>
              <a:latin typeface="Arial" charset="0"/>
              <a:ea typeface="Arial" charset="0"/>
              <a:cs typeface="Arial" charset="0"/>
            </a:endParaRPr>
          </a:p>
        </p:txBody>
      </p:sp>
      <p:cxnSp>
        <p:nvCxnSpPr>
          <p:cNvPr id="8" name="Conector recto 7"/>
          <p:cNvCxnSpPr/>
          <p:nvPr/>
        </p:nvCxnSpPr>
        <p:spPr>
          <a:xfrm>
            <a:off x="588210" y="1277476"/>
            <a:ext cx="3045327" cy="0"/>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6823" y="1793563"/>
            <a:ext cx="10868025" cy="3333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1 CuadroTexto"/>
          <p:cNvSpPr txBox="1"/>
          <p:nvPr/>
        </p:nvSpPr>
        <p:spPr>
          <a:xfrm>
            <a:off x="2931193" y="5274798"/>
            <a:ext cx="6279283" cy="246221"/>
          </a:xfrm>
          <a:prstGeom prst="rect">
            <a:avLst/>
          </a:prstGeom>
          <a:noFill/>
        </p:spPr>
        <p:txBody>
          <a:bodyPr wrap="none" rtlCol="0">
            <a:spAutoFit/>
          </a:bodyPr>
          <a:lstStyle/>
          <a:p>
            <a:r>
              <a:rPr lang="es-CO" sz="1000" i="1" dirty="0"/>
              <a:t>Tabla de Retención Documental de la Dirección de Sistemas de Información y Catastro de la Gobernación de Antioquia</a:t>
            </a:r>
            <a:endParaRPr lang="es-CO" sz="1000" dirty="0"/>
          </a:p>
        </p:txBody>
      </p:sp>
    </p:spTree>
    <p:extLst>
      <p:ext uri="{BB962C8B-B14F-4D97-AF65-F5344CB8AC3E}">
        <p14:creationId xmlns:p14="http://schemas.microsoft.com/office/powerpoint/2010/main" val="33218902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p:cNvSpPr txBox="1"/>
          <p:nvPr/>
        </p:nvSpPr>
        <p:spPr>
          <a:xfrm>
            <a:off x="942155" y="2012221"/>
            <a:ext cx="7328569" cy="2308324"/>
          </a:xfrm>
          <a:prstGeom prst="rect">
            <a:avLst/>
          </a:prstGeom>
          <a:noFill/>
        </p:spPr>
        <p:txBody>
          <a:bodyPr wrap="square" rtlCol="0">
            <a:spAutoFit/>
          </a:bodyPr>
          <a:lstStyle/>
          <a:p>
            <a:pPr algn="just"/>
            <a:r>
              <a:rPr lang="es-CO" dirty="0">
                <a:latin typeface="Arial" panose="020B0604020202020204" pitchFamily="34" charset="0"/>
                <a:cs typeface="Arial" panose="020B0604020202020204" pitchFamily="34" charset="0"/>
              </a:rPr>
              <a:t>Siendo así, los funcionarios del archivo de la Dirección de Sistemas de Información y Catastro no tendrán que realizar un proceso de clasificación documental, ya que la entidad lo tiene desarrollado, sino que deben aplicarlo, es decir que en el proceso de ordenación de las unidades documentales, es necesario tener presente y aplicar lo que está consignado en los CCD y las TRD, teniendo en cuenta las series, </a:t>
            </a:r>
            <a:r>
              <a:rPr lang="es-CO" dirty="0" err="1">
                <a:latin typeface="Arial" panose="020B0604020202020204" pitchFamily="34" charset="0"/>
                <a:cs typeface="Arial" panose="020B0604020202020204" pitchFamily="34" charset="0"/>
              </a:rPr>
              <a:t>subseries</a:t>
            </a:r>
            <a:r>
              <a:rPr lang="es-CO" dirty="0">
                <a:latin typeface="Arial" panose="020B0604020202020204" pitchFamily="34" charset="0"/>
                <a:cs typeface="Arial" panose="020B0604020202020204" pitchFamily="34" charset="0"/>
              </a:rPr>
              <a:t> y respetando el principio de procedencia y de orden original que es posible identificarlos también a través de éstos.</a:t>
            </a:r>
          </a:p>
        </p:txBody>
      </p:sp>
      <p:pic>
        <p:nvPicPr>
          <p:cNvPr id="3074" name="Picture 2" descr="Descarga ahora este icono en formato SVG, PSD, PNG, EPS o como fuente para  web. Flaticon, la mayor base de… en 2020 | Imagenes para diapositivas,  Iconos, Cliparts gratuito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10983" y="1692250"/>
            <a:ext cx="2026289" cy="2026290"/>
          </a:xfrm>
          <a:prstGeom prst="rect">
            <a:avLst/>
          </a:prstGeom>
          <a:noFill/>
          <a:extLst>
            <a:ext uri="{909E8E84-426E-40DD-AFC4-6F175D3DCCD1}">
              <a14:hiddenFill xmlns:a14="http://schemas.microsoft.com/office/drawing/2010/main">
                <a:solidFill>
                  <a:srgbClr val="FFFFFF"/>
                </a:solidFill>
              </a14:hiddenFill>
            </a:ext>
          </a:extLst>
        </p:spPr>
      </p:pic>
      <p:sp>
        <p:nvSpPr>
          <p:cNvPr id="2" name="1 CuadroTexto"/>
          <p:cNvSpPr txBox="1"/>
          <p:nvPr/>
        </p:nvSpPr>
        <p:spPr>
          <a:xfrm>
            <a:off x="8441019" y="3888377"/>
            <a:ext cx="2566219" cy="461665"/>
          </a:xfrm>
          <a:prstGeom prst="rect">
            <a:avLst/>
          </a:prstGeom>
          <a:noFill/>
        </p:spPr>
        <p:txBody>
          <a:bodyPr wrap="square" rtlCol="0">
            <a:spAutoFit/>
          </a:bodyPr>
          <a:lstStyle/>
          <a:p>
            <a:pPr algn="ctr"/>
            <a:r>
              <a:rPr lang="es-CO" sz="800" dirty="0" smtClean="0"/>
              <a:t>Imagen tomada de: </a:t>
            </a:r>
            <a:r>
              <a:rPr lang="es-CO" sz="800" dirty="0" smtClean="0">
                <a:hlinkClick r:id="rId3"/>
              </a:rPr>
              <a:t>https://www.pinterest.es/pin/110478997098391709/</a:t>
            </a:r>
            <a:r>
              <a:rPr lang="es-CO" sz="800" dirty="0" smtClean="0"/>
              <a:t>. Recuperada el: 27/10/2020</a:t>
            </a:r>
            <a:endParaRPr lang="es-CO" sz="800" dirty="0"/>
          </a:p>
        </p:txBody>
      </p:sp>
    </p:spTree>
    <p:extLst>
      <p:ext uri="{BB962C8B-B14F-4D97-AF65-F5344CB8AC3E}">
        <p14:creationId xmlns:p14="http://schemas.microsoft.com/office/powerpoint/2010/main" val="25361311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p:cNvSpPr txBox="1"/>
          <p:nvPr/>
        </p:nvSpPr>
        <p:spPr>
          <a:xfrm>
            <a:off x="588210" y="273765"/>
            <a:ext cx="5095898" cy="6186309"/>
          </a:xfrm>
          <a:prstGeom prst="rect">
            <a:avLst/>
          </a:prstGeom>
          <a:noFill/>
        </p:spPr>
        <p:txBody>
          <a:bodyPr wrap="square" rtlCol="0">
            <a:spAutoFit/>
          </a:bodyPr>
          <a:lstStyle/>
          <a:p>
            <a:r>
              <a:rPr lang="es-CO" dirty="0">
                <a:latin typeface="Arial" panose="020B0604020202020204" pitchFamily="34" charset="0"/>
                <a:cs typeface="Arial" panose="020B0604020202020204" pitchFamily="34" charset="0"/>
              </a:rPr>
              <a:t>Según el Cuadro de Clasificación Documental de la Dirección de Sistemas de Información y Catastro para el cumplimiento de sus funciones se producen las siguientes series y </a:t>
            </a:r>
            <a:r>
              <a:rPr lang="es-CO" dirty="0" err="1">
                <a:latin typeface="Arial" panose="020B0604020202020204" pitchFamily="34" charset="0"/>
                <a:cs typeface="Arial" panose="020B0604020202020204" pitchFamily="34" charset="0"/>
              </a:rPr>
              <a:t>subseries</a:t>
            </a:r>
            <a:r>
              <a:rPr lang="es-CO" dirty="0">
                <a:latin typeface="Arial" panose="020B0604020202020204" pitchFamily="34" charset="0"/>
                <a:cs typeface="Arial" panose="020B0604020202020204" pitchFamily="34" charset="0"/>
              </a:rPr>
              <a:t> documentales</a:t>
            </a:r>
            <a:r>
              <a:rPr lang="es-CO" dirty="0" smtClean="0">
                <a:latin typeface="Arial" panose="020B0604020202020204" pitchFamily="34" charset="0"/>
                <a:cs typeface="Arial" panose="020B0604020202020204" pitchFamily="34" charset="0"/>
              </a:rPr>
              <a:t>:</a:t>
            </a:r>
          </a:p>
          <a:p>
            <a:endParaRPr lang="es-CO" dirty="0">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s-CO" dirty="0">
                <a:latin typeface="Arial" panose="020B0604020202020204" pitchFamily="34" charset="0"/>
                <a:cs typeface="Arial" panose="020B0604020202020204" pitchFamily="34" charset="0"/>
              </a:rPr>
              <a:t>Asesoría y asistencia técnica</a:t>
            </a:r>
          </a:p>
          <a:p>
            <a:r>
              <a:rPr lang="es-CO" dirty="0">
                <a:latin typeface="Arial" panose="020B0604020202020204" pitchFamily="34" charset="0"/>
                <a:cs typeface="Arial" panose="020B0604020202020204" pitchFamily="34" charset="0"/>
              </a:rPr>
              <a:t>(Sería compuesta por expedientes documentales – unidades documentales complejas)</a:t>
            </a:r>
          </a:p>
          <a:p>
            <a:r>
              <a:rPr lang="es-CO" dirty="0">
                <a:latin typeface="Arial" panose="020B0604020202020204" pitchFamily="34" charset="0"/>
                <a:cs typeface="Arial" panose="020B0604020202020204" pitchFamily="34" charset="0"/>
              </a:rPr>
              <a:t>-Asesoría y asistencia técnica en procesos de actualización catastral</a:t>
            </a:r>
          </a:p>
          <a:p>
            <a:r>
              <a:rPr lang="es-CO" dirty="0">
                <a:latin typeface="Arial" panose="020B0604020202020204" pitchFamily="34" charset="0"/>
                <a:cs typeface="Arial" panose="020B0604020202020204" pitchFamily="34" charset="0"/>
              </a:rPr>
              <a:t>-Asesoría y asistencia técnica regional en manejo de </a:t>
            </a:r>
            <a:r>
              <a:rPr lang="es-CO" dirty="0" smtClean="0">
                <a:latin typeface="Arial" panose="020B0604020202020204" pitchFamily="34" charset="0"/>
                <a:cs typeface="Arial" panose="020B0604020202020204" pitchFamily="34" charset="0"/>
              </a:rPr>
              <a:t>aplicativos</a:t>
            </a:r>
          </a:p>
          <a:p>
            <a:pPr marL="285750" lvl="0" indent="-285750">
              <a:buFont typeface="Arial" panose="020B0604020202020204" pitchFamily="34" charset="0"/>
              <a:buChar char="•"/>
            </a:pPr>
            <a:r>
              <a:rPr lang="es-CO" dirty="0">
                <a:latin typeface="Arial" panose="020B0604020202020204" pitchFamily="34" charset="0"/>
                <a:cs typeface="Arial" panose="020B0604020202020204" pitchFamily="34" charset="0"/>
              </a:rPr>
              <a:t>Derechos de petición</a:t>
            </a:r>
          </a:p>
          <a:p>
            <a:r>
              <a:rPr lang="es-CO" dirty="0">
                <a:latin typeface="Arial" panose="020B0604020202020204" pitchFamily="34" charset="0"/>
                <a:cs typeface="Arial" panose="020B0604020202020204" pitchFamily="34" charset="0"/>
              </a:rPr>
              <a:t>(Serie compuesta por unidades documentales complejas)</a:t>
            </a:r>
          </a:p>
          <a:p>
            <a:pPr marL="285750" lvl="0" indent="-285750">
              <a:buFont typeface="Arial" panose="020B0604020202020204" pitchFamily="34" charset="0"/>
              <a:buChar char="•"/>
            </a:pPr>
            <a:r>
              <a:rPr lang="es-CO" dirty="0">
                <a:latin typeface="Arial" panose="020B0604020202020204" pitchFamily="34" charset="0"/>
                <a:cs typeface="Arial" panose="020B0604020202020204" pitchFamily="34" charset="0"/>
              </a:rPr>
              <a:t>Informes</a:t>
            </a:r>
          </a:p>
          <a:p>
            <a:r>
              <a:rPr lang="es-CO" dirty="0">
                <a:latin typeface="Arial" panose="020B0604020202020204" pitchFamily="34" charset="0"/>
                <a:cs typeface="Arial" panose="020B0604020202020204" pitchFamily="34" charset="0"/>
              </a:rPr>
              <a:t>(Serie compuesta por unidades documentales simples)</a:t>
            </a:r>
          </a:p>
          <a:p>
            <a:r>
              <a:rPr lang="es-CO" dirty="0">
                <a:latin typeface="Arial" panose="020B0604020202020204" pitchFamily="34" charset="0"/>
                <a:cs typeface="Arial" panose="020B0604020202020204" pitchFamily="34" charset="0"/>
              </a:rPr>
              <a:t>-Informes a organismos de vigilancia y/o control</a:t>
            </a:r>
          </a:p>
          <a:p>
            <a:r>
              <a:rPr lang="es-CO" dirty="0">
                <a:latin typeface="Arial" panose="020B0604020202020204" pitchFamily="34" charset="0"/>
                <a:cs typeface="Arial" panose="020B0604020202020204" pitchFamily="34" charset="0"/>
              </a:rPr>
              <a:t>-Informes de </a:t>
            </a:r>
            <a:r>
              <a:rPr lang="es-CO" dirty="0" smtClean="0">
                <a:latin typeface="Arial" panose="020B0604020202020204" pitchFamily="34" charset="0"/>
                <a:cs typeface="Arial" panose="020B0604020202020204" pitchFamily="34" charset="0"/>
              </a:rPr>
              <a:t>gestión</a:t>
            </a:r>
            <a:endParaRPr lang="es-CO" dirty="0">
              <a:latin typeface="Arial" panose="020B0604020202020204" pitchFamily="34" charset="0"/>
              <a:cs typeface="Arial" panose="020B0604020202020204" pitchFamily="34" charset="0"/>
            </a:endParaRPr>
          </a:p>
        </p:txBody>
      </p:sp>
      <p:sp>
        <p:nvSpPr>
          <p:cNvPr id="7" name="CuadroTexto 5"/>
          <p:cNvSpPr txBox="1"/>
          <p:nvPr/>
        </p:nvSpPr>
        <p:spPr>
          <a:xfrm>
            <a:off x="5873046" y="408341"/>
            <a:ext cx="5589374" cy="4801314"/>
          </a:xfrm>
          <a:prstGeom prst="rect">
            <a:avLst/>
          </a:prstGeom>
          <a:noFill/>
        </p:spPr>
        <p:txBody>
          <a:bodyPr wrap="square" rtlCol="0">
            <a:spAutoFit/>
          </a:bodyPr>
          <a:lstStyle/>
          <a:p>
            <a:pPr marL="285750" lvl="0" indent="-285750">
              <a:buFont typeface="Arial" panose="020B0604020202020204" pitchFamily="34" charset="0"/>
              <a:buChar char="•"/>
            </a:pPr>
            <a:r>
              <a:rPr lang="es-CO" dirty="0">
                <a:latin typeface="Arial" panose="020B0604020202020204" pitchFamily="34" charset="0"/>
                <a:cs typeface="Arial" panose="020B0604020202020204" pitchFamily="34" charset="0"/>
              </a:rPr>
              <a:t>Peticiones, quejas, reclamos y sugerencias</a:t>
            </a:r>
          </a:p>
          <a:p>
            <a:r>
              <a:rPr lang="es-CO" dirty="0">
                <a:latin typeface="Arial" panose="020B0604020202020204" pitchFamily="34" charset="0"/>
                <a:cs typeface="Arial" panose="020B0604020202020204" pitchFamily="34" charset="0"/>
              </a:rPr>
              <a:t>(Serie compuesta por unidades documentales complejas</a:t>
            </a:r>
            <a:r>
              <a:rPr lang="es-CO" dirty="0" smtClean="0">
                <a:latin typeface="Arial" panose="020B0604020202020204" pitchFamily="34" charset="0"/>
                <a:cs typeface="Arial" panose="020B0604020202020204" pitchFamily="34" charset="0"/>
              </a:rPr>
              <a:t>)</a:t>
            </a:r>
          </a:p>
          <a:p>
            <a:pPr marL="285750" lvl="0" indent="-285750">
              <a:buFont typeface="Arial" panose="020B0604020202020204" pitchFamily="34" charset="0"/>
              <a:buChar char="•"/>
            </a:pPr>
            <a:r>
              <a:rPr lang="es-CO" dirty="0" smtClean="0">
                <a:latin typeface="Arial" panose="020B0604020202020204" pitchFamily="34" charset="0"/>
                <a:cs typeface="Arial" panose="020B0604020202020204" pitchFamily="34" charset="0"/>
              </a:rPr>
              <a:t>Planes</a:t>
            </a:r>
            <a:endParaRPr lang="es-CO" dirty="0">
              <a:latin typeface="Arial" panose="020B0604020202020204" pitchFamily="34" charset="0"/>
              <a:cs typeface="Arial" panose="020B0604020202020204" pitchFamily="34" charset="0"/>
            </a:endParaRPr>
          </a:p>
          <a:p>
            <a:r>
              <a:rPr lang="es-CO" dirty="0">
                <a:latin typeface="Arial" panose="020B0604020202020204" pitchFamily="34" charset="0"/>
                <a:cs typeface="Arial" panose="020B0604020202020204" pitchFamily="34" charset="0"/>
              </a:rPr>
              <a:t>(Serie compuesta por unidades documentales simples)</a:t>
            </a:r>
          </a:p>
          <a:p>
            <a:r>
              <a:rPr lang="es-CO" dirty="0">
                <a:latin typeface="Arial" panose="020B0604020202020204" pitchFamily="34" charset="0"/>
                <a:cs typeface="Arial" panose="020B0604020202020204" pitchFamily="34" charset="0"/>
              </a:rPr>
              <a:t>-Planes de acción</a:t>
            </a:r>
          </a:p>
          <a:p>
            <a:pPr marL="285750" lvl="0" indent="-285750">
              <a:buFont typeface="Arial" panose="020B0604020202020204" pitchFamily="34" charset="0"/>
              <a:buChar char="•"/>
            </a:pPr>
            <a:r>
              <a:rPr lang="es-CO" dirty="0">
                <a:latin typeface="Arial" panose="020B0604020202020204" pitchFamily="34" charset="0"/>
                <a:cs typeface="Arial" panose="020B0604020202020204" pitchFamily="34" charset="0"/>
              </a:rPr>
              <a:t>Procesos</a:t>
            </a:r>
          </a:p>
          <a:p>
            <a:r>
              <a:rPr lang="es-CO" dirty="0">
                <a:latin typeface="Arial" panose="020B0604020202020204" pitchFamily="34" charset="0"/>
                <a:cs typeface="Arial" panose="020B0604020202020204" pitchFamily="34" charset="0"/>
              </a:rPr>
              <a:t>(Serie compuesta por unidades documentales complejas)</a:t>
            </a:r>
          </a:p>
          <a:p>
            <a:r>
              <a:rPr lang="es-CO" dirty="0">
                <a:latin typeface="Arial" panose="020B0604020202020204" pitchFamily="34" charset="0"/>
                <a:cs typeface="Arial" panose="020B0604020202020204" pitchFamily="34" charset="0"/>
              </a:rPr>
              <a:t>-Procesos de actualización de información catastral</a:t>
            </a:r>
          </a:p>
          <a:p>
            <a:r>
              <a:rPr lang="es-CO" dirty="0">
                <a:latin typeface="Arial" panose="020B0604020202020204" pitchFamily="34" charset="0"/>
                <a:cs typeface="Arial" panose="020B0604020202020204" pitchFamily="34" charset="0"/>
              </a:rPr>
              <a:t>-Procesos de avalúos de propiedades (</a:t>
            </a:r>
            <a:r>
              <a:rPr lang="es-CO" dirty="0" err="1">
                <a:latin typeface="Arial" panose="020B0604020202020204" pitchFamily="34" charset="0"/>
                <a:cs typeface="Arial" panose="020B0604020202020204" pitchFamily="34" charset="0"/>
              </a:rPr>
              <a:t>autoestimaciones</a:t>
            </a:r>
            <a:r>
              <a:rPr lang="es-CO" dirty="0">
                <a:latin typeface="Arial" panose="020B0604020202020204" pitchFamily="34" charset="0"/>
                <a:cs typeface="Arial" panose="020B0604020202020204" pitchFamily="34" charset="0"/>
              </a:rPr>
              <a:t>)</a:t>
            </a:r>
          </a:p>
          <a:p>
            <a:r>
              <a:rPr lang="es-CO" dirty="0">
                <a:latin typeface="Arial" panose="020B0604020202020204" pitchFamily="34" charset="0"/>
                <a:cs typeface="Arial" panose="020B0604020202020204" pitchFamily="34" charset="0"/>
              </a:rPr>
              <a:t>-Procesos de conservación catastral</a:t>
            </a:r>
          </a:p>
          <a:p>
            <a:pPr marL="285750" lvl="0" indent="-285750">
              <a:buFont typeface="Arial" panose="020B0604020202020204" pitchFamily="34" charset="0"/>
              <a:buChar char="•"/>
            </a:pPr>
            <a:r>
              <a:rPr lang="es-CO" dirty="0">
                <a:latin typeface="Arial" panose="020B0604020202020204" pitchFamily="34" charset="0"/>
                <a:cs typeface="Arial" panose="020B0604020202020204" pitchFamily="34" charset="0"/>
              </a:rPr>
              <a:t>Resoluciones</a:t>
            </a:r>
          </a:p>
          <a:p>
            <a:r>
              <a:rPr lang="es-CO" dirty="0" smtClean="0">
                <a:latin typeface="Arial" panose="020B0604020202020204" pitchFamily="34" charset="0"/>
                <a:cs typeface="Arial" panose="020B0604020202020204" pitchFamily="34" charset="0"/>
              </a:rPr>
              <a:t>(Serie compuesta por unidades </a:t>
            </a:r>
            <a:r>
              <a:rPr lang="es-CO" dirty="0">
                <a:latin typeface="Arial" panose="020B0604020202020204" pitchFamily="34" charset="0"/>
                <a:cs typeface="Arial" panose="020B0604020202020204" pitchFamily="34" charset="0"/>
              </a:rPr>
              <a:t>documentales </a:t>
            </a:r>
            <a:r>
              <a:rPr lang="es-CO" dirty="0" smtClean="0">
                <a:latin typeface="Arial" panose="020B0604020202020204" pitchFamily="34" charset="0"/>
                <a:cs typeface="Arial" panose="020B0604020202020204" pitchFamily="34" charset="0"/>
              </a:rPr>
              <a:t>simples).</a:t>
            </a:r>
            <a:endParaRPr lang="es-CO"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8720015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TotalTime>
  <Words>524</Words>
  <Application>Microsoft Office PowerPoint</Application>
  <PresentationFormat>Personalizado</PresentationFormat>
  <Paragraphs>35</Paragraphs>
  <Slides>6</Slides>
  <Notes>0</Notes>
  <HiddenSlides>0</HiddenSlides>
  <MMClips>0</MMClips>
  <ScaleCrop>false</ScaleCrop>
  <HeadingPairs>
    <vt:vector size="4" baseType="variant">
      <vt:variant>
        <vt:lpstr>Tema</vt:lpstr>
      </vt:variant>
      <vt:variant>
        <vt:i4>1</vt:i4>
      </vt:variant>
      <vt:variant>
        <vt:lpstr>Títulos de diapositiva</vt:lpstr>
      </vt:variant>
      <vt:variant>
        <vt:i4>6</vt:i4>
      </vt:variant>
    </vt:vector>
  </HeadingPairs>
  <TitlesOfParts>
    <vt:vector size="7"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de Microsoft Office</dc:creator>
  <cp:lastModifiedBy>CAROLINA COSSIO</cp:lastModifiedBy>
  <cp:revision>9</cp:revision>
  <dcterms:created xsi:type="dcterms:W3CDTF">2020-01-15T19:48:40Z</dcterms:created>
  <dcterms:modified xsi:type="dcterms:W3CDTF">2020-10-30T22:22:46Z</dcterms:modified>
</cp:coreProperties>
</file>