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59" r:id="rId6"/>
    <p:sldId id="261" r:id="rId7"/>
    <p:sldId id="264" r:id="rId8"/>
    <p:sldId id="265" r:id="rId9"/>
    <p:sldId id="262" r:id="rId10"/>
    <p:sldId id="266" r:id="rId11"/>
    <p:sldId id="270" r:id="rId12"/>
    <p:sldId id="263" r:id="rId13"/>
    <p:sldId id="281" r:id="rId14"/>
    <p:sldId id="272" r:id="rId15"/>
    <p:sldId id="283" r:id="rId16"/>
    <p:sldId id="284" r:id="rId17"/>
    <p:sldId id="273" r:id="rId18"/>
    <p:sldId id="279" r:id="rId19"/>
    <p:sldId id="280" r:id="rId20"/>
    <p:sldId id="267" r:id="rId21"/>
    <p:sldId id="268" r:id="rId22"/>
    <p:sldId id="269" r:id="rId23"/>
    <p:sldId id="271" r:id="rId24"/>
    <p:sldId id="275" r:id="rId25"/>
    <p:sldId id="282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C5CE7-2AE0-DA4C-8F8C-2EC724D91C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CEC99-9D3B-DE48-99B7-D17490AA5B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45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BE126B-C8E1-9F43-BD1C-4426246BB5CC}" type="datetime1">
              <a:rPr lang="es-CO" smtClean="0"/>
              <a:t>17/06/2021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3DE-5AF8-1841-9E3C-2FAD3FEADAAA}" type="datetime1">
              <a:rPr lang="es-CO" smtClean="0"/>
              <a:t>17/06/2021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871-5429-0B48-86E3-B4919FCE5957}" type="datetime1">
              <a:rPr lang="es-CO" smtClean="0"/>
              <a:t>17/06/2021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5FAEF8-CE55-5C40-BFFD-A4EB21B5EDA2}" type="datetime1">
              <a:rPr lang="es-CO" smtClean="0"/>
              <a:t>17/06/2021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1E8FC5-ECEE-8846-8158-4F97B94CECC1}" type="datetime1">
              <a:rPr lang="es-CO" smtClean="0"/>
              <a:t>17/06/2021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4DC6-DB6D-D14A-9160-45BBF55DD8E9}" type="datetime1">
              <a:rPr lang="es-CO" smtClean="0"/>
              <a:t>17/06/2021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A49-F52C-004C-A347-55E958CB65A4}" type="datetime1">
              <a:rPr lang="es-CO" smtClean="0"/>
              <a:t>17/06/2021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22EE5E-C3B4-3644-8254-219142485E02}" type="datetime1">
              <a:rPr lang="es-CO" smtClean="0"/>
              <a:t>17/06/2021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72BE-03E9-EB44-8D45-0917CA279A01}" type="datetime1">
              <a:rPr lang="es-CO" smtClean="0"/>
              <a:t>17/06/2021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C5DA3C-DCA0-6444-B4E2-9D360B0CB4E3}" type="datetime1">
              <a:rPr lang="es-CO" smtClean="0"/>
              <a:t>17/06/2021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4F67E0-A2C2-6E48-B46E-2374822129DF}" type="datetime1">
              <a:rPr lang="es-CO" smtClean="0"/>
              <a:t>17/06/2021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C383FC-2255-1440-B410-7E165A191131}" type="datetime1">
              <a:rPr lang="es-CO" smtClean="0"/>
              <a:t>17/06/2021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82893F-D514-4D20-B116-EEC194314464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2150" y="1173901"/>
            <a:ext cx="6408712" cy="187130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Verificación del método para la identificación y cuantificación de vitamina A y D en leches fortificadas usando la técnica de cromatografía liquida de alta resolución (</a:t>
            </a:r>
            <a:r>
              <a:rPr lang="es-MX" dirty="0" err="1"/>
              <a:t>hplc</a:t>
            </a:r>
            <a:r>
              <a:rPr lang="es-MX" dirty="0"/>
              <a:t>)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28662" y="3332486"/>
            <a:ext cx="61722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err="1"/>
              <a:t>Lizeth</a:t>
            </a:r>
            <a:r>
              <a:rPr lang="es-ES" dirty="0"/>
              <a:t> </a:t>
            </a:r>
            <a:r>
              <a:rPr lang="es-ES" dirty="0" err="1"/>
              <a:t>Jazmin</a:t>
            </a:r>
            <a:r>
              <a:rPr lang="es-ES" dirty="0"/>
              <a:t> Bastidas Solarte</a:t>
            </a:r>
          </a:p>
          <a:p>
            <a:pPr algn="ctr"/>
            <a:r>
              <a:rPr lang="es-ES" dirty="0"/>
              <a:t>Estudiante de Química </a:t>
            </a:r>
          </a:p>
          <a:p>
            <a:pPr algn="ctr"/>
            <a:r>
              <a:rPr lang="es-ES" dirty="0"/>
              <a:t>Universidad de Antioquia </a:t>
            </a:r>
          </a:p>
          <a:p>
            <a:pPr algn="ctr"/>
            <a:r>
              <a:rPr lang="es-ES" dirty="0"/>
              <a:t>2021</a:t>
            </a:r>
          </a:p>
          <a:p>
            <a:endParaRPr lang="es-CO" dirty="0"/>
          </a:p>
        </p:txBody>
      </p:sp>
      <p:grpSp>
        <p:nvGrpSpPr>
          <p:cNvPr id="5" name="4 Grupo"/>
          <p:cNvGrpSpPr/>
          <p:nvPr/>
        </p:nvGrpSpPr>
        <p:grpSpPr>
          <a:xfrm>
            <a:off x="5076056" y="5029944"/>
            <a:ext cx="3744416" cy="1871308"/>
            <a:chOff x="5076056" y="5029944"/>
            <a:chExt cx="3744416" cy="1871308"/>
          </a:xfrm>
        </p:grpSpPr>
        <p:pic>
          <p:nvPicPr>
            <p:cNvPr id="1026" name="Picture 2" descr="Ver las imágenes de ori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278641"/>
              <a:ext cx="1944216" cy="137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er las imágenes de orig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029944"/>
              <a:ext cx="1512168" cy="187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0A5D3D-C7CF-D049-A04C-04D90AD2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35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5D91B2-002C-2242-8AC1-DE31482F81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10</a:t>
            </a:fld>
            <a:endParaRPr lang="es-CO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DCDF5F7C-2716-0040-A7F4-57F8D22A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/>
              <a:t>Principio de la técnica </a:t>
            </a:r>
            <a:r>
              <a:rPr lang="es-ES" dirty="0" err="1"/>
              <a:t>hplc</a:t>
            </a:r>
            <a:endParaRPr lang="es-CO" dirty="0"/>
          </a:p>
        </p:txBody>
      </p:sp>
      <p:pic>
        <p:nvPicPr>
          <p:cNvPr id="9218" name="Picture 2" descr="Cromatografía en Fase reversa (Estructura de proteínas)">
            <a:extLst>
              <a:ext uri="{FF2B5EF4-FFF2-40B4-BE49-F238E27FC236}">
                <a16:creationId xmlns:a16="http://schemas.microsoft.com/office/drawing/2014/main" id="{522F970D-0B0B-2940-90D3-09400EF9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02" y="1798842"/>
            <a:ext cx="43815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>
            <a:extLst>
              <a:ext uri="{FF2B5EF4-FFF2-40B4-BE49-F238E27FC236}">
                <a16:creationId xmlns:a16="http://schemas.microsoft.com/office/drawing/2014/main" id="{E9DB8962-5680-6E4D-AB0C-4399F9614F89}"/>
              </a:ext>
            </a:extLst>
          </p:cNvPr>
          <p:cNvSpPr/>
          <p:nvPr/>
        </p:nvSpPr>
        <p:spPr>
          <a:xfrm>
            <a:off x="3203848" y="357301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224" name="Picture 8" descr="Jual Thermo Scientific - Dionex UltiMate 3000 UHPLC | GeneCraft Labs">
            <a:extLst>
              <a:ext uri="{FF2B5EF4-FFF2-40B4-BE49-F238E27FC236}">
                <a16:creationId xmlns:a16="http://schemas.microsoft.com/office/drawing/2014/main" id="{F5B496FC-D456-2349-9587-9D4C7C190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8" y="2612994"/>
            <a:ext cx="2750129" cy="26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11</a:t>
            </a:fld>
            <a:endParaRPr lang="es-CO"/>
          </a:p>
        </p:txBody>
      </p:sp>
      <p:pic>
        <p:nvPicPr>
          <p:cNvPr id="24" name="Imagen 23" descr="Saponificacion">
            <a:extLst>
              <a:ext uri="{FF2B5EF4-FFF2-40B4-BE49-F238E27FC236}">
                <a16:creationId xmlns:a16="http://schemas.microsoft.com/office/drawing/2014/main" id="{B6E3A8FD-DA09-AA4D-B94E-54D3D29818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1"/>
          <a:stretch>
            <a:fillRect/>
          </a:stretch>
        </p:blipFill>
        <p:spPr bwMode="auto">
          <a:xfrm>
            <a:off x="488776" y="1880828"/>
            <a:ext cx="7640240" cy="34923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1 Título">
            <a:extLst>
              <a:ext uri="{FF2B5EF4-FFF2-40B4-BE49-F238E27FC236}">
                <a16:creationId xmlns:a16="http://schemas.microsoft.com/office/drawing/2014/main" id="{29EE5578-D177-7748-AE1F-6B8A3D2B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76" y="471665"/>
            <a:ext cx="7467600" cy="1143000"/>
          </a:xfrm>
        </p:spPr>
        <p:txBody>
          <a:bodyPr/>
          <a:lstStyle/>
          <a:p>
            <a:r>
              <a:rPr lang="es-ES" dirty="0"/>
              <a:t>Metodología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6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12</a:t>
            </a:fld>
            <a:endParaRPr lang="es-CO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C303EA9-5E15-5242-B4B4-DDD3F7AD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/>
              <a:t>Metodología</a:t>
            </a:r>
            <a:endParaRPr lang="es-CO" dirty="0"/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589E9ED8-FEF2-3546-A89A-B41F4E267D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es-CO" dirty="0"/>
              <a:t>Se realiza según lo descrito en el norma ISO 12080-2 2009 y NTC 5044.2002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44" name="Picture 4" descr="Leche fortificada, ¿es recomendable su consumo? - Mejor con Salud">
            <a:extLst>
              <a:ext uri="{FF2B5EF4-FFF2-40B4-BE49-F238E27FC236}">
                <a16:creationId xmlns:a16="http://schemas.microsoft.com/office/drawing/2014/main" id="{496AE80B-7963-2F48-9824-9A56F859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2915817"/>
            <a:ext cx="25916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lfonsooctavo.com GRADO EN QUÍMICA: Comienzo INORGÁNICA I y ORGÁNICA III -  alfonsooctavo.com">
            <a:extLst>
              <a:ext uri="{FF2B5EF4-FFF2-40B4-BE49-F238E27FC236}">
                <a16:creationId xmlns:a16="http://schemas.microsoft.com/office/drawing/2014/main" id="{1C89D882-6464-5649-99A2-4C4920E5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09" y="2954412"/>
            <a:ext cx="28829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UNCIÓN DEL EMBUDO DE SEPARACIÓN 】➤ Qué Es, Como Se Usa, Características  2020 - Materiales De Laboratorio">
            <a:extLst>
              <a:ext uri="{FF2B5EF4-FFF2-40B4-BE49-F238E27FC236}">
                <a16:creationId xmlns:a16="http://schemas.microsoft.com/office/drawing/2014/main" id="{4876171B-379B-A34E-BB10-9F53B03CF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88" y="3118689"/>
            <a:ext cx="1776922" cy="13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derecha 4">
            <a:extLst>
              <a:ext uri="{FF2B5EF4-FFF2-40B4-BE49-F238E27FC236}">
                <a16:creationId xmlns:a16="http://schemas.microsoft.com/office/drawing/2014/main" id="{D07A38DC-EFE3-224E-9E75-9FD7D8A5140F}"/>
              </a:ext>
            </a:extLst>
          </p:cNvPr>
          <p:cNvSpPr/>
          <p:nvPr/>
        </p:nvSpPr>
        <p:spPr>
          <a:xfrm>
            <a:off x="2916131" y="3779912"/>
            <a:ext cx="379578" cy="257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id="{BCC44DCA-B93B-3749-B8AD-841D9D8EF0D6}"/>
              </a:ext>
            </a:extLst>
          </p:cNvPr>
          <p:cNvSpPr/>
          <p:nvPr/>
        </p:nvSpPr>
        <p:spPr>
          <a:xfrm>
            <a:off x="6090928" y="3778388"/>
            <a:ext cx="379578" cy="257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50" name="Picture 10" descr="Como Utilizar Correctamente Un Rotoevaporador.flv GIF | Gfycat">
            <a:extLst>
              <a:ext uri="{FF2B5EF4-FFF2-40B4-BE49-F238E27FC236}">
                <a16:creationId xmlns:a16="http://schemas.microsoft.com/office/drawing/2014/main" id="{74B94299-5DE8-AB43-B809-DB1AD1DE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85" y="4949952"/>
            <a:ext cx="2641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 derecha 17">
            <a:extLst>
              <a:ext uri="{FF2B5EF4-FFF2-40B4-BE49-F238E27FC236}">
                <a16:creationId xmlns:a16="http://schemas.microsoft.com/office/drawing/2014/main" id="{3AA4D5F7-D45D-F34E-9502-89A24EB46039}"/>
              </a:ext>
            </a:extLst>
          </p:cNvPr>
          <p:cNvSpPr/>
          <p:nvPr/>
        </p:nvSpPr>
        <p:spPr>
          <a:xfrm>
            <a:off x="412481" y="5476886"/>
            <a:ext cx="379578" cy="257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52" name="Picture 12" descr="Amazon.com: Viales de muestreo automático ALWSCI, viales de muestras HPLC  0.1 fl oz con manchas escritas y graduaciones tipo 10-425 vial roscado y  tapas de rosca ABS negras de 0.394 in y">
            <a:extLst>
              <a:ext uri="{FF2B5EF4-FFF2-40B4-BE49-F238E27FC236}">
                <a16:creationId xmlns:a16="http://schemas.microsoft.com/office/drawing/2014/main" id="{F9BB3BE8-B4D7-8E4A-9FC8-F93F307D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41" y="4810429"/>
            <a:ext cx="1631618" cy="16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 derecha 19">
            <a:extLst>
              <a:ext uri="{FF2B5EF4-FFF2-40B4-BE49-F238E27FC236}">
                <a16:creationId xmlns:a16="http://schemas.microsoft.com/office/drawing/2014/main" id="{E09991CB-D6A4-C244-B8F7-61233B6DCD34}"/>
              </a:ext>
            </a:extLst>
          </p:cNvPr>
          <p:cNvSpPr/>
          <p:nvPr/>
        </p:nvSpPr>
        <p:spPr>
          <a:xfrm>
            <a:off x="3813201" y="5497656"/>
            <a:ext cx="379578" cy="257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54" name="Picture 14" descr="How HPLC Columns Work animated gif">
            <a:extLst>
              <a:ext uri="{FF2B5EF4-FFF2-40B4-BE49-F238E27FC236}">
                <a16:creationId xmlns:a16="http://schemas.microsoft.com/office/drawing/2014/main" id="{8FD3B7B6-0EC1-D142-8989-7C8A80D8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80" y="4787974"/>
            <a:ext cx="2066808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echa derecha 21">
            <a:extLst>
              <a:ext uri="{FF2B5EF4-FFF2-40B4-BE49-F238E27FC236}">
                <a16:creationId xmlns:a16="http://schemas.microsoft.com/office/drawing/2014/main" id="{921662F1-51CA-7041-AC6E-ABBFB4D4DAED}"/>
              </a:ext>
            </a:extLst>
          </p:cNvPr>
          <p:cNvSpPr/>
          <p:nvPr/>
        </p:nvSpPr>
        <p:spPr>
          <a:xfrm>
            <a:off x="5293019" y="5497656"/>
            <a:ext cx="379578" cy="257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3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13</a:t>
            </a:fld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B35EDCF-35CB-7045-AD0D-DB4D968EA5E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5"/>
          <a:stretch/>
        </p:blipFill>
        <p:spPr bwMode="auto">
          <a:xfrm>
            <a:off x="324518" y="842013"/>
            <a:ext cx="7991898" cy="4690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99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14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966DAF-B77D-724A-9CE5-C58F63E8F5D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21309" b="47857"/>
          <a:stretch/>
        </p:blipFill>
        <p:spPr bwMode="auto">
          <a:xfrm>
            <a:off x="430155" y="940538"/>
            <a:ext cx="6696744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B21F89-FD68-DB4D-B0DF-C28FE51629C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r="15153"/>
          <a:stretch/>
        </p:blipFill>
        <p:spPr bwMode="auto">
          <a:xfrm>
            <a:off x="457589" y="2423797"/>
            <a:ext cx="5169535" cy="4279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27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general retinol</a:t>
            </a:r>
            <a:endParaRPr lang="es-CO" dirty="0"/>
          </a:p>
        </p:txBody>
      </p:sp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BE81F-91D7-914E-AD97-7D13C886A9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15</a:t>
            </a:fld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55EAB10-6CBD-EC43-8FBD-A19B4B4C01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 sz="1800" dirty="0"/>
          </a:p>
          <a:p>
            <a:pPr lvl="1"/>
            <a:r>
              <a:rPr lang="es-CO" dirty="0" err="1"/>
              <a:t>Retinol</a:t>
            </a:r>
            <a:r>
              <a:rPr lang="es-CO" dirty="0"/>
              <a:t> palmitato </a:t>
            </a:r>
          </a:p>
          <a:p>
            <a:pPr lvl="1"/>
            <a:endParaRPr lang="es-CO" dirty="0"/>
          </a:p>
          <a:p>
            <a:pPr lvl="1"/>
            <a:endParaRPr lang="es-CO" dirty="0"/>
          </a:p>
          <a:p>
            <a:pPr lvl="1"/>
            <a:endParaRPr lang="es-CO" dirty="0"/>
          </a:p>
          <a:p>
            <a:pPr lvl="1"/>
            <a:endParaRPr lang="es-CO" dirty="0"/>
          </a:p>
          <a:p>
            <a:pPr lvl="1"/>
            <a:endParaRPr lang="es-CO" dirty="0"/>
          </a:p>
          <a:p>
            <a:pPr lvl="1"/>
            <a:r>
              <a:rPr lang="es-CO" dirty="0" err="1"/>
              <a:t>Retinol</a:t>
            </a:r>
            <a:r>
              <a:rPr lang="es-CO" dirty="0"/>
              <a:t> acetato</a:t>
            </a:r>
          </a:p>
        </p:txBody>
      </p:sp>
      <p:pic>
        <p:nvPicPr>
          <p:cNvPr id="9" name="Imagen 8" descr="Palmitato ">
            <a:extLst>
              <a:ext uri="{FF2B5EF4-FFF2-40B4-BE49-F238E27FC236}">
                <a16:creationId xmlns:a16="http://schemas.microsoft.com/office/drawing/2014/main" id="{E6FC2C19-4E53-5B46-A3DF-C8CD3D5D48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0"/>
          <a:stretch>
            <a:fillRect/>
          </a:stretch>
        </p:blipFill>
        <p:spPr bwMode="auto">
          <a:xfrm>
            <a:off x="1043608" y="2470348"/>
            <a:ext cx="4137744" cy="165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Acetato">
            <a:extLst>
              <a:ext uri="{FF2B5EF4-FFF2-40B4-BE49-F238E27FC236}">
                <a16:creationId xmlns:a16="http://schemas.microsoft.com/office/drawing/2014/main" id="{DF95F258-407D-DF44-8C65-0DD45759CC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4"/>
          <a:stretch>
            <a:fillRect/>
          </a:stretch>
        </p:blipFill>
        <p:spPr bwMode="auto">
          <a:xfrm>
            <a:off x="1176710" y="4822630"/>
            <a:ext cx="4137744" cy="165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1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general vitamina D</a:t>
            </a:r>
            <a:endParaRPr lang="es-CO" dirty="0"/>
          </a:p>
        </p:txBody>
      </p:sp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BE81F-91D7-914E-AD97-7D13C886A9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16</a:t>
            </a:fld>
            <a:endParaRPr lang="es-CO"/>
          </a:p>
        </p:txBody>
      </p:sp>
      <p:pic>
        <p:nvPicPr>
          <p:cNvPr id="6146" name="Picture 2" descr="Estructuras de las vitaminas D 3 y D 2 . | Download Scientific Diagram">
            <a:extLst>
              <a:ext uri="{FF2B5EF4-FFF2-40B4-BE49-F238E27FC236}">
                <a16:creationId xmlns:a16="http://schemas.microsoft.com/office/drawing/2014/main" id="{2163AB3E-5B7B-D849-9952-CBCE0E55BE3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3190"/>
            <a:ext cx="7467600" cy="41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17</a:t>
            </a:fld>
            <a:endParaRPr lang="es-CO"/>
          </a:p>
        </p:txBody>
      </p:sp>
      <p:pic>
        <p:nvPicPr>
          <p:cNvPr id="14338" name="Picture 2" descr="Cálculos para la formulación de un jabón partiendo de cualquier aceite. —  Steemit">
            <a:extLst>
              <a:ext uri="{FF2B5EF4-FFF2-40B4-BE49-F238E27FC236}">
                <a16:creationId xmlns:a16="http://schemas.microsoft.com/office/drawing/2014/main" id="{58DDE7CA-37B1-9247-AC78-C0440751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4" y="1871095"/>
            <a:ext cx="7362700" cy="31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7">
            <a:extLst>
              <a:ext uri="{FF2B5EF4-FFF2-40B4-BE49-F238E27FC236}">
                <a16:creationId xmlns:a16="http://schemas.microsoft.com/office/drawing/2014/main" id="{CE81B893-B180-5943-A64D-B38E79CA6F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5668" y="1058784"/>
            <a:ext cx="7467600" cy="812311"/>
          </a:xfrm>
        </p:spPr>
        <p:txBody>
          <a:bodyPr>
            <a:normAutofit/>
          </a:bodyPr>
          <a:lstStyle/>
          <a:p>
            <a:r>
              <a:rPr lang="es-CO" dirty="0"/>
              <a:t>Reacción general saponificación de la leche.</a:t>
            </a:r>
          </a:p>
        </p:txBody>
      </p:sp>
    </p:spTree>
    <p:extLst>
      <p:ext uri="{BB962C8B-B14F-4D97-AF65-F5344CB8AC3E}">
        <p14:creationId xmlns:p14="http://schemas.microsoft.com/office/powerpoint/2010/main" val="4710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18</a:t>
            </a:fld>
            <a:endParaRPr lang="es-CO"/>
          </a:p>
        </p:txBody>
      </p:sp>
      <p:sp>
        <p:nvSpPr>
          <p:cNvPr id="10" name="Marcador de contenido 7">
            <a:extLst>
              <a:ext uri="{FF2B5EF4-FFF2-40B4-BE49-F238E27FC236}">
                <a16:creationId xmlns:a16="http://schemas.microsoft.com/office/drawing/2014/main" id="{CE81B893-B180-5943-A64D-B38E79CA6F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5668" y="1058784"/>
            <a:ext cx="7467600" cy="165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A</a:t>
            </a:r>
            <a:r>
              <a:rPr lang="es-CO" dirty="0" err="1"/>
              <a:t>dición</a:t>
            </a:r>
            <a:r>
              <a:rPr lang="es-CO" dirty="0"/>
              <a:t> del patrón de estándar interno: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 relación se usa para obtener concentraciones de un analito a partir de una curva de calibración. </a:t>
            </a: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BA5B66-F9BE-437A-83C6-6CA89690B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29508"/>
              </p:ext>
            </p:extLst>
          </p:nvPr>
        </p:nvGraphicFramePr>
        <p:xfrm>
          <a:off x="680011" y="2938257"/>
          <a:ext cx="7199700" cy="2854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661">
                  <a:extLst>
                    <a:ext uri="{9D8B030D-6E8A-4147-A177-3AD203B41FA5}">
                      <a16:colId xmlns:a16="http://schemas.microsoft.com/office/drawing/2014/main" val="857586091"/>
                    </a:ext>
                  </a:extLst>
                </a:gridCol>
                <a:gridCol w="1067238">
                  <a:extLst>
                    <a:ext uri="{9D8B030D-6E8A-4147-A177-3AD203B41FA5}">
                      <a16:colId xmlns:a16="http://schemas.microsoft.com/office/drawing/2014/main" val="3009526548"/>
                    </a:ext>
                  </a:extLst>
                </a:gridCol>
                <a:gridCol w="924895">
                  <a:extLst>
                    <a:ext uri="{9D8B030D-6E8A-4147-A177-3AD203B41FA5}">
                      <a16:colId xmlns:a16="http://schemas.microsoft.com/office/drawing/2014/main" val="3672515605"/>
                    </a:ext>
                  </a:extLst>
                </a:gridCol>
                <a:gridCol w="1074490">
                  <a:extLst>
                    <a:ext uri="{9D8B030D-6E8A-4147-A177-3AD203B41FA5}">
                      <a16:colId xmlns:a16="http://schemas.microsoft.com/office/drawing/2014/main" val="3112478940"/>
                    </a:ext>
                  </a:extLst>
                </a:gridCol>
                <a:gridCol w="903720">
                  <a:extLst>
                    <a:ext uri="{9D8B030D-6E8A-4147-A177-3AD203B41FA5}">
                      <a16:colId xmlns:a16="http://schemas.microsoft.com/office/drawing/2014/main" val="3486041081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1104072203"/>
                    </a:ext>
                  </a:extLst>
                </a:gridCol>
                <a:gridCol w="1363495">
                  <a:extLst>
                    <a:ext uri="{9D8B030D-6E8A-4147-A177-3AD203B41FA5}">
                      <a16:colId xmlns:a16="http://schemas.microsoft.com/office/drawing/2014/main" val="3061671288"/>
                    </a:ext>
                  </a:extLst>
                </a:gridCol>
              </a:tblGrid>
              <a:tr h="951368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</a:rPr>
                        <a:t>Muestras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Concentración del analito (mg/L)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Área analito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</a:rPr>
                        <a:t>Concentración del estándar interno 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Área de la concentración del estándar interno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División de áreas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</a:rPr>
                        <a:t>División concentraciones 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5402945"/>
                  </a:ext>
                </a:extLst>
              </a:tr>
              <a:tr h="380546"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Patrón 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Concentración establecida intervalo de trabajo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Área analito presentada por el cromatograma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Concentración definida del estándar interno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Área estándar interno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Área analito/ Área estándar interno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</a:rPr>
                        <a:t>Concentración de analito/Concentración de estándar interno.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5096330"/>
                  </a:ext>
                </a:extLst>
              </a:tr>
              <a:tr h="380546"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Patrón 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903731"/>
                  </a:ext>
                </a:extLst>
              </a:tr>
              <a:tr h="380546"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Patrón 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04384"/>
                  </a:ext>
                </a:extLst>
              </a:tr>
              <a:tr h="380546"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effectLst/>
                        </a:rPr>
                        <a:t>Patrón 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499068"/>
                  </a:ext>
                </a:extLst>
              </a:tr>
              <a:tr h="380546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</a:rPr>
                        <a:t>Patrón 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5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27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19</a:t>
            </a:fld>
            <a:endParaRPr lang="es-CO"/>
          </a:p>
        </p:txBody>
      </p:sp>
      <p:sp>
        <p:nvSpPr>
          <p:cNvPr id="10" name="Marcador de contenido 7">
            <a:extLst>
              <a:ext uri="{FF2B5EF4-FFF2-40B4-BE49-F238E27FC236}">
                <a16:creationId xmlns:a16="http://schemas.microsoft.com/office/drawing/2014/main" id="{CE81B893-B180-5943-A64D-B38E79CA6F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5668" y="1058784"/>
            <a:ext cx="7467600" cy="930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A</a:t>
            </a:r>
            <a:r>
              <a:rPr lang="es-CO" dirty="0" err="1"/>
              <a:t>dición</a:t>
            </a:r>
            <a:r>
              <a:rPr lang="es-CO" dirty="0"/>
              <a:t> del patrón de estándar interno: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95AE36-6127-4362-9253-61790E774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6" y="2615379"/>
            <a:ext cx="3534756" cy="2181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172134-7F1D-48C8-9182-E8FBBDEF5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715" y="1425716"/>
            <a:ext cx="2739970" cy="17281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4869725-FFA4-4526-A199-25A72B332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127" y="3153019"/>
            <a:ext cx="2537146" cy="15929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1EB7D-C96D-42F1-9D45-2E27C48A6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539" y="4797152"/>
            <a:ext cx="2406877" cy="15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Tabla de contenido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Introducción </a:t>
            </a:r>
          </a:p>
          <a:p>
            <a:pPr lvl="1"/>
            <a:r>
              <a:rPr lang="es-ES" dirty="0"/>
              <a:t>¿Cuál es la importancia de la fortificación de vitaminas en la leche?</a:t>
            </a:r>
          </a:p>
          <a:p>
            <a:pPr lvl="1"/>
            <a:r>
              <a:rPr lang="es-ES" dirty="0"/>
              <a:t>¿Cómo se identifican?</a:t>
            </a:r>
          </a:p>
          <a:p>
            <a:pPr lvl="1"/>
            <a:r>
              <a:rPr lang="es-ES" dirty="0"/>
              <a:t>Margo legal – resolución 333 de 2011</a:t>
            </a:r>
          </a:p>
          <a:p>
            <a:pPr lvl="1"/>
            <a:r>
              <a:rPr lang="es-ES" dirty="0"/>
              <a:t>Principio de la técnica HPLC</a:t>
            </a:r>
          </a:p>
          <a:p>
            <a:r>
              <a:rPr lang="es-ES" dirty="0"/>
              <a:t>Metodología </a:t>
            </a:r>
          </a:p>
          <a:p>
            <a:pPr lvl="1"/>
            <a:r>
              <a:rPr lang="es-ES" dirty="0"/>
              <a:t>Método experimental según las normas</a:t>
            </a:r>
          </a:p>
          <a:p>
            <a:r>
              <a:rPr lang="es-ES" dirty="0"/>
              <a:t>Resultados </a:t>
            </a:r>
          </a:p>
          <a:p>
            <a:pPr lvl="1"/>
            <a:r>
              <a:rPr lang="es-ES" dirty="0"/>
              <a:t>Plan de verificación propuesto para la vitamina A y D según la norma ISO 12080-2: 2009 y NTC 5044.2002, respectivamente. </a:t>
            </a:r>
          </a:p>
          <a:p>
            <a:pPr lvl="1"/>
            <a:r>
              <a:rPr lang="es-ES" dirty="0"/>
              <a:t>Análisis de las muestras</a:t>
            </a:r>
          </a:p>
          <a:p>
            <a:r>
              <a:rPr lang="es-ES" dirty="0"/>
              <a:t>Conclusiones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 </a:t>
            </a:r>
            <a:endParaRPr lang="es-CO" dirty="0"/>
          </a:p>
        </p:txBody>
      </p:sp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EB8DAB-54A8-B04C-B09B-279D4431CC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4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20</a:t>
            </a:fld>
            <a:endParaRPr lang="es-CO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C303EA9-5E15-5242-B4B4-DDD3F7AD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/>
              <a:t>Resultados</a:t>
            </a:r>
            <a:endParaRPr lang="es-CO" dirty="0"/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589E9ED8-FEF2-3546-A89A-B41F4E267D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 fontScale="92500"/>
          </a:bodyPr>
          <a:lstStyle/>
          <a:p>
            <a:pPr lvl="0"/>
            <a:r>
              <a:rPr lang="es-CO" dirty="0"/>
              <a:t>Selectividad - interferencias de medida, identificación de pico </a:t>
            </a:r>
            <a:endParaRPr lang="es-CO" sz="2000" dirty="0"/>
          </a:p>
          <a:p>
            <a:pPr lvl="0"/>
            <a:r>
              <a:rPr lang="es-CO" dirty="0"/>
              <a:t>Precisión - errores aleatorios </a:t>
            </a:r>
            <a:endParaRPr lang="es-CO" sz="2000" dirty="0"/>
          </a:p>
          <a:p>
            <a:pPr lvl="1"/>
            <a:r>
              <a:rPr lang="es-CO" sz="2400" dirty="0" err="1"/>
              <a:t>Repetibilidad</a:t>
            </a:r>
            <a:endParaRPr lang="es-CO" sz="2000" dirty="0"/>
          </a:p>
          <a:p>
            <a:pPr lvl="1"/>
            <a:r>
              <a:rPr lang="es-CO" sz="2400" dirty="0"/>
              <a:t>Precisión intermedia </a:t>
            </a:r>
            <a:endParaRPr lang="es-CO" sz="2000" dirty="0"/>
          </a:p>
          <a:p>
            <a:pPr lvl="0"/>
            <a:r>
              <a:rPr lang="es-CO" dirty="0"/>
              <a:t>Rango de trabajo – método funciona con parámetros de exactitud y precisión</a:t>
            </a:r>
          </a:p>
          <a:p>
            <a:pPr lvl="1"/>
            <a:r>
              <a:rPr lang="es-CO" sz="2400" dirty="0"/>
              <a:t>Precisión </a:t>
            </a:r>
          </a:p>
          <a:p>
            <a:pPr lvl="1"/>
            <a:r>
              <a:rPr lang="es-CO" sz="2400" dirty="0"/>
              <a:t>Exactitud </a:t>
            </a:r>
          </a:p>
          <a:p>
            <a:pPr lvl="0"/>
            <a:r>
              <a:rPr lang="es-CO" dirty="0"/>
              <a:t>Linealidad – relación con la concentración del analito </a:t>
            </a:r>
            <a:endParaRPr lang="es-CO" sz="2000" dirty="0"/>
          </a:p>
          <a:p>
            <a:pPr lvl="1"/>
            <a:r>
              <a:rPr lang="es-CO" sz="2400" dirty="0"/>
              <a:t>Coeficientes de correlación </a:t>
            </a:r>
            <a:endParaRPr lang="es-CO" sz="2000" dirty="0"/>
          </a:p>
          <a:p>
            <a:pPr lvl="1"/>
            <a:r>
              <a:rPr lang="es-CO" sz="2400" dirty="0"/>
              <a:t>Test de linealidad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7800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21</a:t>
            </a:fld>
            <a:endParaRPr lang="es-CO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C303EA9-5E15-5242-B4B4-DDD3F7AD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/>
              <a:t>Resultados</a:t>
            </a:r>
            <a:endParaRPr lang="es-CO" dirty="0"/>
          </a:p>
        </p:txBody>
      </p:sp>
      <p:sp>
        <p:nvSpPr>
          <p:cNvPr id="10" name="Marcador de contenido 7">
            <a:extLst>
              <a:ext uri="{FF2B5EF4-FFF2-40B4-BE49-F238E27FC236}">
                <a16:creationId xmlns:a16="http://schemas.microsoft.com/office/drawing/2014/main" id="{E043CD84-D5CF-7744-8F62-FC15BD5DDA0B}"/>
              </a:ext>
            </a:extLst>
          </p:cNvPr>
          <p:cNvSpPr txBox="1">
            <a:spLocks/>
          </p:cNvSpPr>
          <p:nvPr/>
        </p:nvSpPr>
        <p:spPr>
          <a:xfrm>
            <a:off x="405384" y="1740053"/>
            <a:ext cx="7467600" cy="48737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Límite de detección (LOD) – sensibilidad del método </a:t>
            </a:r>
            <a:endParaRPr lang="es-CO" sz="2000" dirty="0"/>
          </a:p>
          <a:p>
            <a:pPr lvl="1"/>
            <a:r>
              <a:rPr lang="es-CO" sz="2400" dirty="0"/>
              <a:t>Método visual</a:t>
            </a:r>
            <a:endParaRPr lang="es-CO" sz="2000" dirty="0"/>
          </a:p>
          <a:p>
            <a:pPr lvl="1"/>
            <a:r>
              <a:rPr lang="es-CO" sz="2400" dirty="0"/>
              <a:t>Relación Señal/Ruido (S/R)</a:t>
            </a:r>
            <a:endParaRPr lang="es-CO" sz="2000" dirty="0"/>
          </a:p>
          <a:p>
            <a:r>
              <a:rPr lang="es-CO" dirty="0"/>
              <a:t>Límite de cuantificación (LOQ) – sensibilidad del método</a:t>
            </a:r>
            <a:endParaRPr lang="es-CO" sz="2000" dirty="0"/>
          </a:p>
          <a:p>
            <a:pPr lvl="1"/>
            <a:r>
              <a:rPr lang="es-CO" sz="2400" dirty="0"/>
              <a:t>Método visual </a:t>
            </a:r>
            <a:endParaRPr lang="es-CO" sz="2000" dirty="0"/>
          </a:p>
          <a:p>
            <a:pPr lvl="1"/>
            <a:r>
              <a:rPr lang="es-CO" sz="2400" dirty="0"/>
              <a:t>Relación Señal/Ruido (S/R)</a:t>
            </a:r>
            <a:endParaRPr lang="es-CO" sz="2000" dirty="0"/>
          </a:p>
          <a:p>
            <a:r>
              <a:rPr lang="es-CO" dirty="0"/>
              <a:t>Exactitud – errores sistemáticos y aleatorios</a:t>
            </a:r>
            <a:endParaRPr lang="es-CO" sz="2000" dirty="0"/>
          </a:p>
          <a:p>
            <a:pPr lvl="1"/>
            <a:r>
              <a:rPr lang="es-CO" sz="2400" dirty="0"/>
              <a:t>Precisión </a:t>
            </a:r>
            <a:endParaRPr lang="es-CO" sz="2000" dirty="0"/>
          </a:p>
          <a:p>
            <a:pPr lvl="1"/>
            <a:r>
              <a:rPr lang="es-CO" sz="2400" dirty="0"/>
              <a:t>Sesgo  </a:t>
            </a:r>
            <a:endParaRPr lang="es-CO" sz="2000" dirty="0"/>
          </a:p>
          <a:p>
            <a:r>
              <a:rPr lang="es-CO" dirty="0"/>
              <a:t>Incertidumbre </a:t>
            </a:r>
          </a:p>
        </p:txBody>
      </p:sp>
    </p:spTree>
    <p:extLst>
      <p:ext uri="{BB962C8B-B14F-4D97-AF65-F5344CB8AC3E}">
        <p14:creationId xmlns:p14="http://schemas.microsoft.com/office/powerpoint/2010/main" val="18639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22</a:t>
            </a:fld>
            <a:endParaRPr lang="es-CO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C303EA9-5E15-5242-B4B4-DDD3F7AD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/>
              <a:t>Resultados</a:t>
            </a:r>
            <a:endParaRPr lang="es-CO" dirty="0"/>
          </a:p>
        </p:txBody>
      </p:sp>
      <p:pic>
        <p:nvPicPr>
          <p:cNvPr id="9" name="image8.png" title="Imagen">
            <a:extLst>
              <a:ext uri="{FF2B5EF4-FFF2-40B4-BE49-F238E27FC236}">
                <a16:creationId xmlns:a16="http://schemas.microsoft.com/office/drawing/2014/main" id="{E0001BDA-D760-8845-BE1F-43B1515912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246" y="893850"/>
            <a:ext cx="7776864" cy="5813295"/>
          </a:xfrm>
          <a:prstGeom prst="rect">
            <a:avLst/>
          </a:prstGeom>
          <a:noFill/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B5D92E0-8264-8B40-A1D0-FA87A7B4F7BE}"/>
              </a:ext>
            </a:extLst>
          </p:cNvPr>
          <p:cNvCxnSpPr/>
          <p:nvPr/>
        </p:nvCxnSpPr>
        <p:spPr>
          <a:xfrm flipV="1">
            <a:off x="2267744" y="3140968"/>
            <a:ext cx="93610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D900F02-7729-044B-8A6A-3BF64B3A2EE9}"/>
              </a:ext>
            </a:extLst>
          </p:cNvPr>
          <p:cNvCxnSpPr>
            <a:cxnSpLocks/>
          </p:cNvCxnSpPr>
          <p:nvPr/>
        </p:nvCxnSpPr>
        <p:spPr>
          <a:xfrm flipV="1">
            <a:off x="2411760" y="5734050"/>
            <a:ext cx="1152128" cy="274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40B1A6-8B97-0B4B-BC77-AE4DDBB3BCE9}"/>
              </a:ext>
            </a:extLst>
          </p:cNvPr>
          <p:cNvSpPr txBox="1"/>
          <p:nvPr/>
        </p:nvSpPr>
        <p:spPr>
          <a:xfrm>
            <a:off x="3491880" y="27809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Señal Vit A - Estándar.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A12EC6-4544-194D-8AD8-508BEEED4F86}"/>
              </a:ext>
            </a:extLst>
          </p:cNvPr>
          <p:cNvSpPr txBox="1"/>
          <p:nvPr/>
        </p:nvSpPr>
        <p:spPr>
          <a:xfrm>
            <a:off x="3690902" y="5502155"/>
            <a:ext cx="390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Señal </a:t>
            </a:r>
            <a:r>
              <a:rPr lang="es-CO" dirty="0" err="1"/>
              <a:t>Vit</a:t>
            </a:r>
            <a:r>
              <a:rPr lang="es-CO" dirty="0"/>
              <a:t> A – Muestras analizadas </a:t>
            </a:r>
          </a:p>
        </p:txBody>
      </p:sp>
    </p:spTree>
    <p:extLst>
      <p:ext uri="{BB962C8B-B14F-4D97-AF65-F5344CB8AC3E}">
        <p14:creationId xmlns:p14="http://schemas.microsoft.com/office/powerpoint/2010/main" val="38323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23</a:t>
            </a:fld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68C6F2-A267-064F-B186-589C4F9A6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8378"/>
              </p:ext>
            </p:extLst>
          </p:nvPr>
        </p:nvGraphicFramePr>
        <p:xfrm>
          <a:off x="457198" y="1024006"/>
          <a:ext cx="7859217" cy="4891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744">
                  <a:extLst>
                    <a:ext uri="{9D8B030D-6E8A-4147-A177-3AD203B41FA5}">
                      <a16:colId xmlns:a16="http://schemas.microsoft.com/office/drawing/2014/main" val="770475970"/>
                    </a:ext>
                  </a:extLst>
                </a:gridCol>
                <a:gridCol w="1934744">
                  <a:extLst>
                    <a:ext uri="{9D8B030D-6E8A-4147-A177-3AD203B41FA5}">
                      <a16:colId xmlns:a16="http://schemas.microsoft.com/office/drawing/2014/main" val="1679645307"/>
                    </a:ext>
                  </a:extLst>
                </a:gridCol>
                <a:gridCol w="710499">
                  <a:extLst>
                    <a:ext uri="{9D8B030D-6E8A-4147-A177-3AD203B41FA5}">
                      <a16:colId xmlns:a16="http://schemas.microsoft.com/office/drawing/2014/main" val="41170864"/>
                    </a:ext>
                  </a:extLst>
                </a:gridCol>
                <a:gridCol w="655846">
                  <a:extLst>
                    <a:ext uri="{9D8B030D-6E8A-4147-A177-3AD203B41FA5}">
                      <a16:colId xmlns:a16="http://schemas.microsoft.com/office/drawing/2014/main" val="2739376558"/>
                    </a:ext>
                  </a:extLst>
                </a:gridCol>
                <a:gridCol w="655846">
                  <a:extLst>
                    <a:ext uri="{9D8B030D-6E8A-4147-A177-3AD203B41FA5}">
                      <a16:colId xmlns:a16="http://schemas.microsoft.com/office/drawing/2014/main" val="3117349289"/>
                    </a:ext>
                  </a:extLst>
                </a:gridCol>
                <a:gridCol w="655846">
                  <a:extLst>
                    <a:ext uri="{9D8B030D-6E8A-4147-A177-3AD203B41FA5}">
                      <a16:colId xmlns:a16="http://schemas.microsoft.com/office/drawing/2014/main" val="3373848089"/>
                    </a:ext>
                  </a:extLst>
                </a:gridCol>
                <a:gridCol w="655846">
                  <a:extLst>
                    <a:ext uri="{9D8B030D-6E8A-4147-A177-3AD203B41FA5}">
                      <a16:colId xmlns:a16="http://schemas.microsoft.com/office/drawing/2014/main" val="657199039"/>
                    </a:ext>
                  </a:extLst>
                </a:gridCol>
                <a:gridCol w="655846">
                  <a:extLst>
                    <a:ext uri="{9D8B030D-6E8A-4147-A177-3AD203B41FA5}">
                      <a16:colId xmlns:a16="http://schemas.microsoft.com/office/drawing/2014/main" val="2973855567"/>
                    </a:ext>
                  </a:extLst>
                </a:gridCol>
              </a:tblGrid>
              <a:tr h="22504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Parámetros 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Muestra 1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Muestra 2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Muestra 3 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389367"/>
                  </a:ext>
                </a:extLst>
              </a:tr>
              <a:tr h="225045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Muestra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Replica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Muestra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Replica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Muestra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Replica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extLst>
                  <a:ext uri="{0D108BD9-81ED-4DB2-BD59-A6C34878D82A}">
                    <a16:rowId xmlns:a16="http://schemas.microsoft.com/office/drawing/2014/main" val="832555770"/>
                  </a:ext>
                </a:extLst>
              </a:tr>
              <a:tr h="225045">
                <a:tc rowSpan="4"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Tiempo de retención 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Rango de tiempo de retención (min)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4,272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4,280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4,273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4,267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4,353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4,353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extLst>
                  <a:ext uri="{0D108BD9-81ED-4DB2-BD59-A6C34878D82A}">
                    <a16:rowId xmlns:a16="http://schemas.microsoft.com/office/drawing/2014/main" val="660218543"/>
                  </a:ext>
                </a:extLst>
              </a:tr>
              <a:tr h="2250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4,643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4,630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4,637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4,657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4,690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4,690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extLst>
                  <a:ext uri="{0D108BD9-81ED-4DB2-BD59-A6C34878D82A}">
                    <a16:rowId xmlns:a16="http://schemas.microsoft.com/office/drawing/2014/main" val="2472813621"/>
                  </a:ext>
                </a:extLst>
              </a:tr>
              <a:tr h="2250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Promedio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4,458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4,455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4,455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4,462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4,522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4,522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extLst>
                  <a:ext uri="{0D108BD9-81ED-4DB2-BD59-A6C34878D82A}">
                    <a16:rowId xmlns:a16="http://schemas.microsoft.com/office/drawing/2014/main" val="3201475409"/>
                  </a:ext>
                </a:extLst>
              </a:tr>
              <a:tr h="4500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Promedio tiempo de retención por muestra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4,456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4,459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4,522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770097"/>
                  </a:ext>
                </a:extLst>
              </a:tr>
              <a:tr h="225045">
                <a:tc row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Área de la señal mAU * min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Area de la señal mAU*min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6,144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6,171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4,168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4,165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104,480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105,151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extLst>
                  <a:ext uri="{0D108BD9-81ED-4DB2-BD59-A6C34878D82A}">
                    <a16:rowId xmlns:a16="http://schemas.microsoft.com/office/drawing/2014/main" val="4143124432"/>
                  </a:ext>
                </a:extLst>
              </a:tr>
              <a:tr h="2250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Promedio señales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6,158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4,167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104,816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77051"/>
                  </a:ext>
                </a:extLst>
              </a:tr>
              <a:tr h="225045">
                <a:tc row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Altura de pico (mAU)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Altura mAU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51,765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51,974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34,433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34,341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860,091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864,089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extLst>
                  <a:ext uri="{0D108BD9-81ED-4DB2-BD59-A6C34878D82A}">
                    <a16:rowId xmlns:a16="http://schemas.microsoft.com/office/drawing/2014/main" val="2037453661"/>
                  </a:ext>
                </a:extLst>
              </a:tr>
              <a:tr h="2250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Promedio altura de pico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51,870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34,387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862,090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718590"/>
                  </a:ext>
                </a:extLst>
              </a:tr>
              <a:tr h="22504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Concentración (UI g de retinol /g de vitamina A)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250,000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325,000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250,000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074404"/>
                  </a:ext>
                </a:extLst>
              </a:tr>
              <a:tr h="22504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Masa (g) de vitamina A, de diferentes muestras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0,014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0,010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0,0067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065180"/>
                  </a:ext>
                </a:extLst>
              </a:tr>
              <a:tr h="225045">
                <a:tc row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Concentración esperada teórica de vitamina A (mg/L)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Concentración esperada mg/L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14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670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04834"/>
                  </a:ext>
                </a:extLst>
              </a:tr>
              <a:tr h="3903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Concentración esperada UI/L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3,575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3,250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1,675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76830"/>
                  </a:ext>
                </a:extLst>
              </a:tr>
              <a:tr h="22504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Alícuota tomada de leche (mL)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25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6953"/>
                  </a:ext>
                </a:extLst>
              </a:tr>
              <a:tr h="22504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Reconstitución con metanol (mL)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64272"/>
                  </a:ext>
                </a:extLst>
              </a:tr>
              <a:tr h="450089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Concentración calculada (mg/L)(con base en los factores de respuesta) (relación de áreas)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15,709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15,778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10,657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10,649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-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-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extLst>
                  <a:ext uri="{0D108BD9-81ED-4DB2-BD59-A6C34878D82A}">
                    <a16:rowId xmlns:a16="http://schemas.microsoft.com/office/drawing/2014/main" val="1327455192"/>
                  </a:ext>
                </a:extLst>
              </a:tr>
              <a:tr h="22504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%de recuperación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109,856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110,339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106,570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106,494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-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-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extLst>
                  <a:ext uri="{0D108BD9-81ED-4DB2-BD59-A6C34878D82A}">
                    <a16:rowId xmlns:a16="http://schemas.microsoft.com/office/drawing/2014/main" val="1528473086"/>
                  </a:ext>
                </a:extLst>
              </a:tr>
              <a:tr h="22504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Concentración calculada (UI/L)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47,175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47,383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32,003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31,980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010" marR="39010" marT="0" marB="0" anchor="b"/>
                </a:tc>
                <a:extLst>
                  <a:ext uri="{0D108BD9-81ED-4DB2-BD59-A6C34878D82A}">
                    <a16:rowId xmlns:a16="http://schemas.microsoft.com/office/drawing/2014/main" val="69594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1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24</a:t>
            </a:fld>
            <a:endParaRPr lang="es-CO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082B6B3-73A6-D24F-AA37-743463A6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/>
              <a:t>Conclusiones</a:t>
            </a: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1D74A1E-862F-3647-A148-FB98674530D9}"/>
              </a:ext>
            </a:extLst>
          </p:cNvPr>
          <p:cNvSpPr/>
          <p:nvPr/>
        </p:nvSpPr>
        <p:spPr>
          <a:xfrm>
            <a:off x="224904" y="1541921"/>
            <a:ext cx="8208912" cy="502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Se consiguió finalizar el formato del plan de verificación acorde a las normas ISO 12080-2 2009 y NTC 5044.2002 y de esta forma poder dar inicio a la estandarización del método para la cuantificación de las vitaminas A y D en cualquier matriz leche.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Se dejan reportados los cálculos necesarios para realizar la evaluación de parámetros de desempeño analítico para el método a emplear.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Tras la ejecución de un análisis de diferentes muestras fortificadas con vitamina A se realizó un primer acercamiento de la optimización de las condiciones del laboratorio de calidad de leche a el método propuesto.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Se hace entrega de las fichas técnicas de los equipos empleados para la optimización del método junto con la ficha de procedimiento de la vitamina A y D.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43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5632A-81DC-8046-BF9A-90AAE58C0F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25</a:t>
            </a:fld>
            <a:endParaRPr lang="es-CO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7FF685D-D792-4E3D-818B-2938DE7F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 descr="Mide Museomide Sticker By Museo Interactivo De Economía">
            <a:extLst>
              <a:ext uri="{FF2B5EF4-FFF2-40B4-BE49-F238E27FC236}">
                <a16:creationId xmlns:a16="http://schemas.microsoft.com/office/drawing/2014/main" id="{D972543A-0555-4D1B-A7AF-F3E9F7D5BC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</a:t>
            </a:r>
            <a:endParaRPr lang="es-CO" dirty="0"/>
          </a:p>
        </p:txBody>
      </p:sp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1F1B53-2D86-A44B-B377-B9CFAFC31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3</a:t>
            </a:fld>
            <a:endParaRPr lang="es-CO"/>
          </a:p>
        </p:txBody>
      </p:sp>
      <p:pic>
        <p:nvPicPr>
          <p:cNvPr id="1026" name="Picture 2" descr="Millonaria inversión para el sector lechero • Periódico El Campesino – La  voz del campo colombiano">
            <a:extLst>
              <a:ext uri="{FF2B5EF4-FFF2-40B4-BE49-F238E27FC236}">
                <a16:creationId xmlns:a16="http://schemas.microsoft.com/office/drawing/2014/main" id="{20EA3E81-0C7A-4B7C-80D7-193D99B2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569319"/>
            <a:ext cx="2031428" cy="12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sa en la UA de C la maestría en Ciencia y Tecnología Química | El  Heraldo de Saltillo">
            <a:extLst>
              <a:ext uri="{FF2B5EF4-FFF2-40B4-BE49-F238E27FC236}">
                <a16:creationId xmlns:a16="http://schemas.microsoft.com/office/drawing/2014/main" id="{74E83786-7165-404B-B1B4-D962009C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07" y="5112322"/>
            <a:ext cx="2559269" cy="14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campesinos a empresarios del campo | Agricultura &amp;amp; Ganadería">
            <a:extLst>
              <a:ext uri="{FF2B5EF4-FFF2-40B4-BE49-F238E27FC236}">
                <a16:creationId xmlns:a16="http://schemas.microsoft.com/office/drawing/2014/main" id="{A8573349-26FE-44E0-B685-1611C17B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61610"/>
            <a:ext cx="2031428" cy="14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nerar empleos: vectores, gráfico vectorial, Generar empleos imágenes  vectoriales de stock | Depositphotos®">
            <a:extLst>
              <a:ext uri="{FF2B5EF4-FFF2-40B4-BE49-F238E27FC236}">
                <a16:creationId xmlns:a16="http://schemas.microsoft.com/office/drawing/2014/main" id="{0CC7CBE9-48D0-4B58-9948-6C9E415C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45371"/>
            <a:ext cx="1634210" cy="163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ingle conmemorativo bodas de oro de COLANTA® - YouTube">
            <a:extLst>
              <a:ext uri="{FF2B5EF4-FFF2-40B4-BE49-F238E27FC236}">
                <a16:creationId xmlns:a16="http://schemas.microsoft.com/office/drawing/2014/main" id="{8CC68456-E2C9-4BBB-9B17-1C779432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8" y="2894064"/>
            <a:ext cx="2500380" cy="14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7C42160-0916-4A19-A0F4-0C099FC3297B}"/>
              </a:ext>
            </a:extLst>
          </p:cNvPr>
          <p:cNvSpPr txBox="1"/>
          <p:nvPr/>
        </p:nvSpPr>
        <p:spPr>
          <a:xfrm>
            <a:off x="3125914" y="3314127"/>
            <a:ext cx="163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OBJETIVOS</a:t>
            </a:r>
            <a:endParaRPr lang="es-CO" dirty="0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BF80AD89-97EA-4698-A872-384617B485E0}"/>
              </a:ext>
            </a:extLst>
          </p:cNvPr>
          <p:cNvSpPr/>
          <p:nvPr/>
        </p:nvSpPr>
        <p:spPr>
          <a:xfrm>
            <a:off x="5004048" y="1024006"/>
            <a:ext cx="216024" cy="49252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EF19EE-4EB0-44F1-AB30-0C312FBD864E}"/>
              </a:ext>
            </a:extLst>
          </p:cNvPr>
          <p:cNvCxnSpPr>
            <a:cxnSpLocks/>
          </p:cNvCxnSpPr>
          <p:nvPr/>
        </p:nvCxnSpPr>
        <p:spPr>
          <a:xfrm>
            <a:off x="5148064" y="24928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8D40E8A-19AC-4431-9224-6E5BAB151568}"/>
              </a:ext>
            </a:extLst>
          </p:cNvPr>
          <p:cNvCxnSpPr>
            <a:cxnSpLocks/>
          </p:cNvCxnSpPr>
          <p:nvPr/>
        </p:nvCxnSpPr>
        <p:spPr>
          <a:xfrm>
            <a:off x="5112060" y="420262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3518" y="1601067"/>
            <a:ext cx="7695497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¿Qué es la fortificación?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Hace referencia a la adición de nutrientes o competente del alimento que ya contenía. La fortificación en alimentos de primera necesidad ayuda a corregir, la deficiencia de nutrientes esenciales en la población.  </a:t>
            </a:r>
          </a:p>
          <a:p>
            <a:pPr marL="0" indent="0">
              <a:buNone/>
            </a:pPr>
            <a:r>
              <a:rPr lang="es-ES" dirty="0"/>
              <a:t> </a:t>
            </a:r>
            <a:endParaRPr lang="es-CO" dirty="0"/>
          </a:p>
        </p:txBody>
      </p:sp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1F1B53-2D86-A44B-B377-B9CFAFC31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4</a:t>
            </a:fld>
            <a:endParaRPr lang="es-CO"/>
          </a:p>
        </p:txBody>
      </p:sp>
      <p:pic>
        <p:nvPicPr>
          <p:cNvPr id="2050" name="Picture 2" descr="Realmente son más saludables las &amp;quot;leches vegetales&amp;quot; que la leche de vaca? -  BBC News Mundo">
            <a:extLst>
              <a:ext uri="{FF2B5EF4-FFF2-40B4-BE49-F238E27FC236}">
                <a16:creationId xmlns:a16="http://schemas.microsoft.com/office/drawing/2014/main" id="{23C90043-C9CE-4557-BB46-D00EB9FE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4" y="45811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24006"/>
            <a:ext cx="7467600" cy="5449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¿Cuál es la estrategia del gobierno nacional para prevenir y controlar la deficiencia de micronutrientes en Colombia?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8F433AEE-E0C5-BA4F-9EB4-D74526797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620655"/>
              </p:ext>
            </p:extLst>
          </p:nvPr>
        </p:nvGraphicFramePr>
        <p:xfrm>
          <a:off x="611560" y="2348880"/>
          <a:ext cx="7498382" cy="4359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073">
                  <a:extLst>
                    <a:ext uri="{9D8B030D-6E8A-4147-A177-3AD203B41FA5}">
                      <a16:colId xmlns:a16="http://schemas.microsoft.com/office/drawing/2014/main" val="3264075562"/>
                    </a:ext>
                  </a:extLst>
                </a:gridCol>
                <a:gridCol w="4427309">
                  <a:extLst>
                    <a:ext uri="{9D8B030D-6E8A-4147-A177-3AD203B41FA5}">
                      <a16:colId xmlns:a16="http://schemas.microsoft.com/office/drawing/2014/main" val="1134273872"/>
                    </a:ext>
                  </a:extLst>
                </a:gridCol>
              </a:tblGrid>
              <a:tr h="3224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</a:rPr>
                        <a:t>Nutriente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>
                          <a:effectLst/>
                        </a:rPr>
                        <a:t>Tipo de alimento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extLst>
                  <a:ext uri="{0D108BD9-81ED-4DB2-BD59-A6C34878D82A}">
                    <a16:rowId xmlns:a16="http://schemas.microsoft.com/office/drawing/2014/main" val="1730911556"/>
                  </a:ext>
                </a:extLst>
              </a:tr>
              <a:tr h="10562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</a:rPr>
                        <a:t>Ácido ascórbico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</a:rPr>
                        <a:t>Frutas y bebidas enlatadas, congeladas y secas, productos lácteos enlatados, productos de cereales secos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extLst>
                  <a:ext uri="{0D108BD9-81ED-4DB2-BD59-A6C34878D82A}">
                    <a16:rowId xmlns:a16="http://schemas.microsoft.com/office/drawing/2014/main" val="485167681"/>
                  </a:ext>
                </a:extLst>
              </a:tr>
              <a:tr h="4954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>
                          <a:effectLst/>
                        </a:rPr>
                        <a:t>Tiamina, Riboflavina y Niacina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</a:rPr>
                        <a:t>Cereales secos, harina, pan, pasta, productos lácteos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extLst>
                  <a:ext uri="{0D108BD9-81ED-4DB2-BD59-A6C34878D82A}">
                    <a16:rowId xmlns:a16="http://schemas.microsoft.com/office/drawing/2014/main" val="3296383083"/>
                  </a:ext>
                </a:extLst>
              </a:tr>
              <a:tr h="10562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</a:rPr>
                        <a:t>Vitamina A o beta-caroteno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</a:rPr>
                        <a:t>Productos de cereales secos, harina, pan, pasta, productos lácteos, margarinas, aceites vegetales, azúcar, té, chocolate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extLst>
                  <a:ext uri="{0D108BD9-81ED-4DB2-BD59-A6C34878D82A}">
                    <a16:rowId xmlns:a16="http://schemas.microsoft.com/office/drawing/2014/main" val="929049212"/>
                  </a:ext>
                </a:extLst>
              </a:tr>
              <a:tr h="825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</a:rPr>
                        <a:t>Vitamina D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</a:rPr>
                        <a:t>Productos lácteos, margarina, productos de cereales secos, aceites vegetales, bebidas de fruta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extLst>
                  <a:ext uri="{0D108BD9-81ED-4DB2-BD59-A6C34878D82A}">
                    <a16:rowId xmlns:a16="http://schemas.microsoft.com/office/drawing/2014/main" val="1721096406"/>
                  </a:ext>
                </a:extLst>
              </a:tr>
              <a:tr h="184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s-C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s-C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9" marR="45469" marT="0" marB="0"/>
                </a:tc>
                <a:extLst>
                  <a:ext uri="{0D108BD9-81ED-4DB2-BD59-A6C34878D82A}">
                    <a16:rowId xmlns:a16="http://schemas.microsoft.com/office/drawing/2014/main" val="2179464918"/>
                  </a:ext>
                </a:extLst>
              </a:tr>
            </a:tbl>
          </a:graphicData>
        </a:graphic>
      </p:graphicFrame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8E4DFA-4B37-E14F-830C-BDA0052622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3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taminas y minerales de diferentes leches: Comparación">
            <a:extLst>
              <a:ext uri="{FF2B5EF4-FFF2-40B4-BE49-F238E27FC236}">
                <a16:creationId xmlns:a16="http://schemas.microsoft.com/office/drawing/2014/main" id="{DA62C509-CB49-F141-A1F0-F5513B28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8" y="1435646"/>
            <a:ext cx="3203023" cy="51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>
            <a:extLst>
              <a:ext uri="{FF2B5EF4-FFF2-40B4-BE49-F238E27FC236}">
                <a16:creationId xmlns:a16="http://schemas.microsoft.com/office/drawing/2014/main" id="{E840EC74-A475-E644-A89B-B1F7BEB63A5F}"/>
              </a:ext>
            </a:extLst>
          </p:cNvPr>
          <p:cNvSpPr txBox="1">
            <a:spLocks/>
          </p:cNvSpPr>
          <p:nvPr/>
        </p:nvSpPr>
        <p:spPr>
          <a:xfrm>
            <a:off x="3851920" y="1024006"/>
            <a:ext cx="4258816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s-ES" dirty="0"/>
          </a:p>
          <a:p>
            <a:pPr algn="just"/>
            <a:r>
              <a:rPr lang="es-CO" dirty="0"/>
              <a:t>La leche es un excelente vehículo de nutrientes por sus propiedades físico-químicas, su amplia disponibilidad.</a:t>
            </a:r>
          </a:p>
          <a:p>
            <a:pPr algn="just"/>
            <a:r>
              <a:rPr lang="es-CO" dirty="0"/>
              <a:t>La producción mundial de leche en su gran mayoría es fortificada con vitamina A y D. </a:t>
            </a:r>
            <a:r>
              <a:rPr lang="es-ES" dirty="0"/>
              <a:t> </a:t>
            </a:r>
            <a:endParaRPr lang="es-CO" dirty="0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F5EE2F5C-93C5-C942-8FA8-7093F16837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55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Vitaminas  </a:t>
            </a:r>
            <a:endParaRPr lang="es-CO" dirty="0"/>
          </a:p>
        </p:txBody>
      </p:sp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BE81F-91D7-914E-AD97-7D13C886A9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7</a:t>
            </a:fld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55EAB10-6CBD-EC43-8FBD-A19B4B4C01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sz="1800" dirty="0"/>
              <a:t>Vitamina A compuesta por: </a:t>
            </a:r>
            <a:r>
              <a:rPr lang="es-CO" sz="1800" dirty="0" err="1"/>
              <a:t>retinol</a:t>
            </a:r>
            <a:r>
              <a:rPr lang="es-CO" sz="1800" dirty="0"/>
              <a:t>, </a:t>
            </a:r>
            <a:r>
              <a:rPr lang="es-CO" sz="1800" dirty="0" err="1"/>
              <a:t>retinal</a:t>
            </a:r>
            <a:r>
              <a:rPr lang="es-CO" sz="1800" dirty="0"/>
              <a:t> y acido retinoico.</a:t>
            </a:r>
          </a:p>
          <a:p>
            <a:pPr lvl="1"/>
            <a:r>
              <a:rPr lang="es-CO" dirty="0" err="1"/>
              <a:t>Retinol</a:t>
            </a:r>
            <a:r>
              <a:rPr lang="es-CO" dirty="0"/>
              <a:t> palmitato </a:t>
            </a:r>
          </a:p>
          <a:p>
            <a:pPr lvl="1"/>
            <a:endParaRPr lang="es-CO" dirty="0"/>
          </a:p>
          <a:p>
            <a:pPr lvl="1"/>
            <a:endParaRPr lang="es-CO" dirty="0"/>
          </a:p>
          <a:p>
            <a:pPr lvl="1"/>
            <a:endParaRPr lang="es-CO" dirty="0"/>
          </a:p>
          <a:p>
            <a:pPr lvl="1"/>
            <a:endParaRPr lang="es-CO" dirty="0"/>
          </a:p>
          <a:p>
            <a:pPr lvl="1"/>
            <a:endParaRPr lang="es-CO" dirty="0"/>
          </a:p>
          <a:p>
            <a:pPr lvl="1"/>
            <a:r>
              <a:rPr lang="es-CO" dirty="0" err="1"/>
              <a:t>Retinol</a:t>
            </a:r>
            <a:r>
              <a:rPr lang="es-CO" dirty="0"/>
              <a:t> acetato</a:t>
            </a:r>
          </a:p>
        </p:txBody>
      </p:sp>
      <p:pic>
        <p:nvPicPr>
          <p:cNvPr id="9" name="Imagen 8" descr="Palmitato ">
            <a:extLst>
              <a:ext uri="{FF2B5EF4-FFF2-40B4-BE49-F238E27FC236}">
                <a16:creationId xmlns:a16="http://schemas.microsoft.com/office/drawing/2014/main" id="{E6FC2C19-4E53-5B46-A3DF-C8CD3D5D48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0"/>
          <a:stretch>
            <a:fillRect/>
          </a:stretch>
        </p:blipFill>
        <p:spPr bwMode="auto">
          <a:xfrm>
            <a:off x="1043608" y="2470348"/>
            <a:ext cx="4137744" cy="165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Acetato">
            <a:extLst>
              <a:ext uri="{FF2B5EF4-FFF2-40B4-BE49-F238E27FC236}">
                <a16:creationId xmlns:a16="http://schemas.microsoft.com/office/drawing/2014/main" id="{DF95F258-407D-DF44-8C65-0DD45759CC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4"/>
          <a:stretch>
            <a:fillRect/>
          </a:stretch>
        </p:blipFill>
        <p:spPr bwMode="auto">
          <a:xfrm>
            <a:off x="1176710" y="4822630"/>
            <a:ext cx="4137744" cy="165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3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Vitaminas  d </a:t>
            </a:r>
            <a:endParaRPr lang="es-CO" dirty="0"/>
          </a:p>
        </p:txBody>
      </p:sp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BE81F-91D7-914E-AD97-7D13C886A9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8</a:t>
            </a:fld>
            <a:endParaRPr lang="es-CO"/>
          </a:p>
        </p:txBody>
      </p:sp>
      <p:pic>
        <p:nvPicPr>
          <p:cNvPr id="6146" name="Picture 2" descr="Estructuras de las vitaminas D 3 y D 2 . | Download Scientific Diagram">
            <a:extLst>
              <a:ext uri="{FF2B5EF4-FFF2-40B4-BE49-F238E27FC236}">
                <a16:creationId xmlns:a16="http://schemas.microsoft.com/office/drawing/2014/main" id="{2163AB3E-5B7B-D849-9952-CBCE0E55BE3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3190"/>
            <a:ext cx="7467600" cy="41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129895"/>
            <a:ext cx="97299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9665"/>
            <a:ext cx="757469" cy="9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5D91B2-002C-2242-8AC1-DE31482F81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82893F-D514-4D20-B116-EEC194314464}" type="slidenum">
              <a:rPr lang="es-CO" smtClean="0"/>
              <a:t>9</a:t>
            </a:fld>
            <a:endParaRPr lang="es-CO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A4F8755-AC42-3445-8FFF-53E0C5489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14887"/>
              </p:ext>
            </p:extLst>
          </p:nvPr>
        </p:nvGraphicFramePr>
        <p:xfrm>
          <a:off x="785068" y="2061784"/>
          <a:ext cx="7099300" cy="3553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070">
                  <a:extLst>
                    <a:ext uri="{9D8B030D-6E8A-4147-A177-3AD203B41FA5}">
                      <a16:colId xmlns:a16="http://schemas.microsoft.com/office/drawing/2014/main" val="405572973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60814229"/>
                    </a:ext>
                  </a:extLst>
                </a:gridCol>
                <a:gridCol w="1901727">
                  <a:extLst>
                    <a:ext uri="{9D8B030D-6E8A-4147-A177-3AD203B41FA5}">
                      <a16:colId xmlns:a16="http://schemas.microsoft.com/office/drawing/2014/main" val="3209515427"/>
                    </a:ext>
                  </a:extLst>
                </a:gridCol>
                <a:gridCol w="1703295">
                  <a:extLst>
                    <a:ext uri="{9D8B030D-6E8A-4147-A177-3AD203B41FA5}">
                      <a16:colId xmlns:a16="http://schemas.microsoft.com/office/drawing/2014/main" val="790202865"/>
                    </a:ext>
                  </a:extLst>
                </a:gridCol>
              </a:tblGrid>
              <a:tr h="15885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</a:rPr>
                        <a:t>Nutriente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</a:rPr>
                        <a:t>Unidad de Medida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</a:rPr>
                        <a:t>Niños mayores de 6 meses y menores de 4 años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>
                          <a:effectLst/>
                        </a:rPr>
                        <a:t>Niños mayores de 4 años y adultos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895260"/>
                  </a:ext>
                </a:extLst>
              </a:tr>
              <a:tr h="699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>
                          <a:effectLst/>
                        </a:rPr>
                        <a:t>Vitamina A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>
                          <a:effectLst/>
                        </a:rPr>
                        <a:t>Unidades Internacionales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</a:rPr>
                        <a:t>1332 UI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</a:rPr>
                        <a:t>5000 UI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036218"/>
                  </a:ext>
                </a:extLst>
              </a:tr>
              <a:tr h="9660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>
                          <a:effectLst/>
                        </a:rPr>
                        <a:t>Vitamina D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</a:rPr>
                        <a:t>microgramos/Unidades Internacionales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>
                          <a:effectLst/>
                        </a:rPr>
                        <a:t>5 µg / 200 UI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</a:rPr>
                        <a:t>10 µg / 400 UI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003096"/>
                  </a:ext>
                </a:extLst>
              </a:tr>
            </a:tbl>
          </a:graphicData>
        </a:graphic>
      </p:graphicFrame>
      <p:sp>
        <p:nvSpPr>
          <p:cNvPr id="12" name="1 Título">
            <a:extLst>
              <a:ext uri="{FF2B5EF4-FFF2-40B4-BE49-F238E27FC236}">
                <a16:creationId xmlns:a16="http://schemas.microsoft.com/office/drawing/2014/main" id="{DCDF5F7C-2716-0040-A7F4-57F8D22A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/>
              <a:t>Resolución 333 de 2011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20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988</Words>
  <Application>Microsoft Office PowerPoint</Application>
  <PresentationFormat>Presentación en pantalla (4:3)</PresentationFormat>
  <Paragraphs>256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Mirador</vt:lpstr>
      <vt:lpstr>Verificación del método para la identificación y cuantificación de vitamina A y D en leches fortificadas usando la técnica de cromatografía liquida de alta resolución (hplc)</vt:lpstr>
      <vt:lpstr>Tabla de contenido</vt:lpstr>
      <vt:lpstr>Introducción </vt:lpstr>
      <vt:lpstr>Introducción </vt:lpstr>
      <vt:lpstr>Presentación de PowerPoint</vt:lpstr>
      <vt:lpstr>Presentación de PowerPoint</vt:lpstr>
      <vt:lpstr>Vitaminas  </vt:lpstr>
      <vt:lpstr>Vitaminas  d </vt:lpstr>
      <vt:lpstr>Resolución 333 de 2011</vt:lpstr>
      <vt:lpstr>Principio de la técnica hplc</vt:lpstr>
      <vt:lpstr>Metodología </vt:lpstr>
      <vt:lpstr>Metodología</vt:lpstr>
      <vt:lpstr>Presentación de PowerPoint</vt:lpstr>
      <vt:lpstr>Presentación de PowerPoint</vt:lpstr>
      <vt:lpstr>Estructura general retinol</vt:lpstr>
      <vt:lpstr>Estructura general vitamina D</vt:lpstr>
      <vt:lpstr>Presentación de PowerPoint</vt:lpstr>
      <vt:lpstr>Presentación de PowerPoint</vt:lpstr>
      <vt:lpstr>Presentación de PowerPoint</vt:lpstr>
      <vt:lpstr>Resultados</vt:lpstr>
      <vt:lpstr>Resultados</vt:lpstr>
      <vt:lpstr>Resultados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verificación de las vitaminas A y D bajo la norma ISO 12080-2 2009 y NTC 5044.2002 por medio de la técnica de HPLC</dc:title>
  <dc:creator>Driden Alexander Burbano Burbano</dc:creator>
  <cp:lastModifiedBy>carlos esteban villa perez</cp:lastModifiedBy>
  <cp:revision>30</cp:revision>
  <dcterms:created xsi:type="dcterms:W3CDTF">2021-06-15T00:01:15Z</dcterms:created>
  <dcterms:modified xsi:type="dcterms:W3CDTF">2021-06-17T17:17:10Z</dcterms:modified>
</cp:coreProperties>
</file>