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4"/>
  </p:sldMasterIdLst>
  <p:notesMasterIdLst>
    <p:notesMasterId r:id="rId6"/>
  </p:notesMasterIdLst>
  <p:handoutMasterIdLst>
    <p:handoutMasterId r:id="rId7"/>
  </p:handoutMasterIdLst>
  <p:sldIdLst>
    <p:sldId id="257" r:id="rId5"/>
  </p:sldIdLst>
  <p:sldSz cx="28800425" cy="35999738"/>
  <p:notesSz cx="6858000" cy="9144000"/>
  <p:defaultTextStyle>
    <a:defPPr rtl="0">
      <a:defRPr lang="es-es"/>
    </a:defPPr>
    <a:lvl1pPr marL="0" algn="l" defTabSz="1041410" rtl="0" eaLnBrk="1" latinLnBrk="0" hangingPunct="1">
      <a:defRPr sz="4100" kern="1200">
        <a:solidFill>
          <a:schemeClr val="tx1"/>
        </a:solidFill>
        <a:latin typeface="+mn-lt"/>
        <a:ea typeface="+mn-ea"/>
        <a:cs typeface="+mn-cs"/>
      </a:defRPr>
    </a:lvl1pPr>
    <a:lvl2pPr marL="1041410" algn="l" defTabSz="1041410" rtl="0" eaLnBrk="1" latinLnBrk="0" hangingPunct="1">
      <a:defRPr sz="4100" kern="1200">
        <a:solidFill>
          <a:schemeClr val="tx1"/>
        </a:solidFill>
        <a:latin typeface="+mn-lt"/>
        <a:ea typeface="+mn-ea"/>
        <a:cs typeface="+mn-cs"/>
      </a:defRPr>
    </a:lvl2pPr>
    <a:lvl3pPr marL="2082820" algn="l" defTabSz="1041410" rtl="0" eaLnBrk="1" latinLnBrk="0" hangingPunct="1">
      <a:defRPr sz="4100" kern="1200">
        <a:solidFill>
          <a:schemeClr val="tx1"/>
        </a:solidFill>
        <a:latin typeface="+mn-lt"/>
        <a:ea typeface="+mn-ea"/>
        <a:cs typeface="+mn-cs"/>
      </a:defRPr>
    </a:lvl3pPr>
    <a:lvl4pPr marL="3124230" algn="l" defTabSz="1041410" rtl="0" eaLnBrk="1" latinLnBrk="0" hangingPunct="1">
      <a:defRPr sz="4100" kern="1200">
        <a:solidFill>
          <a:schemeClr val="tx1"/>
        </a:solidFill>
        <a:latin typeface="+mn-lt"/>
        <a:ea typeface="+mn-ea"/>
        <a:cs typeface="+mn-cs"/>
      </a:defRPr>
    </a:lvl4pPr>
    <a:lvl5pPr marL="4165641" algn="l" defTabSz="1041410" rtl="0" eaLnBrk="1" latinLnBrk="0" hangingPunct="1">
      <a:defRPr sz="4100" kern="1200">
        <a:solidFill>
          <a:schemeClr val="tx1"/>
        </a:solidFill>
        <a:latin typeface="+mn-lt"/>
        <a:ea typeface="+mn-ea"/>
        <a:cs typeface="+mn-cs"/>
      </a:defRPr>
    </a:lvl5pPr>
    <a:lvl6pPr marL="5207051" algn="l" defTabSz="1041410" rtl="0" eaLnBrk="1" latinLnBrk="0" hangingPunct="1">
      <a:defRPr sz="4100" kern="1200">
        <a:solidFill>
          <a:schemeClr val="tx1"/>
        </a:solidFill>
        <a:latin typeface="+mn-lt"/>
        <a:ea typeface="+mn-ea"/>
        <a:cs typeface="+mn-cs"/>
      </a:defRPr>
    </a:lvl6pPr>
    <a:lvl7pPr marL="6248461" algn="l" defTabSz="1041410" rtl="0" eaLnBrk="1" latinLnBrk="0" hangingPunct="1">
      <a:defRPr sz="4100" kern="1200">
        <a:solidFill>
          <a:schemeClr val="tx1"/>
        </a:solidFill>
        <a:latin typeface="+mn-lt"/>
        <a:ea typeface="+mn-ea"/>
        <a:cs typeface="+mn-cs"/>
      </a:defRPr>
    </a:lvl7pPr>
    <a:lvl8pPr marL="7289871" algn="l" defTabSz="1041410" rtl="0" eaLnBrk="1" latinLnBrk="0" hangingPunct="1">
      <a:defRPr sz="4100" kern="1200">
        <a:solidFill>
          <a:schemeClr val="tx1"/>
        </a:solidFill>
        <a:latin typeface="+mn-lt"/>
        <a:ea typeface="+mn-ea"/>
        <a:cs typeface="+mn-cs"/>
      </a:defRPr>
    </a:lvl8pPr>
    <a:lvl9pPr marL="8331281" algn="l" defTabSz="1041410" rtl="0" eaLnBrk="1" latinLnBrk="0" hangingPunct="1">
      <a:defRPr sz="41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 EDGAR ZAPATA MONTOYA" initials="JEZM" lastIdx="4" clrIdx="0">
    <p:extLst>
      <p:ext uri="{19B8F6BF-5375-455C-9EA6-DF929625EA0E}">
        <p15:presenceInfo xmlns:p15="http://schemas.microsoft.com/office/powerpoint/2012/main" userId="S-1-5-21-1394167582-1238270525-1278246540-10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6D26"/>
    <a:srgbClr val="E6E6E6"/>
    <a:srgbClr val="F2F2F2"/>
    <a:srgbClr val="D55A66"/>
    <a:srgbClr val="54763F"/>
    <a:srgbClr val="799B4D"/>
    <a:srgbClr val="7B7635"/>
    <a:srgbClr val="C29162"/>
    <a:srgbClr val="BA8B7F"/>
    <a:srgbClr val="F28A2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8837" autoAdjust="0"/>
    <p:restoredTop sz="94703" autoAdjust="0"/>
  </p:normalViewPr>
  <p:slideViewPr>
    <p:cSldViewPr snapToGrid="0">
      <p:cViewPr>
        <p:scale>
          <a:sx n="33" d="100"/>
          <a:sy n="33" d="100"/>
        </p:scale>
        <p:origin x="16" y="16"/>
      </p:cViewPr>
      <p:guideLst/>
    </p:cSldViewPr>
  </p:slideViewPr>
  <p:notesTextViewPr>
    <p:cViewPr>
      <p:scale>
        <a:sx n="1" d="1"/>
        <a:sy n="1" d="1"/>
      </p:scale>
      <p:origin x="0" y="0"/>
    </p:cViewPr>
  </p:notesTextViewPr>
  <p:notesViewPr>
    <p:cSldViewPr snapToGrid="0" showGuides="1">
      <p:cViewPr varScale="1">
        <p:scale>
          <a:sx n="77" d="100"/>
          <a:sy n="77" d="100"/>
        </p:scale>
        <p:origin x="2190"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Win%2010\Mi%20unidad\Tesis%20doctorado\Preliminares%20membrana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PERSONAL\Mi%20unidad\Tesis%20doctorado\Preliminares%20membrana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PERSONAL\Mi%20unidad\Tesis%20doctorado\Preliminares%20membranas.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3987538173389373E-2"/>
          <c:y val="4.2052678099793385E-2"/>
          <c:w val="0.87970542114091765"/>
          <c:h val="0.80769614648970367"/>
        </c:manualLayout>
      </c:layout>
      <c:scatterChart>
        <c:scatterStyle val="smoothMarker"/>
        <c:varyColors val="0"/>
        <c:ser>
          <c:idx val="0"/>
          <c:order val="0"/>
          <c:tx>
            <c:strRef>
              <c:f>'Ensayo preliminar 1Kda'!$R$2</c:f>
              <c:strCache>
                <c:ptCount val="1"/>
                <c:pt idx="0">
                  <c:v>1 Kda</c:v>
                </c:pt>
              </c:strCache>
            </c:strRef>
          </c:tx>
          <c:spPr>
            <a:ln w="19050" cap="rnd">
              <a:solidFill>
                <a:schemeClr val="tx1"/>
              </a:solidFill>
              <a:round/>
            </a:ln>
            <a:effectLst/>
          </c:spPr>
          <c:marker>
            <c:symbol val="triangle"/>
            <c:size val="14"/>
            <c:spPr>
              <a:solidFill>
                <a:schemeClr val="tx1"/>
              </a:solidFill>
              <a:ln w="9525">
                <a:solidFill>
                  <a:schemeClr val="tx1"/>
                </a:solidFill>
              </a:ln>
              <a:effectLst/>
            </c:spPr>
          </c:marker>
          <c:xVal>
            <c:numRef>
              <c:f>'Ensayo preliminar 1Kda'!$O$3:$O$26</c:f>
              <c:numCache>
                <c:formatCode>General</c:formatCode>
                <c:ptCount val="24"/>
                <c:pt idx="0">
                  <c:v>0</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pt idx="16">
                  <c:v>80</c:v>
                </c:pt>
                <c:pt idx="17">
                  <c:v>85</c:v>
                </c:pt>
                <c:pt idx="18">
                  <c:v>90</c:v>
                </c:pt>
                <c:pt idx="19">
                  <c:v>95</c:v>
                </c:pt>
                <c:pt idx="20">
                  <c:v>100</c:v>
                </c:pt>
                <c:pt idx="21">
                  <c:v>110</c:v>
                </c:pt>
                <c:pt idx="22">
                  <c:v>115</c:v>
                </c:pt>
                <c:pt idx="23">
                  <c:v>120</c:v>
                </c:pt>
              </c:numCache>
            </c:numRef>
          </c:xVal>
          <c:yVal>
            <c:numRef>
              <c:f>'Ensayo preliminar 1Kda'!$R$3:$R$26</c:f>
              <c:numCache>
                <c:formatCode>0.000</c:formatCode>
                <c:ptCount val="24"/>
                <c:pt idx="0">
                  <c:v>30.454545454545457</c:v>
                </c:pt>
                <c:pt idx="1">
                  <c:v>30.454545454545457</c:v>
                </c:pt>
                <c:pt idx="2">
                  <c:v>30.454545454545457</c:v>
                </c:pt>
                <c:pt idx="3">
                  <c:v>30.909090909090907</c:v>
                </c:pt>
                <c:pt idx="4">
                  <c:v>30</c:v>
                </c:pt>
                <c:pt idx="5">
                  <c:v>28.636363636363637</c:v>
                </c:pt>
                <c:pt idx="6">
                  <c:v>30.454545454545457</c:v>
                </c:pt>
                <c:pt idx="7">
                  <c:v>29.545454545454547</c:v>
                </c:pt>
                <c:pt idx="8">
                  <c:v>25.90909090909091</c:v>
                </c:pt>
                <c:pt idx="9">
                  <c:v>26.363636363636363</c:v>
                </c:pt>
                <c:pt idx="10">
                  <c:v>25.454545454545457</c:v>
                </c:pt>
                <c:pt idx="11">
                  <c:v>25.90909090909091</c:v>
                </c:pt>
                <c:pt idx="12">
                  <c:v>25.90909090909091</c:v>
                </c:pt>
                <c:pt idx="13">
                  <c:v>25.454545454545457</c:v>
                </c:pt>
                <c:pt idx="14">
                  <c:v>22.727272727272727</c:v>
                </c:pt>
                <c:pt idx="15">
                  <c:v>21.363636363636363</c:v>
                </c:pt>
                <c:pt idx="16">
                  <c:v>15.909090909090908</c:v>
                </c:pt>
                <c:pt idx="17">
                  <c:v>15.909090909090908</c:v>
                </c:pt>
                <c:pt idx="18">
                  <c:v>15.454545454545453</c:v>
                </c:pt>
                <c:pt idx="19">
                  <c:v>13.636363636363637</c:v>
                </c:pt>
                <c:pt idx="20">
                  <c:v>14.545454545454545</c:v>
                </c:pt>
                <c:pt idx="21">
                  <c:v>11.818181818181818</c:v>
                </c:pt>
                <c:pt idx="22">
                  <c:v>12.727272727272728</c:v>
                </c:pt>
                <c:pt idx="23">
                  <c:v>11.363636363636363</c:v>
                </c:pt>
              </c:numCache>
            </c:numRef>
          </c:yVal>
          <c:smooth val="1"/>
          <c:extLst>
            <c:ext xmlns:c16="http://schemas.microsoft.com/office/drawing/2014/chart" uri="{C3380CC4-5D6E-409C-BE32-E72D297353CC}">
              <c16:uniqueId val="{00000000-B0C0-4E35-A423-2C388EBAD1A5}"/>
            </c:ext>
          </c:extLst>
        </c:ser>
        <c:ser>
          <c:idx val="1"/>
          <c:order val="1"/>
          <c:tx>
            <c:strRef>
              <c:f>'Ensayo preliminar 1Kda'!$U$2</c:f>
              <c:strCache>
                <c:ptCount val="1"/>
                <c:pt idx="0">
                  <c:v>3 Kda</c:v>
                </c:pt>
              </c:strCache>
            </c:strRef>
          </c:tx>
          <c:spPr>
            <a:ln w="19050" cap="rnd">
              <a:solidFill>
                <a:schemeClr val="tx1"/>
              </a:solidFill>
              <a:round/>
            </a:ln>
            <a:effectLst/>
          </c:spPr>
          <c:marker>
            <c:symbol val="x"/>
            <c:size val="13"/>
            <c:spPr>
              <a:solidFill>
                <a:sysClr val="windowText" lastClr="000000"/>
              </a:solidFill>
              <a:ln w="9525">
                <a:solidFill>
                  <a:schemeClr val="tx1"/>
                </a:solidFill>
              </a:ln>
              <a:effectLst/>
            </c:spPr>
          </c:marker>
          <c:xVal>
            <c:numRef>
              <c:f>'Ensayo preliminar 1Kda'!$O$3:$O$26</c:f>
              <c:numCache>
                <c:formatCode>General</c:formatCode>
                <c:ptCount val="24"/>
                <c:pt idx="0">
                  <c:v>0</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pt idx="16">
                  <c:v>80</c:v>
                </c:pt>
                <c:pt idx="17">
                  <c:v>85</c:v>
                </c:pt>
                <c:pt idx="18">
                  <c:v>90</c:v>
                </c:pt>
                <c:pt idx="19">
                  <c:v>95</c:v>
                </c:pt>
                <c:pt idx="20">
                  <c:v>100</c:v>
                </c:pt>
                <c:pt idx="21">
                  <c:v>110</c:v>
                </c:pt>
                <c:pt idx="22">
                  <c:v>115</c:v>
                </c:pt>
                <c:pt idx="23">
                  <c:v>120</c:v>
                </c:pt>
              </c:numCache>
            </c:numRef>
          </c:xVal>
          <c:yVal>
            <c:numRef>
              <c:f>'Ensayo preliminar 1Kda'!$U$3:$U$26</c:f>
              <c:numCache>
                <c:formatCode>0.000</c:formatCode>
                <c:ptCount val="24"/>
                <c:pt idx="0">
                  <c:v>22.727272727272727</c:v>
                </c:pt>
                <c:pt idx="1">
                  <c:v>23.18181818181818</c:v>
                </c:pt>
                <c:pt idx="2">
                  <c:v>23.18181818181818</c:v>
                </c:pt>
                <c:pt idx="3">
                  <c:v>23.18181818181818</c:v>
                </c:pt>
                <c:pt idx="4">
                  <c:v>23.636363636363637</c:v>
                </c:pt>
                <c:pt idx="5">
                  <c:v>23.18181818181818</c:v>
                </c:pt>
                <c:pt idx="6">
                  <c:v>22.727272727272727</c:v>
                </c:pt>
                <c:pt idx="7">
                  <c:v>23.636363636363637</c:v>
                </c:pt>
                <c:pt idx="8">
                  <c:v>23.18181818181818</c:v>
                </c:pt>
                <c:pt idx="9">
                  <c:v>23.636363636363637</c:v>
                </c:pt>
                <c:pt idx="10">
                  <c:v>23.636363636363637</c:v>
                </c:pt>
                <c:pt idx="11">
                  <c:v>23.18181818181818</c:v>
                </c:pt>
                <c:pt idx="12">
                  <c:v>23.636363636363637</c:v>
                </c:pt>
                <c:pt idx="13">
                  <c:v>22.727272727272727</c:v>
                </c:pt>
                <c:pt idx="14">
                  <c:v>22.272727272727273</c:v>
                </c:pt>
                <c:pt idx="15">
                  <c:v>21.363636363636363</c:v>
                </c:pt>
                <c:pt idx="16">
                  <c:v>20.454545454545457</c:v>
                </c:pt>
                <c:pt idx="17">
                  <c:v>20.90909090909091</c:v>
                </c:pt>
                <c:pt idx="18">
                  <c:v>20.454545454545457</c:v>
                </c:pt>
                <c:pt idx="19">
                  <c:v>20.90909090909091</c:v>
                </c:pt>
                <c:pt idx="20">
                  <c:v>21.363636363636363</c:v>
                </c:pt>
                <c:pt idx="21">
                  <c:v>20.90909090909091</c:v>
                </c:pt>
                <c:pt idx="22">
                  <c:v>20.454545454545457</c:v>
                </c:pt>
                <c:pt idx="23">
                  <c:v>20.454545454545457</c:v>
                </c:pt>
              </c:numCache>
            </c:numRef>
          </c:yVal>
          <c:smooth val="1"/>
          <c:extLst>
            <c:ext xmlns:c16="http://schemas.microsoft.com/office/drawing/2014/chart" uri="{C3380CC4-5D6E-409C-BE32-E72D297353CC}">
              <c16:uniqueId val="{00000001-B0C0-4E35-A423-2C388EBAD1A5}"/>
            </c:ext>
          </c:extLst>
        </c:ser>
        <c:dLbls>
          <c:showLegendKey val="0"/>
          <c:showVal val="0"/>
          <c:showCatName val="0"/>
          <c:showSerName val="0"/>
          <c:showPercent val="0"/>
          <c:showBubbleSize val="0"/>
        </c:dLbls>
        <c:axId val="368916464"/>
        <c:axId val="368918104"/>
      </c:scatterChart>
      <c:valAx>
        <c:axId val="368916464"/>
        <c:scaling>
          <c:orientation val="minMax"/>
          <c:max val="12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2800" b="0" i="0" u="none" strike="noStrike" kern="1200" baseline="0">
                    <a:solidFill>
                      <a:schemeClr val="tx1">
                        <a:lumMod val="65000"/>
                        <a:lumOff val="35000"/>
                      </a:schemeClr>
                    </a:solidFill>
                    <a:latin typeface="Arial Narrow" panose="020B0606020202030204" pitchFamily="34" charset="0"/>
                    <a:ea typeface="+mn-ea"/>
                    <a:cs typeface="+mn-cs"/>
                  </a:defRPr>
                </a:pPr>
                <a:r>
                  <a:rPr lang="es-CO" dirty="0"/>
                  <a:t>Time (min)</a:t>
                </a:r>
              </a:p>
            </c:rich>
          </c:tx>
          <c:overlay val="0"/>
          <c:spPr>
            <a:noFill/>
            <a:ln>
              <a:noFill/>
            </a:ln>
            <a:effectLst/>
          </c:spPr>
          <c:txPr>
            <a:bodyPr rot="0" spcFirstLastPara="1" vertOverflow="ellipsis" vert="horz" wrap="square" anchor="ctr" anchorCtr="1"/>
            <a:lstStyle/>
            <a:p>
              <a:pPr>
                <a:defRPr sz="2800" b="0" i="0" u="none" strike="noStrike" kern="1200" baseline="0">
                  <a:solidFill>
                    <a:schemeClr val="tx1">
                      <a:lumMod val="65000"/>
                      <a:lumOff val="35000"/>
                    </a:schemeClr>
                  </a:solidFill>
                  <a:latin typeface="Arial Narrow" panose="020B0606020202030204" pitchFamily="34" charset="0"/>
                  <a:ea typeface="+mn-ea"/>
                  <a:cs typeface="+mn-cs"/>
                </a:defRPr>
              </a:pPr>
              <a:endParaRPr lang="es-CO"/>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2800" b="0" i="0" u="none" strike="noStrike" kern="1200" baseline="0">
                <a:solidFill>
                  <a:schemeClr val="tx1">
                    <a:lumMod val="65000"/>
                    <a:lumOff val="35000"/>
                  </a:schemeClr>
                </a:solidFill>
                <a:latin typeface="Arial Narrow" panose="020B0606020202030204" pitchFamily="34" charset="0"/>
                <a:ea typeface="+mn-ea"/>
                <a:cs typeface="+mn-cs"/>
              </a:defRPr>
            </a:pPr>
            <a:endParaRPr lang="es-CO"/>
          </a:p>
        </c:txPr>
        <c:crossAx val="368918104"/>
        <c:crosses val="autoZero"/>
        <c:crossBetween val="midCat"/>
        <c:majorUnit val="10"/>
      </c:valAx>
      <c:valAx>
        <c:axId val="368918104"/>
        <c:scaling>
          <c:orientation val="minMax"/>
          <c:max val="34"/>
          <c:min val="1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800" b="0" i="0" u="none" strike="noStrike" kern="1200" baseline="0">
                    <a:solidFill>
                      <a:schemeClr val="tx1">
                        <a:lumMod val="65000"/>
                        <a:lumOff val="35000"/>
                      </a:schemeClr>
                    </a:solidFill>
                    <a:latin typeface="Arial Narrow" panose="020B0606020202030204" pitchFamily="34" charset="0"/>
                    <a:ea typeface="+mn-ea"/>
                    <a:cs typeface="+mn-cs"/>
                  </a:defRPr>
                </a:pPr>
                <a:r>
                  <a:rPr lang="en-US"/>
                  <a:t> J (L/(m2h)</a:t>
                </a:r>
                <a:endParaRPr lang="es-CO"/>
              </a:p>
            </c:rich>
          </c:tx>
          <c:overlay val="0"/>
          <c:spPr>
            <a:noFill/>
            <a:ln>
              <a:noFill/>
            </a:ln>
            <a:effectLst/>
          </c:spPr>
          <c:txPr>
            <a:bodyPr rot="-5400000" spcFirstLastPara="1" vertOverflow="ellipsis" vert="horz" wrap="square" anchor="ctr" anchorCtr="1"/>
            <a:lstStyle/>
            <a:p>
              <a:pPr>
                <a:defRPr sz="2800" b="0" i="0" u="none" strike="noStrike" kern="1200" baseline="0">
                  <a:solidFill>
                    <a:schemeClr val="tx1">
                      <a:lumMod val="65000"/>
                      <a:lumOff val="35000"/>
                    </a:schemeClr>
                  </a:solidFill>
                  <a:latin typeface="Arial Narrow" panose="020B0606020202030204" pitchFamily="34" charset="0"/>
                  <a:ea typeface="+mn-ea"/>
                  <a:cs typeface="+mn-cs"/>
                </a:defRPr>
              </a:pPr>
              <a:endParaRPr lang="es-CO"/>
            </a:p>
          </c:txPr>
        </c:title>
        <c:numFmt formatCode="0" sourceLinked="0"/>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2800" b="0" i="0" u="none" strike="noStrike" kern="1200" baseline="0">
                <a:solidFill>
                  <a:schemeClr val="tx1">
                    <a:lumMod val="65000"/>
                    <a:lumOff val="35000"/>
                  </a:schemeClr>
                </a:solidFill>
                <a:latin typeface="Arial Narrow" panose="020B0606020202030204" pitchFamily="34" charset="0"/>
                <a:ea typeface="+mn-ea"/>
                <a:cs typeface="+mn-cs"/>
              </a:defRPr>
            </a:pPr>
            <a:endParaRPr lang="es-CO"/>
          </a:p>
        </c:txPr>
        <c:crossAx val="368916464"/>
        <c:crosses val="autoZero"/>
        <c:crossBetween val="midCat"/>
        <c:majorUnit val="4"/>
      </c:valAx>
      <c:spPr>
        <a:noFill/>
        <a:ln>
          <a:noFill/>
        </a:ln>
        <a:effectLst/>
      </c:spPr>
    </c:plotArea>
    <c:legend>
      <c:legendPos val="r"/>
      <c:layout>
        <c:manualLayout>
          <c:xMode val="edge"/>
          <c:yMode val="edge"/>
          <c:x val="0.69012876758939712"/>
          <c:y val="9.2871967070070158E-2"/>
          <c:w val="0.22160388666111883"/>
          <c:h val="0.24173904174045266"/>
        </c:manualLayout>
      </c:layout>
      <c:overlay val="0"/>
      <c:spPr>
        <a:noFill/>
        <a:ln>
          <a:noFill/>
        </a:ln>
        <a:effectLst/>
      </c:spPr>
      <c:txPr>
        <a:bodyPr rot="0" spcFirstLastPara="1" vertOverflow="ellipsis" vert="horz" wrap="square" anchor="ctr" anchorCtr="1"/>
        <a:lstStyle/>
        <a:p>
          <a:pPr>
            <a:defRPr sz="2800" b="0" i="0" u="none" strike="noStrike" kern="1200" baseline="0">
              <a:solidFill>
                <a:schemeClr val="tx1">
                  <a:lumMod val="65000"/>
                  <a:lumOff val="35000"/>
                </a:schemeClr>
              </a:solidFill>
              <a:latin typeface="Arial Narrow" panose="020B0606020202030204" pitchFamily="34" charset="0"/>
              <a:ea typeface="+mn-ea"/>
              <a:cs typeface="+mn-cs"/>
            </a:defRPr>
          </a:pPr>
          <a:endParaRPr lang="es-C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lgn="just">
        <a:defRPr sz="2800">
          <a:latin typeface="Arial Narrow" panose="020B0606020202030204" pitchFamily="34" charset="0"/>
        </a:defRPr>
      </a:pPr>
      <a:endParaRPr lang="es-CO"/>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632413066288324"/>
          <c:y val="2.5718969429162651E-2"/>
          <c:w val="0.80238720807509123"/>
          <c:h val="0.8709152823473858"/>
        </c:manualLayout>
      </c:layout>
      <c:barChart>
        <c:barDir val="col"/>
        <c:grouping val="clustered"/>
        <c:varyColors val="0"/>
        <c:ser>
          <c:idx val="0"/>
          <c:order val="0"/>
          <c:tx>
            <c:strRef>
              <c:f>'Activadades nuevas'!$F$35</c:f>
              <c:strCache>
                <c:ptCount val="1"/>
                <c:pt idx="0">
                  <c:v>ORAC</c:v>
                </c:pt>
              </c:strCache>
            </c:strRef>
          </c:tx>
          <c:spPr>
            <a:solidFill>
              <a:schemeClr val="accent2"/>
            </a:solidFill>
            <a:ln>
              <a:noFill/>
            </a:ln>
            <a:effectLst/>
          </c:spPr>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1-C65C-4E32-BE5F-EB6393573992}"/>
              </c:ext>
            </c:extLst>
          </c:dPt>
          <c:dPt>
            <c:idx val="2"/>
            <c:invertIfNegative val="0"/>
            <c:bubble3D val="0"/>
            <c:spPr>
              <a:solidFill>
                <a:schemeClr val="accent2"/>
              </a:solidFill>
              <a:ln>
                <a:noFill/>
              </a:ln>
              <a:effectLst/>
            </c:spPr>
            <c:extLst>
              <c:ext xmlns:c16="http://schemas.microsoft.com/office/drawing/2014/chart" uri="{C3380CC4-5D6E-409C-BE32-E72D297353CC}">
                <c16:uniqueId val="{00000003-C65C-4E32-BE5F-EB6393573992}"/>
              </c:ext>
            </c:extLst>
          </c:dPt>
          <c:dPt>
            <c:idx val="3"/>
            <c:invertIfNegative val="0"/>
            <c:bubble3D val="0"/>
            <c:spPr>
              <a:solidFill>
                <a:schemeClr val="accent2"/>
              </a:solidFill>
              <a:ln>
                <a:noFill/>
              </a:ln>
              <a:effectLst/>
            </c:spPr>
            <c:extLst>
              <c:ext xmlns:c16="http://schemas.microsoft.com/office/drawing/2014/chart" uri="{C3380CC4-5D6E-409C-BE32-E72D297353CC}">
                <c16:uniqueId val="{00000005-C65C-4E32-BE5F-EB6393573992}"/>
              </c:ext>
            </c:extLst>
          </c:dPt>
          <c:dPt>
            <c:idx val="4"/>
            <c:invertIfNegative val="0"/>
            <c:bubble3D val="0"/>
            <c:spPr>
              <a:solidFill>
                <a:schemeClr val="accent2"/>
              </a:solidFill>
              <a:ln>
                <a:noFill/>
              </a:ln>
              <a:effectLst/>
            </c:spPr>
            <c:extLst>
              <c:ext xmlns:c16="http://schemas.microsoft.com/office/drawing/2014/chart" uri="{C3380CC4-5D6E-409C-BE32-E72D297353CC}">
                <c16:uniqueId val="{00000007-C65C-4E32-BE5F-EB6393573992}"/>
              </c:ext>
            </c:extLst>
          </c:dPt>
          <c:errBars>
            <c:errBarType val="both"/>
            <c:errValType val="stdErr"/>
            <c:noEndCap val="0"/>
            <c:spPr>
              <a:noFill/>
              <a:ln w="9525" cap="flat" cmpd="sng" algn="ctr">
                <a:solidFill>
                  <a:schemeClr val="tx1">
                    <a:lumMod val="65000"/>
                    <a:lumOff val="35000"/>
                  </a:schemeClr>
                </a:solidFill>
                <a:round/>
              </a:ln>
              <a:effectLst/>
            </c:spPr>
          </c:errBars>
          <c:cat>
            <c:strRef>
              <c:f>'Activadades nuevas'!$A$36:$A$40</c:f>
              <c:strCache>
                <c:ptCount val="5"/>
                <c:pt idx="0">
                  <c:v>H. whole</c:v>
                </c:pt>
                <c:pt idx="1">
                  <c:v>HL &gt; 3 kDa</c:v>
                </c:pt>
                <c:pt idx="2">
                  <c:v>HL &lt; 3 kDa</c:v>
                </c:pt>
                <c:pt idx="3">
                  <c:v>HL &gt; 1 kDa</c:v>
                </c:pt>
                <c:pt idx="4">
                  <c:v>HL &lt; 1 kDa</c:v>
                </c:pt>
              </c:strCache>
              <c:extLst/>
            </c:strRef>
          </c:cat>
          <c:val>
            <c:numRef>
              <c:f>'Activadades nuevas'!$F$36:$F$40</c:f>
              <c:numCache>
                <c:formatCode>0.00</c:formatCode>
                <c:ptCount val="5"/>
                <c:pt idx="0">
                  <c:v>823.79310344827582</c:v>
                </c:pt>
                <c:pt idx="1">
                  <c:v>476.49637475588247</c:v>
                </c:pt>
                <c:pt idx="2">
                  <c:v>1013.5373371489039</c:v>
                </c:pt>
                <c:pt idx="3">
                  <c:v>630.28763983142846</c:v>
                </c:pt>
                <c:pt idx="4">
                  <c:v>740.67170209832614</c:v>
                </c:pt>
              </c:numCache>
              <c:extLst/>
            </c:numRef>
          </c:val>
          <c:extLst>
            <c:ext xmlns:c16="http://schemas.microsoft.com/office/drawing/2014/chart" uri="{C3380CC4-5D6E-409C-BE32-E72D297353CC}">
              <c16:uniqueId val="{00000008-C65C-4E32-BE5F-EB6393573992}"/>
            </c:ext>
          </c:extLst>
        </c:ser>
        <c:ser>
          <c:idx val="1"/>
          <c:order val="1"/>
          <c:tx>
            <c:strRef>
              <c:f>'Activadades nuevas'!$G$35</c:f>
              <c:strCache>
                <c:ptCount val="1"/>
                <c:pt idx="0">
                  <c:v>TEAC</c:v>
                </c:pt>
              </c:strCache>
            </c:strRef>
          </c:tx>
          <c:spPr>
            <a:solidFill>
              <a:schemeClr val="accent4"/>
            </a:solidFill>
            <a:ln>
              <a:noFill/>
            </a:ln>
            <a:effectLst/>
          </c:spPr>
          <c:invertIfNegative val="0"/>
          <c:dPt>
            <c:idx val="1"/>
            <c:invertIfNegative val="0"/>
            <c:bubble3D val="0"/>
            <c:spPr>
              <a:solidFill>
                <a:schemeClr val="accent4"/>
              </a:solidFill>
              <a:ln>
                <a:noFill/>
              </a:ln>
              <a:effectLst/>
            </c:spPr>
            <c:extLst>
              <c:ext xmlns:c16="http://schemas.microsoft.com/office/drawing/2014/chart" uri="{C3380CC4-5D6E-409C-BE32-E72D297353CC}">
                <c16:uniqueId val="{0000000A-C65C-4E32-BE5F-EB6393573992}"/>
              </c:ext>
            </c:extLst>
          </c:dPt>
          <c:dPt>
            <c:idx val="2"/>
            <c:invertIfNegative val="0"/>
            <c:bubble3D val="0"/>
            <c:spPr>
              <a:solidFill>
                <a:schemeClr val="accent4"/>
              </a:solidFill>
              <a:ln>
                <a:noFill/>
              </a:ln>
              <a:effectLst/>
            </c:spPr>
            <c:extLst>
              <c:ext xmlns:c16="http://schemas.microsoft.com/office/drawing/2014/chart" uri="{C3380CC4-5D6E-409C-BE32-E72D297353CC}">
                <c16:uniqueId val="{0000000C-C65C-4E32-BE5F-EB6393573992}"/>
              </c:ext>
            </c:extLst>
          </c:dPt>
          <c:dPt>
            <c:idx val="3"/>
            <c:invertIfNegative val="0"/>
            <c:bubble3D val="0"/>
            <c:spPr>
              <a:solidFill>
                <a:schemeClr val="accent4"/>
              </a:solidFill>
              <a:ln>
                <a:noFill/>
              </a:ln>
              <a:effectLst/>
            </c:spPr>
            <c:extLst>
              <c:ext xmlns:c16="http://schemas.microsoft.com/office/drawing/2014/chart" uri="{C3380CC4-5D6E-409C-BE32-E72D297353CC}">
                <c16:uniqueId val="{0000000E-C65C-4E32-BE5F-EB6393573992}"/>
              </c:ext>
            </c:extLst>
          </c:dPt>
          <c:dPt>
            <c:idx val="4"/>
            <c:invertIfNegative val="0"/>
            <c:bubble3D val="0"/>
            <c:spPr>
              <a:solidFill>
                <a:schemeClr val="accent4"/>
              </a:solidFill>
              <a:ln>
                <a:noFill/>
              </a:ln>
              <a:effectLst/>
            </c:spPr>
            <c:extLst>
              <c:ext xmlns:c16="http://schemas.microsoft.com/office/drawing/2014/chart" uri="{C3380CC4-5D6E-409C-BE32-E72D297353CC}">
                <c16:uniqueId val="{00000010-C65C-4E32-BE5F-EB6393573992}"/>
              </c:ext>
            </c:extLst>
          </c:dPt>
          <c:errBars>
            <c:errBarType val="both"/>
            <c:errValType val="fixedVal"/>
            <c:noEndCap val="0"/>
            <c:val val="35"/>
            <c:spPr>
              <a:noFill/>
              <a:ln w="9525" cap="flat" cmpd="sng" algn="ctr">
                <a:solidFill>
                  <a:schemeClr val="tx1">
                    <a:lumMod val="65000"/>
                    <a:lumOff val="35000"/>
                  </a:schemeClr>
                </a:solidFill>
                <a:round/>
              </a:ln>
              <a:effectLst/>
            </c:spPr>
          </c:errBars>
          <c:cat>
            <c:strRef>
              <c:f>'Activadades nuevas'!$A$36:$A$40</c:f>
              <c:strCache>
                <c:ptCount val="5"/>
                <c:pt idx="0">
                  <c:v>H. whole</c:v>
                </c:pt>
                <c:pt idx="1">
                  <c:v>HL &gt; 3 kDa</c:v>
                </c:pt>
                <c:pt idx="2">
                  <c:v>HL &lt; 3 kDa</c:v>
                </c:pt>
                <c:pt idx="3">
                  <c:v>HL &gt; 1 kDa</c:v>
                </c:pt>
                <c:pt idx="4">
                  <c:v>HL &lt; 1 kDa</c:v>
                </c:pt>
              </c:strCache>
              <c:extLst/>
            </c:strRef>
          </c:cat>
          <c:val>
            <c:numRef>
              <c:f>'Activadades nuevas'!$G$36:$G$40</c:f>
              <c:numCache>
                <c:formatCode>General</c:formatCode>
                <c:ptCount val="5"/>
                <c:pt idx="0">
                  <c:v>2055.0810000000001</c:v>
                </c:pt>
                <c:pt idx="1">
                  <c:v>1417.7340409999999</c:v>
                </c:pt>
                <c:pt idx="2">
                  <c:v>2175</c:v>
                </c:pt>
                <c:pt idx="3">
                  <c:v>1516.3664174515459</c:v>
                </c:pt>
                <c:pt idx="4">
                  <c:v>958.83175319999998</c:v>
                </c:pt>
              </c:numCache>
              <c:extLst/>
            </c:numRef>
          </c:val>
          <c:extLst>
            <c:ext xmlns:c16="http://schemas.microsoft.com/office/drawing/2014/chart" uri="{C3380CC4-5D6E-409C-BE32-E72D297353CC}">
              <c16:uniqueId val="{00000011-C65C-4E32-BE5F-EB6393573992}"/>
            </c:ext>
          </c:extLst>
        </c:ser>
        <c:dLbls>
          <c:showLegendKey val="0"/>
          <c:showVal val="0"/>
          <c:showCatName val="0"/>
          <c:showSerName val="0"/>
          <c:showPercent val="0"/>
          <c:showBubbleSize val="0"/>
        </c:dLbls>
        <c:gapWidth val="219"/>
        <c:overlap val="-27"/>
        <c:axId val="519397536"/>
        <c:axId val="519402128"/>
      </c:barChart>
      <c:catAx>
        <c:axId val="5193975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800" b="0" i="0" u="none" strike="noStrike" kern="1200" baseline="0">
                <a:solidFill>
                  <a:schemeClr val="tx1">
                    <a:lumMod val="65000"/>
                    <a:lumOff val="35000"/>
                  </a:schemeClr>
                </a:solidFill>
                <a:latin typeface="Trebuchet MS (Cuerpo)"/>
                <a:ea typeface="Cambria Math" panose="02040503050406030204" pitchFamily="18" charset="0"/>
                <a:cs typeface="Arial" panose="020B0604020202020204" pitchFamily="34" charset="0"/>
              </a:defRPr>
            </a:pPr>
            <a:endParaRPr lang="es-CO"/>
          </a:p>
        </c:txPr>
        <c:crossAx val="519402128"/>
        <c:crosses val="autoZero"/>
        <c:auto val="1"/>
        <c:lblAlgn val="ctr"/>
        <c:lblOffset val="100"/>
        <c:noMultiLvlLbl val="0"/>
      </c:catAx>
      <c:valAx>
        <c:axId val="519402128"/>
        <c:scaling>
          <c:orientation val="minMax"/>
          <c:max val="225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3000" b="0" i="0" u="none" strike="noStrike" kern="1200" baseline="0">
                    <a:solidFill>
                      <a:schemeClr val="tx1">
                        <a:lumMod val="65000"/>
                        <a:lumOff val="35000"/>
                      </a:schemeClr>
                    </a:solidFill>
                    <a:latin typeface="Trebuchet MS (Cuerpo)"/>
                    <a:ea typeface="Cambria Math" panose="02040503050406030204" pitchFamily="18" charset="0"/>
                    <a:cs typeface="Arial" panose="020B0604020202020204" pitchFamily="34" charset="0"/>
                  </a:defRPr>
                </a:pPr>
                <a:r>
                  <a:rPr lang="en-US" dirty="0"/>
                  <a:t>Um </a:t>
                </a:r>
                <a:r>
                  <a:rPr lang="en-US" dirty="0" err="1"/>
                  <a:t>equi</a:t>
                </a:r>
                <a:r>
                  <a:rPr lang="en-US" dirty="0"/>
                  <a:t> trolox/g protein</a:t>
                </a:r>
              </a:p>
            </c:rich>
          </c:tx>
          <c:overlay val="0"/>
          <c:spPr>
            <a:noFill/>
            <a:ln>
              <a:noFill/>
            </a:ln>
            <a:effectLst/>
          </c:spPr>
          <c:txPr>
            <a:bodyPr rot="-5400000" spcFirstLastPara="1" vertOverflow="ellipsis" vert="horz" wrap="square" anchor="ctr" anchorCtr="1"/>
            <a:lstStyle/>
            <a:p>
              <a:pPr>
                <a:defRPr sz="3000" b="0" i="0" u="none" strike="noStrike" kern="1200" baseline="0">
                  <a:solidFill>
                    <a:schemeClr val="tx1">
                      <a:lumMod val="65000"/>
                      <a:lumOff val="35000"/>
                    </a:schemeClr>
                  </a:solidFill>
                  <a:latin typeface="Trebuchet MS (Cuerpo)"/>
                  <a:ea typeface="Cambria Math" panose="02040503050406030204" pitchFamily="18" charset="0"/>
                  <a:cs typeface="Arial" panose="020B0604020202020204" pitchFamily="34" charset="0"/>
                </a:defRPr>
              </a:pPr>
              <a:endParaRPr lang="es-CO"/>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3000" b="0" i="0" u="none" strike="noStrike" kern="1200" baseline="0">
                <a:solidFill>
                  <a:schemeClr val="tx1">
                    <a:lumMod val="65000"/>
                    <a:lumOff val="35000"/>
                  </a:schemeClr>
                </a:solidFill>
                <a:latin typeface="Trebuchet MS (Cuerpo)"/>
                <a:ea typeface="Cambria Math" panose="02040503050406030204" pitchFamily="18" charset="0"/>
                <a:cs typeface="Arial" panose="020B0604020202020204" pitchFamily="34" charset="0"/>
              </a:defRPr>
            </a:pPr>
            <a:endParaRPr lang="es-CO"/>
          </a:p>
        </c:txPr>
        <c:crossAx val="519397536"/>
        <c:crosses val="autoZero"/>
        <c:crossBetween val="between"/>
        <c:majorUnit val="300"/>
      </c:valAx>
      <c:spPr>
        <a:noFill/>
        <a:ln>
          <a:noFill/>
        </a:ln>
        <a:effectLst/>
      </c:spPr>
    </c:plotArea>
    <c:legend>
      <c:legendPos val="r"/>
      <c:layout>
        <c:manualLayout>
          <c:xMode val="edge"/>
          <c:yMode val="edge"/>
          <c:x val="0.77296011491854932"/>
          <c:y val="7.9607400368696221E-2"/>
          <c:w val="0.16307066276803117"/>
          <c:h val="0.32948546129832129"/>
        </c:manualLayout>
      </c:layout>
      <c:overlay val="0"/>
      <c:spPr>
        <a:noFill/>
        <a:ln>
          <a:noFill/>
        </a:ln>
        <a:effectLst/>
      </c:spPr>
      <c:txPr>
        <a:bodyPr rot="0" spcFirstLastPara="1" vertOverflow="ellipsis" vert="horz" wrap="square" anchor="ctr" anchorCtr="1"/>
        <a:lstStyle/>
        <a:p>
          <a:pPr>
            <a:defRPr sz="3000" b="0" i="0" u="none" strike="noStrike" kern="1200" baseline="0">
              <a:solidFill>
                <a:schemeClr val="tx1">
                  <a:lumMod val="65000"/>
                  <a:lumOff val="35000"/>
                </a:schemeClr>
              </a:solidFill>
              <a:latin typeface="Trebuchet MS (Cuerpo)"/>
              <a:ea typeface="Cambria Math" panose="02040503050406030204" pitchFamily="18" charset="0"/>
              <a:cs typeface="Arial" panose="020B0604020202020204" pitchFamily="34" charset="0"/>
            </a:defRPr>
          </a:pPr>
          <a:endParaRPr lang="es-C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3000">
          <a:latin typeface="Trebuchet MS (Cuerpo)"/>
          <a:ea typeface="Cambria Math" panose="02040503050406030204" pitchFamily="18" charset="0"/>
          <a:cs typeface="Arial" panose="020B0604020202020204" pitchFamily="34" charset="0"/>
        </a:defRPr>
      </a:pPr>
      <a:endParaRPr lang="es-CO"/>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4776893527785427E-2"/>
          <c:y val="3.6116068680647206E-2"/>
          <c:w val="0.9052231064722146"/>
          <c:h val="0.84959997570514267"/>
        </c:manualLayout>
      </c:layout>
      <c:barChart>
        <c:barDir val="col"/>
        <c:grouping val="clustered"/>
        <c:varyColors val="0"/>
        <c:ser>
          <c:idx val="0"/>
          <c:order val="0"/>
          <c:tx>
            <c:strRef>
              <c:f>'Activadades nuevas'!$B$10</c:f>
              <c:strCache>
                <c:ptCount val="1"/>
                <c:pt idx="0">
                  <c:v>% quelante </c:v>
                </c:pt>
              </c:strCache>
            </c:strRef>
          </c:tx>
          <c:spPr>
            <a:solidFill>
              <a:schemeClr val="accent1"/>
            </a:solidFill>
            <a:ln>
              <a:noFill/>
            </a:ln>
            <a:effectLst/>
          </c:spPr>
          <c:invertIfNegative val="0"/>
          <c:dPt>
            <c:idx val="0"/>
            <c:invertIfNegative val="0"/>
            <c:bubble3D val="0"/>
            <c:extLst>
              <c:ext xmlns:c16="http://schemas.microsoft.com/office/drawing/2014/chart" uri="{C3380CC4-5D6E-409C-BE32-E72D297353CC}">
                <c16:uniqueId val="{00000001-A535-4E27-958B-EDF40758112A}"/>
              </c:ext>
            </c:extLst>
          </c:dPt>
          <c:dPt>
            <c:idx val="2"/>
            <c:invertIfNegative val="0"/>
            <c:bubble3D val="0"/>
            <c:extLst>
              <c:ext xmlns:c16="http://schemas.microsoft.com/office/drawing/2014/chart" uri="{C3380CC4-5D6E-409C-BE32-E72D297353CC}">
                <c16:uniqueId val="{00000003-A535-4E27-958B-EDF40758112A}"/>
              </c:ext>
            </c:extLst>
          </c:dPt>
          <c:dPt>
            <c:idx val="3"/>
            <c:invertIfNegative val="0"/>
            <c:bubble3D val="0"/>
            <c:extLst>
              <c:ext xmlns:c16="http://schemas.microsoft.com/office/drawing/2014/chart" uri="{C3380CC4-5D6E-409C-BE32-E72D297353CC}">
                <c16:uniqueId val="{00000005-A535-4E27-958B-EDF40758112A}"/>
              </c:ext>
            </c:extLst>
          </c:dPt>
          <c:dPt>
            <c:idx val="4"/>
            <c:invertIfNegative val="0"/>
            <c:bubble3D val="0"/>
            <c:extLst>
              <c:ext xmlns:c16="http://schemas.microsoft.com/office/drawing/2014/chart" uri="{C3380CC4-5D6E-409C-BE32-E72D297353CC}">
                <c16:uniqueId val="{00000007-A535-4E27-958B-EDF40758112A}"/>
              </c:ext>
            </c:extLst>
          </c:dPt>
          <c:dLbls>
            <c:spPr>
              <a:noFill/>
              <a:ln>
                <a:noFill/>
              </a:ln>
              <a:effectLst/>
            </c:spPr>
            <c:txPr>
              <a:bodyPr rot="0" spcFirstLastPara="1" vertOverflow="ellipsis" vert="horz" wrap="square" anchor="ctr" anchorCtr="1"/>
              <a:lstStyle/>
              <a:p>
                <a:pPr>
                  <a:defRPr sz="3000" b="0" i="0" u="none" strike="noStrike" kern="1200" baseline="0">
                    <a:solidFill>
                      <a:schemeClr val="tx1">
                        <a:lumMod val="75000"/>
                        <a:lumOff val="25000"/>
                      </a:schemeClr>
                    </a:solidFill>
                    <a:latin typeface="+mn-lt"/>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both"/>
            <c:errValType val="stdErr"/>
            <c:noEndCap val="0"/>
            <c:spPr>
              <a:noFill/>
              <a:ln w="9525" cap="flat" cmpd="sng" algn="ctr">
                <a:solidFill>
                  <a:schemeClr val="tx1">
                    <a:lumMod val="65000"/>
                    <a:lumOff val="35000"/>
                  </a:schemeClr>
                </a:solidFill>
                <a:round/>
              </a:ln>
              <a:effectLst/>
            </c:spPr>
          </c:errBars>
          <c:cat>
            <c:strRef>
              <c:f>'Activadades nuevas'!$A$11:$A$15</c:f>
              <c:strCache>
                <c:ptCount val="5"/>
                <c:pt idx="0">
                  <c:v>H. whole</c:v>
                </c:pt>
                <c:pt idx="1">
                  <c:v>HL &gt; 3 kDa</c:v>
                </c:pt>
                <c:pt idx="2">
                  <c:v>HL &lt; 3 kDa</c:v>
                </c:pt>
                <c:pt idx="3">
                  <c:v>HL &gt; 1 kDa</c:v>
                </c:pt>
                <c:pt idx="4">
                  <c:v>HL &lt; 1 kDa</c:v>
                </c:pt>
              </c:strCache>
            </c:strRef>
          </c:cat>
          <c:val>
            <c:numRef>
              <c:f>'Activadades nuevas'!$B$11:$B$15</c:f>
              <c:numCache>
                <c:formatCode>0.00</c:formatCode>
                <c:ptCount val="5"/>
                <c:pt idx="0" formatCode="General">
                  <c:v>74.3</c:v>
                </c:pt>
                <c:pt idx="1">
                  <c:v>66.960470085470078</c:v>
                </c:pt>
                <c:pt idx="2">
                  <c:v>84.005519943019948</c:v>
                </c:pt>
                <c:pt idx="3" formatCode="General">
                  <c:v>68.12</c:v>
                </c:pt>
                <c:pt idx="4" formatCode="General">
                  <c:v>76.72</c:v>
                </c:pt>
              </c:numCache>
            </c:numRef>
          </c:val>
          <c:extLst>
            <c:ext xmlns:c16="http://schemas.microsoft.com/office/drawing/2014/chart" uri="{C3380CC4-5D6E-409C-BE32-E72D297353CC}">
              <c16:uniqueId val="{00000008-A535-4E27-958B-EDF40758112A}"/>
            </c:ext>
          </c:extLst>
        </c:ser>
        <c:dLbls>
          <c:dLblPos val="outEnd"/>
          <c:showLegendKey val="0"/>
          <c:showVal val="1"/>
          <c:showCatName val="0"/>
          <c:showSerName val="0"/>
          <c:showPercent val="0"/>
          <c:showBubbleSize val="0"/>
        </c:dLbls>
        <c:gapWidth val="219"/>
        <c:overlap val="-27"/>
        <c:axId val="522909696"/>
        <c:axId val="522910680"/>
      </c:barChart>
      <c:catAx>
        <c:axId val="5229096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3000" b="0" i="0" u="none" strike="noStrike" kern="1200" baseline="0">
                <a:solidFill>
                  <a:schemeClr val="tx1">
                    <a:lumMod val="65000"/>
                    <a:lumOff val="35000"/>
                  </a:schemeClr>
                </a:solidFill>
                <a:latin typeface="+mn-lt"/>
                <a:ea typeface="+mn-ea"/>
                <a:cs typeface="+mn-cs"/>
              </a:defRPr>
            </a:pPr>
            <a:endParaRPr lang="es-CO"/>
          </a:p>
        </c:txPr>
        <c:crossAx val="522910680"/>
        <c:crosses val="autoZero"/>
        <c:auto val="1"/>
        <c:lblAlgn val="ctr"/>
        <c:lblOffset val="100"/>
        <c:noMultiLvlLbl val="0"/>
      </c:catAx>
      <c:valAx>
        <c:axId val="52291068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3000" b="0" i="0" u="none" strike="noStrike" kern="1200" baseline="0">
                    <a:solidFill>
                      <a:schemeClr val="tx1">
                        <a:lumMod val="65000"/>
                        <a:lumOff val="35000"/>
                      </a:schemeClr>
                    </a:solidFill>
                    <a:latin typeface="+mn-lt"/>
                    <a:ea typeface="+mn-ea"/>
                    <a:cs typeface="+mn-cs"/>
                  </a:defRPr>
                </a:pPr>
                <a:r>
                  <a:rPr lang="en-US"/>
                  <a:t>IC %</a:t>
                </a:r>
              </a:p>
            </c:rich>
          </c:tx>
          <c:overlay val="0"/>
          <c:spPr>
            <a:noFill/>
            <a:ln>
              <a:noFill/>
            </a:ln>
            <a:effectLst/>
          </c:spPr>
          <c:txPr>
            <a:bodyPr rot="-5400000" spcFirstLastPara="1" vertOverflow="ellipsis" vert="horz" wrap="square" anchor="ctr" anchorCtr="1"/>
            <a:lstStyle/>
            <a:p>
              <a:pPr>
                <a:defRPr sz="3000" b="0" i="0" u="none" strike="noStrike" kern="1200" baseline="0">
                  <a:solidFill>
                    <a:schemeClr val="tx1">
                      <a:lumMod val="65000"/>
                      <a:lumOff val="35000"/>
                    </a:schemeClr>
                  </a:solidFill>
                  <a:latin typeface="+mn-lt"/>
                  <a:ea typeface="+mn-ea"/>
                  <a:cs typeface="+mn-cs"/>
                </a:defRPr>
              </a:pPr>
              <a:endParaRPr lang="es-CO"/>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3000" b="0" i="0" u="none" strike="noStrike" kern="1200" baseline="0">
                <a:solidFill>
                  <a:schemeClr val="tx1">
                    <a:lumMod val="65000"/>
                    <a:lumOff val="35000"/>
                  </a:schemeClr>
                </a:solidFill>
                <a:latin typeface="+mn-lt"/>
                <a:ea typeface="+mn-ea"/>
                <a:cs typeface="+mn-cs"/>
              </a:defRPr>
            </a:pPr>
            <a:endParaRPr lang="es-CO"/>
          </a:p>
        </c:txPr>
        <c:crossAx val="52290969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3000"/>
      </a:pPr>
      <a:endParaRPr lang="es-CO"/>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a:extLst>
              <a:ext uri="{FF2B5EF4-FFF2-40B4-BE49-F238E27FC236}">
                <a16:creationId xmlns:a16="http://schemas.microsoft.com/office/drawing/2014/main" id="{4D9539FF-463E-4997-AB93-3D2FD38F62D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a:p>
        </p:txBody>
      </p:sp>
      <p:sp>
        <p:nvSpPr>
          <p:cNvPr id="3" name="Marcador de fecha 2">
            <a:extLst>
              <a:ext uri="{FF2B5EF4-FFF2-40B4-BE49-F238E27FC236}">
                <a16:creationId xmlns:a16="http://schemas.microsoft.com/office/drawing/2014/main" id="{55BB57F7-159A-4DE9-926A-802C770CE1F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766A2B2D-E9DE-48D2-BA7B-1E77A81CB8C8}" type="datetime1">
              <a:rPr lang="es-ES" smtClean="0"/>
              <a:t>02/11/2022</a:t>
            </a:fld>
            <a:endParaRPr lang="es-ES" dirty="0"/>
          </a:p>
        </p:txBody>
      </p:sp>
      <p:sp>
        <p:nvSpPr>
          <p:cNvPr id="4" name="Marcador de pie de página 3">
            <a:extLst>
              <a:ext uri="{FF2B5EF4-FFF2-40B4-BE49-F238E27FC236}">
                <a16:creationId xmlns:a16="http://schemas.microsoft.com/office/drawing/2014/main" id="{8F73655A-6B65-450F-B5FC-A616F5F4D7A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a:p>
        </p:txBody>
      </p:sp>
      <p:sp>
        <p:nvSpPr>
          <p:cNvPr id="5" name="Marcador de posición de número de diapositiva 4">
            <a:extLst>
              <a:ext uri="{FF2B5EF4-FFF2-40B4-BE49-F238E27FC236}">
                <a16:creationId xmlns:a16="http://schemas.microsoft.com/office/drawing/2014/main" id="{D2A69016-878F-4EE0-9262-CEA5CF5C8C3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A5C17AD8-F341-4E7B-BCC3-9126198F0808}" type="slidenum">
              <a:rPr lang="es-ES" smtClean="0"/>
              <a:t>‹Nº›</a:t>
            </a:fld>
            <a:endParaRPr lang="es-ES"/>
          </a:p>
        </p:txBody>
      </p:sp>
    </p:spTree>
    <p:extLst>
      <p:ext uri="{BB962C8B-B14F-4D97-AF65-F5344CB8AC3E}">
        <p14:creationId xmlns:p14="http://schemas.microsoft.com/office/powerpoint/2010/main" val="15648664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noProof="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CEC6EE-510D-425D-A205-1AE1398F1CBB}" type="datetime1">
              <a:rPr lang="es-ES" smtClean="0"/>
              <a:pPr/>
              <a:t>02/11/2022</a:t>
            </a:fld>
            <a:endParaRPr lang="es-ES" dirty="0"/>
          </a:p>
        </p:txBody>
      </p:sp>
      <p:sp>
        <p:nvSpPr>
          <p:cNvPr id="4" name="Marcador de imagen de diapositiva 3"/>
          <p:cNvSpPr>
            <a:spLocks noGrp="1" noRot="1" noChangeAspect="1"/>
          </p:cNvSpPr>
          <p:nvPr>
            <p:ph type="sldImg" idx="2"/>
          </p:nvPr>
        </p:nvSpPr>
        <p:spPr>
          <a:xfrm>
            <a:off x="2195513" y="1143000"/>
            <a:ext cx="2466975" cy="3086100"/>
          </a:xfrm>
          <a:prstGeom prst="rect">
            <a:avLst/>
          </a:prstGeom>
          <a:noFill/>
          <a:ln w="12700">
            <a:solidFill>
              <a:prstClr val="black"/>
            </a:solidFill>
          </a:ln>
        </p:spPr>
        <p:txBody>
          <a:bodyPr vert="horz" lIns="91440" tIns="45720" rIns="91440" bIns="45720" rtlCol="0" anchor="ctr"/>
          <a:lstStyle/>
          <a:p>
            <a:pPr rtl="0"/>
            <a:endParaRPr lang="es-ES" noProof="0"/>
          </a:p>
        </p:txBody>
      </p:sp>
      <p:sp>
        <p:nvSpPr>
          <p:cNvPr id="5" name="Marcador de posición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6" name="Marcador de posición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noProof="0"/>
          </a:p>
        </p:txBody>
      </p:sp>
      <p:sp>
        <p:nvSpPr>
          <p:cNvPr id="7" name="Marcador de posición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2434E3A6-3293-491D-AED6-C821CA9FBEC8}" type="slidenum">
              <a:rPr lang="es-ES" noProof="0" smtClean="0"/>
              <a:t>‹Nº›</a:t>
            </a:fld>
            <a:endParaRPr lang="es-ES" noProof="0"/>
          </a:p>
        </p:txBody>
      </p:sp>
    </p:spTree>
    <p:extLst>
      <p:ext uri="{BB962C8B-B14F-4D97-AF65-F5344CB8AC3E}">
        <p14:creationId xmlns:p14="http://schemas.microsoft.com/office/powerpoint/2010/main" val="1852062438"/>
      </p:ext>
    </p:extLst>
  </p:cSld>
  <p:clrMap bg1="lt1" tx1="dk1" bg2="lt2" tx2="dk2" accent1="accent1" accent2="accent2" accent3="accent3" accent4="accent4" accent5="accent5" accent6="accent6" hlink="hlink" folHlink="folHlink"/>
  <p:notesStyle>
    <a:lvl1pPr marL="0" algn="l" defTabSz="2082820" rtl="0" eaLnBrk="1" latinLnBrk="0" hangingPunct="1">
      <a:defRPr sz="2733" kern="1200">
        <a:solidFill>
          <a:schemeClr val="tx1"/>
        </a:solidFill>
        <a:latin typeface="+mn-lt"/>
        <a:ea typeface="+mn-ea"/>
        <a:cs typeface="+mn-cs"/>
      </a:defRPr>
    </a:lvl1pPr>
    <a:lvl2pPr marL="1041410" algn="l" defTabSz="2082820" rtl="0" eaLnBrk="1" latinLnBrk="0" hangingPunct="1">
      <a:defRPr sz="2733" kern="1200">
        <a:solidFill>
          <a:schemeClr val="tx1"/>
        </a:solidFill>
        <a:latin typeface="+mn-lt"/>
        <a:ea typeface="+mn-ea"/>
        <a:cs typeface="+mn-cs"/>
      </a:defRPr>
    </a:lvl2pPr>
    <a:lvl3pPr marL="2082820" algn="l" defTabSz="2082820" rtl="0" eaLnBrk="1" latinLnBrk="0" hangingPunct="1">
      <a:defRPr sz="2733" kern="1200">
        <a:solidFill>
          <a:schemeClr val="tx1"/>
        </a:solidFill>
        <a:latin typeface="+mn-lt"/>
        <a:ea typeface="+mn-ea"/>
        <a:cs typeface="+mn-cs"/>
      </a:defRPr>
    </a:lvl3pPr>
    <a:lvl4pPr marL="3124230" algn="l" defTabSz="2082820" rtl="0" eaLnBrk="1" latinLnBrk="0" hangingPunct="1">
      <a:defRPr sz="2733" kern="1200">
        <a:solidFill>
          <a:schemeClr val="tx1"/>
        </a:solidFill>
        <a:latin typeface="+mn-lt"/>
        <a:ea typeface="+mn-ea"/>
        <a:cs typeface="+mn-cs"/>
      </a:defRPr>
    </a:lvl4pPr>
    <a:lvl5pPr marL="4165641" algn="l" defTabSz="2082820" rtl="0" eaLnBrk="1" latinLnBrk="0" hangingPunct="1">
      <a:defRPr sz="2733" kern="1200">
        <a:solidFill>
          <a:schemeClr val="tx1"/>
        </a:solidFill>
        <a:latin typeface="+mn-lt"/>
        <a:ea typeface="+mn-ea"/>
        <a:cs typeface="+mn-cs"/>
      </a:defRPr>
    </a:lvl5pPr>
    <a:lvl6pPr marL="5207051" algn="l" defTabSz="2082820" rtl="0" eaLnBrk="1" latinLnBrk="0" hangingPunct="1">
      <a:defRPr sz="2733" kern="1200">
        <a:solidFill>
          <a:schemeClr val="tx1"/>
        </a:solidFill>
        <a:latin typeface="+mn-lt"/>
        <a:ea typeface="+mn-ea"/>
        <a:cs typeface="+mn-cs"/>
      </a:defRPr>
    </a:lvl6pPr>
    <a:lvl7pPr marL="6248461" algn="l" defTabSz="2082820" rtl="0" eaLnBrk="1" latinLnBrk="0" hangingPunct="1">
      <a:defRPr sz="2733" kern="1200">
        <a:solidFill>
          <a:schemeClr val="tx1"/>
        </a:solidFill>
        <a:latin typeface="+mn-lt"/>
        <a:ea typeface="+mn-ea"/>
        <a:cs typeface="+mn-cs"/>
      </a:defRPr>
    </a:lvl7pPr>
    <a:lvl8pPr marL="7289871" algn="l" defTabSz="2082820" rtl="0" eaLnBrk="1" latinLnBrk="0" hangingPunct="1">
      <a:defRPr sz="2733" kern="1200">
        <a:solidFill>
          <a:schemeClr val="tx1"/>
        </a:solidFill>
        <a:latin typeface="+mn-lt"/>
        <a:ea typeface="+mn-ea"/>
        <a:cs typeface="+mn-cs"/>
      </a:defRPr>
    </a:lvl8pPr>
    <a:lvl9pPr marL="8331281" algn="l" defTabSz="2082820" rtl="0" eaLnBrk="1" latinLnBrk="0" hangingPunct="1">
      <a:defRPr sz="273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a:xfrm>
            <a:off x="2195513" y="1143000"/>
            <a:ext cx="2466975" cy="3086100"/>
          </a:xfrm>
        </p:spPr>
      </p:sp>
      <p:sp>
        <p:nvSpPr>
          <p:cNvPr id="3" name="Marcador de posición de notas 2"/>
          <p:cNvSpPr>
            <a:spLocks noGrp="1"/>
          </p:cNvSpPr>
          <p:nvPr>
            <p:ph type="body" idx="1"/>
          </p:nvPr>
        </p:nvSpPr>
        <p:spPr/>
        <p:txBody>
          <a:bodyPr rtlCol="0"/>
          <a:lstStyle/>
          <a:p>
            <a:pPr rtl="0"/>
            <a:endParaRPr lang="es-ES" dirty="0"/>
          </a:p>
        </p:txBody>
      </p:sp>
      <p:sp>
        <p:nvSpPr>
          <p:cNvPr id="4" name="Marcador de posición de número de diapositiva 3"/>
          <p:cNvSpPr>
            <a:spLocks noGrp="1"/>
          </p:cNvSpPr>
          <p:nvPr>
            <p:ph type="sldNum" sz="quarter" idx="10"/>
          </p:nvPr>
        </p:nvSpPr>
        <p:spPr/>
        <p:txBody>
          <a:bodyPr rtlCol="0"/>
          <a:lstStyle/>
          <a:p>
            <a:pPr rtl="0"/>
            <a:fld id="{2434E3A6-3293-491D-AED6-C821CA9FBEC8}" type="slidenum">
              <a:rPr lang="es-ES" smtClean="0"/>
              <a:t>1</a:t>
            </a:fld>
            <a:endParaRPr lang="es-ES"/>
          </a:p>
        </p:txBody>
      </p:sp>
    </p:spTree>
    <p:extLst>
      <p:ext uri="{BB962C8B-B14F-4D97-AF65-F5344CB8AC3E}">
        <p14:creationId xmlns:p14="http://schemas.microsoft.com/office/powerpoint/2010/main" val="10272941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En blanc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3F8CCF8-B567-45DB-B26B-82D0691768AF}"/>
              </a:ext>
            </a:extLst>
          </p:cNvPr>
          <p:cNvSpPr>
            <a:spLocks noGrp="1"/>
          </p:cNvSpPr>
          <p:nvPr>
            <p:ph type="title"/>
          </p:nvPr>
        </p:nvSpPr>
        <p:spPr>
          <a:xfrm>
            <a:off x="1980029" y="1916003"/>
            <a:ext cx="24840367" cy="1728971"/>
          </a:xfrm>
          <a:prstGeom prst="rect">
            <a:avLst/>
          </a:prstGeom>
        </p:spPr>
        <p:txBody>
          <a:bodyPr rtlCol="0"/>
          <a:lstStyle/>
          <a:p>
            <a:pPr rtl="0"/>
            <a:r>
              <a:rPr lang="es-ES" noProof="0"/>
              <a:t>Haga clic para modificar el estilo de título del patrón</a:t>
            </a:r>
          </a:p>
        </p:txBody>
      </p:sp>
    </p:spTree>
    <p:extLst>
      <p:ext uri="{BB962C8B-B14F-4D97-AF65-F5344CB8AC3E}">
        <p14:creationId xmlns:p14="http://schemas.microsoft.com/office/powerpoint/2010/main" val="333255763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ángulo: Esquinas superiores redondeadas diagonales 1">
            <a:extLst>
              <a:ext uri="{FF2B5EF4-FFF2-40B4-BE49-F238E27FC236}">
                <a16:creationId xmlns:a16="http://schemas.microsoft.com/office/drawing/2014/main" id="{09F0DE40-D8B4-437A-8E47-FD02C90D073E}"/>
              </a:ext>
            </a:extLst>
          </p:cNvPr>
          <p:cNvSpPr/>
          <p:nvPr userDrawn="1"/>
        </p:nvSpPr>
        <p:spPr>
          <a:xfrm flipH="1">
            <a:off x="536292" y="582383"/>
            <a:ext cx="27727841" cy="32834423"/>
          </a:xfrm>
          <a:prstGeom prst="round2Diag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sz="9080" noProof="0" dirty="0"/>
          </a:p>
        </p:txBody>
      </p:sp>
    </p:spTree>
    <p:extLst>
      <p:ext uri="{BB962C8B-B14F-4D97-AF65-F5344CB8AC3E}">
        <p14:creationId xmlns:p14="http://schemas.microsoft.com/office/powerpoint/2010/main" val="1441861479"/>
      </p:ext>
    </p:extLst>
  </p:cSld>
  <p:clrMap bg1="lt1" tx1="dk1" bg2="lt2" tx2="dk2" accent1="accent1" accent2="accent2" accent3="accent3" accent4="accent4" accent5="accent5" accent6="accent6" hlink="hlink" folHlink="folHlink"/>
  <p:sldLayoutIdLst>
    <p:sldLayoutId id="2147483691" r:id="rId1"/>
  </p:sldLayoutIdLst>
  <p:txStyles>
    <p:titleStyle>
      <a:lvl1pPr algn="l" defTabSz="2699974" rtl="0" eaLnBrk="1" latinLnBrk="0" hangingPunct="1">
        <a:lnSpc>
          <a:spcPct val="90000"/>
        </a:lnSpc>
        <a:spcBef>
          <a:spcPct val="0"/>
        </a:spcBef>
        <a:buNone/>
        <a:defRPr sz="12993" kern="1200">
          <a:solidFill>
            <a:schemeClr val="tx1"/>
          </a:solidFill>
          <a:latin typeface="+mj-lt"/>
          <a:ea typeface="+mj-ea"/>
          <a:cs typeface="+mj-cs"/>
        </a:defRPr>
      </a:lvl1pPr>
    </p:titleStyle>
    <p:bodyStyle>
      <a:lvl1pPr marL="674992" indent="-674992" algn="l" defTabSz="2699974" rtl="0" eaLnBrk="1" latinLnBrk="0" hangingPunct="1">
        <a:lnSpc>
          <a:spcPct val="90000"/>
        </a:lnSpc>
        <a:spcBef>
          <a:spcPts val="2952"/>
        </a:spcBef>
        <a:buFont typeface="Arial" panose="020B0604020202020204" pitchFamily="34" charset="0"/>
        <a:buChar char="•"/>
        <a:defRPr sz="8267" kern="1200">
          <a:solidFill>
            <a:schemeClr val="tx1"/>
          </a:solidFill>
          <a:latin typeface="+mn-lt"/>
          <a:ea typeface="+mn-ea"/>
          <a:cs typeface="+mn-cs"/>
        </a:defRPr>
      </a:lvl1pPr>
      <a:lvl2pPr marL="2024979" indent="-674992" algn="l" defTabSz="2699974" rtl="0" eaLnBrk="1" latinLnBrk="0" hangingPunct="1">
        <a:lnSpc>
          <a:spcPct val="90000"/>
        </a:lnSpc>
        <a:spcBef>
          <a:spcPts val="1477"/>
        </a:spcBef>
        <a:buFont typeface="Arial" panose="020B0604020202020204" pitchFamily="34" charset="0"/>
        <a:buChar char="•"/>
        <a:defRPr sz="7087" kern="1200">
          <a:solidFill>
            <a:schemeClr val="tx1"/>
          </a:solidFill>
          <a:latin typeface="+mn-lt"/>
          <a:ea typeface="+mn-ea"/>
          <a:cs typeface="+mn-cs"/>
        </a:defRPr>
      </a:lvl2pPr>
      <a:lvl3pPr marL="3374966" indent="-674992" algn="l" defTabSz="2699974" rtl="0" eaLnBrk="1" latinLnBrk="0" hangingPunct="1">
        <a:lnSpc>
          <a:spcPct val="90000"/>
        </a:lnSpc>
        <a:spcBef>
          <a:spcPts val="1477"/>
        </a:spcBef>
        <a:buFont typeface="Arial" panose="020B0604020202020204" pitchFamily="34" charset="0"/>
        <a:buChar char="•"/>
        <a:defRPr sz="5906" kern="1200">
          <a:solidFill>
            <a:schemeClr val="tx1"/>
          </a:solidFill>
          <a:latin typeface="+mn-lt"/>
          <a:ea typeface="+mn-ea"/>
          <a:cs typeface="+mn-cs"/>
        </a:defRPr>
      </a:lvl3pPr>
      <a:lvl4pPr marL="4724953" indent="-674992" algn="l" defTabSz="2699974" rtl="0" eaLnBrk="1" latinLnBrk="0" hangingPunct="1">
        <a:lnSpc>
          <a:spcPct val="90000"/>
        </a:lnSpc>
        <a:spcBef>
          <a:spcPts val="1477"/>
        </a:spcBef>
        <a:buFont typeface="Arial" panose="020B0604020202020204" pitchFamily="34" charset="0"/>
        <a:buChar char="•"/>
        <a:defRPr sz="5315" kern="1200">
          <a:solidFill>
            <a:schemeClr val="tx1"/>
          </a:solidFill>
          <a:latin typeface="+mn-lt"/>
          <a:ea typeface="+mn-ea"/>
          <a:cs typeface="+mn-cs"/>
        </a:defRPr>
      </a:lvl4pPr>
      <a:lvl5pPr marL="6074938" indent="-674992" algn="l" defTabSz="2699974" rtl="0" eaLnBrk="1" latinLnBrk="0" hangingPunct="1">
        <a:lnSpc>
          <a:spcPct val="90000"/>
        </a:lnSpc>
        <a:spcBef>
          <a:spcPts val="1477"/>
        </a:spcBef>
        <a:buFont typeface="Arial" panose="020B0604020202020204" pitchFamily="34" charset="0"/>
        <a:buChar char="•"/>
        <a:defRPr sz="5315" kern="1200">
          <a:solidFill>
            <a:schemeClr val="tx1"/>
          </a:solidFill>
          <a:latin typeface="+mn-lt"/>
          <a:ea typeface="+mn-ea"/>
          <a:cs typeface="+mn-cs"/>
        </a:defRPr>
      </a:lvl5pPr>
      <a:lvl6pPr marL="7424925" indent="-674992" algn="l" defTabSz="2699974" rtl="0" eaLnBrk="1" latinLnBrk="0" hangingPunct="1">
        <a:lnSpc>
          <a:spcPct val="90000"/>
        </a:lnSpc>
        <a:spcBef>
          <a:spcPts val="1477"/>
        </a:spcBef>
        <a:buFont typeface="Arial" panose="020B0604020202020204" pitchFamily="34" charset="0"/>
        <a:buChar char="•"/>
        <a:defRPr sz="5315" kern="1200">
          <a:solidFill>
            <a:schemeClr val="tx1"/>
          </a:solidFill>
          <a:latin typeface="+mn-lt"/>
          <a:ea typeface="+mn-ea"/>
          <a:cs typeface="+mn-cs"/>
        </a:defRPr>
      </a:lvl6pPr>
      <a:lvl7pPr marL="8774912" indent="-674992" algn="l" defTabSz="2699974" rtl="0" eaLnBrk="1" latinLnBrk="0" hangingPunct="1">
        <a:lnSpc>
          <a:spcPct val="90000"/>
        </a:lnSpc>
        <a:spcBef>
          <a:spcPts val="1477"/>
        </a:spcBef>
        <a:buFont typeface="Arial" panose="020B0604020202020204" pitchFamily="34" charset="0"/>
        <a:buChar char="•"/>
        <a:defRPr sz="5315" kern="1200">
          <a:solidFill>
            <a:schemeClr val="tx1"/>
          </a:solidFill>
          <a:latin typeface="+mn-lt"/>
          <a:ea typeface="+mn-ea"/>
          <a:cs typeface="+mn-cs"/>
        </a:defRPr>
      </a:lvl7pPr>
      <a:lvl8pPr marL="10124899" indent="-674992" algn="l" defTabSz="2699974" rtl="0" eaLnBrk="1" latinLnBrk="0" hangingPunct="1">
        <a:lnSpc>
          <a:spcPct val="90000"/>
        </a:lnSpc>
        <a:spcBef>
          <a:spcPts val="1477"/>
        </a:spcBef>
        <a:buFont typeface="Arial" panose="020B0604020202020204" pitchFamily="34" charset="0"/>
        <a:buChar char="•"/>
        <a:defRPr sz="5315" kern="1200">
          <a:solidFill>
            <a:schemeClr val="tx1"/>
          </a:solidFill>
          <a:latin typeface="+mn-lt"/>
          <a:ea typeface="+mn-ea"/>
          <a:cs typeface="+mn-cs"/>
        </a:defRPr>
      </a:lvl8pPr>
      <a:lvl9pPr marL="11474883" indent="-674992" algn="l" defTabSz="2699974" rtl="0" eaLnBrk="1" latinLnBrk="0" hangingPunct="1">
        <a:lnSpc>
          <a:spcPct val="90000"/>
        </a:lnSpc>
        <a:spcBef>
          <a:spcPts val="1477"/>
        </a:spcBef>
        <a:buFont typeface="Arial" panose="020B0604020202020204" pitchFamily="34" charset="0"/>
        <a:buChar char="•"/>
        <a:defRPr sz="5315" kern="1200">
          <a:solidFill>
            <a:schemeClr val="tx1"/>
          </a:solidFill>
          <a:latin typeface="+mn-lt"/>
          <a:ea typeface="+mn-ea"/>
          <a:cs typeface="+mn-cs"/>
        </a:defRPr>
      </a:lvl9pPr>
    </p:bodyStyle>
    <p:otherStyle>
      <a:defPPr>
        <a:defRPr lang="en-US"/>
      </a:defPPr>
      <a:lvl1pPr marL="0" algn="l" defTabSz="2699974" rtl="0" eaLnBrk="1" latinLnBrk="0" hangingPunct="1">
        <a:defRPr sz="5315" kern="1200">
          <a:solidFill>
            <a:schemeClr val="tx1"/>
          </a:solidFill>
          <a:latin typeface="+mn-lt"/>
          <a:ea typeface="+mn-ea"/>
          <a:cs typeface="+mn-cs"/>
        </a:defRPr>
      </a:lvl1pPr>
      <a:lvl2pPr marL="1349987" algn="l" defTabSz="2699974" rtl="0" eaLnBrk="1" latinLnBrk="0" hangingPunct="1">
        <a:defRPr sz="5315" kern="1200">
          <a:solidFill>
            <a:schemeClr val="tx1"/>
          </a:solidFill>
          <a:latin typeface="+mn-lt"/>
          <a:ea typeface="+mn-ea"/>
          <a:cs typeface="+mn-cs"/>
        </a:defRPr>
      </a:lvl2pPr>
      <a:lvl3pPr marL="2699974" algn="l" defTabSz="2699974" rtl="0" eaLnBrk="1" latinLnBrk="0" hangingPunct="1">
        <a:defRPr sz="5315" kern="1200">
          <a:solidFill>
            <a:schemeClr val="tx1"/>
          </a:solidFill>
          <a:latin typeface="+mn-lt"/>
          <a:ea typeface="+mn-ea"/>
          <a:cs typeface="+mn-cs"/>
        </a:defRPr>
      </a:lvl3pPr>
      <a:lvl4pPr marL="4049959" algn="l" defTabSz="2699974" rtl="0" eaLnBrk="1" latinLnBrk="0" hangingPunct="1">
        <a:defRPr sz="5315" kern="1200">
          <a:solidFill>
            <a:schemeClr val="tx1"/>
          </a:solidFill>
          <a:latin typeface="+mn-lt"/>
          <a:ea typeface="+mn-ea"/>
          <a:cs typeface="+mn-cs"/>
        </a:defRPr>
      </a:lvl4pPr>
      <a:lvl5pPr marL="5399946" algn="l" defTabSz="2699974" rtl="0" eaLnBrk="1" latinLnBrk="0" hangingPunct="1">
        <a:defRPr sz="5315" kern="1200">
          <a:solidFill>
            <a:schemeClr val="tx1"/>
          </a:solidFill>
          <a:latin typeface="+mn-lt"/>
          <a:ea typeface="+mn-ea"/>
          <a:cs typeface="+mn-cs"/>
        </a:defRPr>
      </a:lvl5pPr>
      <a:lvl6pPr marL="6749932" algn="l" defTabSz="2699974" rtl="0" eaLnBrk="1" latinLnBrk="0" hangingPunct="1">
        <a:defRPr sz="5315" kern="1200">
          <a:solidFill>
            <a:schemeClr val="tx1"/>
          </a:solidFill>
          <a:latin typeface="+mn-lt"/>
          <a:ea typeface="+mn-ea"/>
          <a:cs typeface="+mn-cs"/>
        </a:defRPr>
      </a:lvl6pPr>
      <a:lvl7pPr marL="8099919" algn="l" defTabSz="2699974" rtl="0" eaLnBrk="1" latinLnBrk="0" hangingPunct="1">
        <a:defRPr sz="5315" kern="1200">
          <a:solidFill>
            <a:schemeClr val="tx1"/>
          </a:solidFill>
          <a:latin typeface="+mn-lt"/>
          <a:ea typeface="+mn-ea"/>
          <a:cs typeface="+mn-cs"/>
        </a:defRPr>
      </a:lvl7pPr>
      <a:lvl8pPr marL="9449904" algn="l" defTabSz="2699974" rtl="0" eaLnBrk="1" latinLnBrk="0" hangingPunct="1">
        <a:defRPr sz="5315" kern="1200">
          <a:solidFill>
            <a:schemeClr val="tx1"/>
          </a:solidFill>
          <a:latin typeface="+mn-lt"/>
          <a:ea typeface="+mn-ea"/>
          <a:cs typeface="+mn-cs"/>
        </a:defRPr>
      </a:lvl8pPr>
      <a:lvl9pPr marL="10799891" algn="l" defTabSz="2699974" rtl="0" eaLnBrk="1" latinLnBrk="0" hangingPunct="1">
        <a:defRPr sz="531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2.xml"/><Relationship Id="rId3" Type="http://schemas.openxmlformats.org/officeDocument/2006/relationships/image" Target="../media/image1.png"/><Relationship Id="rId7"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image" Target="../media/image2.png"/><Relationship Id="rId9"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Título 13" hidden="1">
            <a:extLst>
              <a:ext uri="{FF2B5EF4-FFF2-40B4-BE49-F238E27FC236}">
                <a16:creationId xmlns:a16="http://schemas.microsoft.com/office/drawing/2014/main" id="{60DD7A58-CCE1-4F93-BEFC-B53335872DAB}"/>
              </a:ext>
            </a:extLst>
          </p:cNvPr>
          <p:cNvSpPr>
            <a:spLocks noGrp="1"/>
          </p:cNvSpPr>
          <p:nvPr>
            <p:ph type="title"/>
          </p:nvPr>
        </p:nvSpPr>
        <p:spPr>
          <a:xfrm>
            <a:off x="2658520" y="1916419"/>
            <a:ext cx="23287330" cy="1728971"/>
          </a:xfrm>
        </p:spPr>
        <p:txBody>
          <a:bodyPr rtlCol="0"/>
          <a:lstStyle/>
          <a:p>
            <a:r>
              <a:rPr lang="es-ES" dirty="0"/>
              <a:t>Diapositiva de instrucciones</a:t>
            </a:r>
          </a:p>
        </p:txBody>
      </p:sp>
      <p:pic>
        <p:nvPicPr>
          <p:cNvPr id="1026" name="Picture 2">
            <a:extLst>
              <a:ext uri="{FF2B5EF4-FFF2-40B4-BE49-F238E27FC236}">
                <a16:creationId xmlns:a16="http://schemas.microsoft.com/office/drawing/2014/main" id="{9390AE1C-4C9A-60BA-1C9D-8C543775E9A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553738" y="544513"/>
            <a:ext cx="4520756" cy="23400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Banco de recursos multimedia">
            <a:extLst>
              <a:ext uri="{FF2B5EF4-FFF2-40B4-BE49-F238E27FC236}">
                <a16:creationId xmlns:a16="http://schemas.microsoft.com/office/drawing/2014/main" id="{646CC09D-E77F-08BD-C0E8-A394482175F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5931" y="544513"/>
            <a:ext cx="1784591" cy="2340000"/>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a:extLst>
              <a:ext uri="{FF2B5EF4-FFF2-40B4-BE49-F238E27FC236}">
                <a16:creationId xmlns:a16="http://schemas.microsoft.com/office/drawing/2014/main" id="{65F316D6-4085-140C-EFC1-6E946071B6E2}"/>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37094" y="544513"/>
            <a:ext cx="2160000" cy="2340000"/>
          </a:xfrm>
          <a:prstGeom prst="rect">
            <a:avLst/>
          </a:prstGeom>
          <a:noFill/>
          <a:ln>
            <a:noFill/>
          </a:ln>
        </p:spPr>
      </p:pic>
      <p:sp>
        <p:nvSpPr>
          <p:cNvPr id="15" name="CuadroTexto 14">
            <a:extLst>
              <a:ext uri="{FF2B5EF4-FFF2-40B4-BE49-F238E27FC236}">
                <a16:creationId xmlns:a16="http://schemas.microsoft.com/office/drawing/2014/main" id="{FD885DE1-08EE-1DE6-DA14-B101A5B17AD0}"/>
              </a:ext>
            </a:extLst>
          </p:cNvPr>
          <p:cNvSpPr txBox="1"/>
          <p:nvPr/>
        </p:nvSpPr>
        <p:spPr>
          <a:xfrm>
            <a:off x="5659787" y="944628"/>
            <a:ext cx="17231257" cy="2446824"/>
          </a:xfrm>
          <a:prstGeom prst="rect">
            <a:avLst/>
          </a:prstGeom>
          <a:noFill/>
        </p:spPr>
        <p:txBody>
          <a:bodyPr wrap="square" rtlCol="0">
            <a:spAutoFit/>
          </a:bodyPr>
          <a:lstStyle/>
          <a:p>
            <a:pPr algn="ctr"/>
            <a:r>
              <a:rPr lang="en-US" sz="5100" dirty="0"/>
              <a:t>OBTAINING ANTIOXIDANT AND IRON CHELATORS PEPTIDES BY ENZYMATIC HYDROLYSIS OF RED CALIFORNIAN EARTHWORM.</a:t>
            </a:r>
            <a:endParaRPr lang="es-CO" sz="5100" dirty="0"/>
          </a:p>
        </p:txBody>
      </p:sp>
      <p:sp>
        <p:nvSpPr>
          <p:cNvPr id="16" name="CuadroTexto 15">
            <a:extLst>
              <a:ext uri="{FF2B5EF4-FFF2-40B4-BE49-F238E27FC236}">
                <a16:creationId xmlns:a16="http://schemas.microsoft.com/office/drawing/2014/main" id="{70BB25B4-2597-FFC5-022E-923436575176}"/>
              </a:ext>
            </a:extLst>
          </p:cNvPr>
          <p:cNvSpPr txBox="1"/>
          <p:nvPr/>
        </p:nvSpPr>
        <p:spPr>
          <a:xfrm>
            <a:off x="9868990" y="3626677"/>
            <a:ext cx="9062443" cy="877163"/>
          </a:xfrm>
          <a:prstGeom prst="rect">
            <a:avLst/>
          </a:prstGeom>
          <a:noFill/>
        </p:spPr>
        <p:txBody>
          <a:bodyPr wrap="square" rtlCol="0">
            <a:spAutoFit/>
          </a:bodyPr>
          <a:lstStyle/>
          <a:p>
            <a:pPr algn="just"/>
            <a:r>
              <a:rPr lang="pt-BR" sz="5100" dirty="0"/>
              <a:t>GAVIRIA, Y.1,  ZAPATA, J. E.1*</a:t>
            </a:r>
            <a:endParaRPr lang="es-CO" sz="5100" dirty="0"/>
          </a:p>
        </p:txBody>
      </p:sp>
      <p:sp>
        <p:nvSpPr>
          <p:cNvPr id="17" name="CuadroTexto 16">
            <a:extLst>
              <a:ext uri="{FF2B5EF4-FFF2-40B4-BE49-F238E27FC236}">
                <a16:creationId xmlns:a16="http://schemas.microsoft.com/office/drawing/2014/main" id="{81B0771E-1593-E664-9A48-6A0E1B3DFBAF}"/>
              </a:ext>
            </a:extLst>
          </p:cNvPr>
          <p:cNvSpPr txBox="1"/>
          <p:nvPr/>
        </p:nvSpPr>
        <p:spPr>
          <a:xfrm>
            <a:off x="10990802" y="4731501"/>
            <a:ext cx="6818811" cy="738664"/>
          </a:xfrm>
          <a:prstGeom prst="rect">
            <a:avLst/>
          </a:prstGeom>
          <a:noFill/>
        </p:spPr>
        <p:txBody>
          <a:bodyPr wrap="square" rtlCol="0">
            <a:spAutoFit/>
          </a:bodyPr>
          <a:lstStyle/>
          <a:p>
            <a:pPr algn="just"/>
            <a:r>
              <a:rPr lang="pt-BR" sz="4200" dirty="0"/>
              <a:t>edgar.zapata@udea.edu.co </a:t>
            </a:r>
            <a:endParaRPr lang="es-CO" sz="4200" dirty="0"/>
          </a:p>
        </p:txBody>
      </p:sp>
      <p:sp>
        <p:nvSpPr>
          <p:cNvPr id="18" name="CuadroTexto 17">
            <a:extLst>
              <a:ext uri="{FF2B5EF4-FFF2-40B4-BE49-F238E27FC236}">
                <a16:creationId xmlns:a16="http://schemas.microsoft.com/office/drawing/2014/main" id="{D34AB1D9-AAEA-6A5A-83CF-C14519F1956D}"/>
              </a:ext>
            </a:extLst>
          </p:cNvPr>
          <p:cNvSpPr txBox="1"/>
          <p:nvPr/>
        </p:nvSpPr>
        <p:spPr>
          <a:xfrm>
            <a:off x="740411" y="5550017"/>
            <a:ext cx="26468314" cy="738664"/>
          </a:xfrm>
          <a:prstGeom prst="rect">
            <a:avLst/>
          </a:prstGeom>
          <a:noFill/>
        </p:spPr>
        <p:txBody>
          <a:bodyPr wrap="square" rtlCol="0">
            <a:spAutoFit/>
          </a:bodyPr>
          <a:lstStyle/>
          <a:p>
            <a:pPr algn="ctr"/>
            <a:r>
              <a:rPr lang="pt-BR" sz="4200" dirty="0"/>
              <a:t>1 </a:t>
            </a:r>
            <a:r>
              <a:rPr lang="pt-BR" sz="4200" dirty="0" err="1"/>
              <a:t>Nutrition</a:t>
            </a:r>
            <a:r>
              <a:rPr lang="pt-BR" sz="4200" dirty="0"/>
              <a:t> </a:t>
            </a:r>
            <a:r>
              <a:rPr lang="pt-BR" sz="4200" dirty="0" err="1"/>
              <a:t>and</a:t>
            </a:r>
            <a:r>
              <a:rPr lang="pt-BR" sz="4200" dirty="0"/>
              <a:t> </a:t>
            </a:r>
            <a:r>
              <a:rPr lang="pt-BR" sz="4200" dirty="0" err="1"/>
              <a:t>Food</a:t>
            </a:r>
            <a:r>
              <a:rPr lang="pt-BR" sz="4200" dirty="0"/>
              <a:t> Technology </a:t>
            </a:r>
            <a:r>
              <a:rPr lang="pt-BR" sz="4200" dirty="0" err="1"/>
              <a:t>Group</a:t>
            </a:r>
            <a:r>
              <a:rPr lang="pt-BR" sz="4200" dirty="0"/>
              <a:t>, </a:t>
            </a:r>
            <a:r>
              <a:rPr lang="pt-BR" sz="4200" dirty="0" err="1"/>
              <a:t>Universidad</a:t>
            </a:r>
            <a:r>
              <a:rPr lang="pt-BR" sz="4200" dirty="0"/>
              <a:t> de </a:t>
            </a:r>
            <a:r>
              <a:rPr lang="pt-BR" sz="4200" dirty="0" err="1"/>
              <a:t>Antioquia</a:t>
            </a:r>
            <a:r>
              <a:rPr lang="pt-BR" sz="4200" dirty="0"/>
              <a:t>, Cl. 67 #53-108, Medellín, </a:t>
            </a:r>
            <a:r>
              <a:rPr lang="pt-BR" sz="4200" dirty="0" err="1"/>
              <a:t>Antioquia</a:t>
            </a:r>
            <a:r>
              <a:rPr lang="pt-BR" sz="4200" dirty="0"/>
              <a:t>.</a:t>
            </a:r>
            <a:endParaRPr lang="es-CO" sz="4200" dirty="0"/>
          </a:p>
        </p:txBody>
      </p:sp>
      <p:sp>
        <p:nvSpPr>
          <p:cNvPr id="19" name="CuadroTexto 18">
            <a:extLst>
              <a:ext uri="{FF2B5EF4-FFF2-40B4-BE49-F238E27FC236}">
                <a16:creationId xmlns:a16="http://schemas.microsoft.com/office/drawing/2014/main" id="{BCB5F56B-E4DC-C0A7-85B8-0811E56A8CD1}"/>
              </a:ext>
            </a:extLst>
          </p:cNvPr>
          <p:cNvSpPr txBox="1"/>
          <p:nvPr/>
        </p:nvSpPr>
        <p:spPr>
          <a:xfrm>
            <a:off x="725931" y="7575552"/>
            <a:ext cx="3127612" cy="584775"/>
          </a:xfrm>
          <a:prstGeom prst="rect">
            <a:avLst/>
          </a:prstGeom>
          <a:noFill/>
        </p:spPr>
        <p:txBody>
          <a:bodyPr wrap="square" rtlCol="0">
            <a:spAutoFit/>
          </a:bodyPr>
          <a:lstStyle/>
          <a:p>
            <a:pPr algn="just"/>
            <a:r>
              <a:rPr lang="pt-BR" sz="3200" b="1" dirty="0"/>
              <a:t>INTRODUCTION</a:t>
            </a:r>
            <a:endParaRPr lang="es-CO" sz="3200" b="1" dirty="0"/>
          </a:p>
        </p:txBody>
      </p:sp>
      <p:sp>
        <p:nvSpPr>
          <p:cNvPr id="20" name="CuadroTexto 19">
            <a:extLst>
              <a:ext uri="{FF2B5EF4-FFF2-40B4-BE49-F238E27FC236}">
                <a16:creationId xmlns:a16="http://schemas.microsoft.com/office/drawing/2014/main" id="{23E87DB5-51E3-7333-821F-63C16383E577}"/>
              </a:ext>
            </a:extLst>
          </p:cNvPr>
          <p:cNvSpPr txBox="1"/>
          <p:nvPr/>
        </p:nvSpPr>
        <p:spPr>
          <a:xfrm>
            <a:off x="725929" y="8405137"/>
            <a:ext cx="12990069" cy="2246769"/>
          </a:xfrm>
          <a:prstGeom prst="rect">
            <a:avLst/>
          </a:prstGeom>
          <a:noFill/>
        </p:spPr>
        <p:txBody>
          <a:bodyPr wrap="square" rtlCol="0">
            <a:spAutoFit/>
          </a:bodyPr>
          <a:lstStyle/>
          <a:p>
            <a:pPr algn="just"/>
            <a:r>
              <a:rPr lang="en-US" sz="2800" dirty="0"/>
              <a:t>Californian Red Worm (</a:t>
            </a:r>
            <a:r>
              <a:rPr lang="en-US" sz="2800" i="1" dirty="0"/>
              <a:t>Eisenia </a:t>
            </a:r>
            <a:r>
              <a:rPr lang="en-US" sz="2800" i="1" dirty="0" err="1"/>
              <a:t>foetida</a:t>
            </a:r>
            <a:r>
              <a:rPr lang="en-US" sz="2800" dirty="0"/>
              <a:t>) plays an important role in the decomposition of garbage and organic wastes. However, although they have been used for thousands of years for their therapeutic benefits, the scientific evidence for the use of its bioactive compounds has not been well tested in practice. </a:t>
            </a:r>
            <a:endParaRPr lang="es-CO" sz="2800" dirty="0"/>
          </a:p>
        </p:txBody>
      </p:sp>
      <p:sp>
        <p:nvSpPr>
          <p:cNvPr id="21" name="CuadroTexto 20">
            <a:extLst>
              <a:ext uri="{FF2B5EF4-FFF2-40B4-BE49-F238E27FC236}">
                <a16:creationId xmlns:a16="http://schemas.microsoft.com/office/drawing/2014/main" id="{BE5CBAD5-F1D5-40F7-9822-DA89B0FE8B1E}"/>
              </a:ext>
            </a:extLst>
          </p:cNvPr>
          <p:cNvSpPr txBox="1"/>
          <p:nvPr/>
        </p:nvSpPr>
        <p:spPr>
          <a:xfrm>
            <a:off x="725931" y="10797197"/>
            <a:ext cx="3127612" cy="584775"/>
          </a:xfrm>
          <a:prstGeom prst="rect">
            <a:avLst/>
          </a:prstGeom>
          <a:noFill/>
        </p:spPr>
        <p:txBody>
          <a:bodyPr wrap="square" rtlCol="0">
            <a:spAutoFit/>
          </a:bodyPr>
          <a:lstStyle/>
          <a:p>
            <a:pPr algn="just"/>
            <a:r>
              <a:rPr lang="pt-BR" sz="3200" b="1" dirty="0"/>
              <a:t>OBJETIVE </a:t>
            </a:r>
            <a:endParaRPr lang="es-CO" sz="3200" b="1" dirty="0"/>
          </a:p>
        </p:txBody>
      </p:sp>
      <p:sp>
        <p:nvSpPr>
          <p:cNvPr id="22" name="CuadroTexto 21">
            <a:extLst>
              <a:ext uri="{FF2B5EF4-FFF2-40B4-BE49-F238E27FC236}">
                <a16:creationId xmlns:a16="http://schemas.microsoft.com/office/drawing/2014/main" id="{356E0C41-C8F5-6BAA-6873-F7840794940F}"/>
              </a:ext>
            </a:extLst>
          </p:cNvPr>
          <p:cNvSpPr txBox="1"/>
          <p:nvPr/>
        </p:nvSpPr>
        <p:spPr>
          <a:xfrm>
            <a:off x="725929" y="11414530"/>
            <a:ext cx="12990070" cy="1384995"/>
          </a:xfrm>
          <a:prstGeom prst="rect">
            <a:avLst/>
          </a:prstGeom>
          <a:noFill/>
        </p:spPr>
        <p:txBody>
          <a:bodyPr wrap="square" rtlCol="0">
            <a:spAutoFit/>
          </a:bodyPr>
          <a:lstStyle/>
          <a:p>
            <a:pPr algn="just"/>
            <a:r>
              <a:rPr lang="en-US" sz="2800" dirty="0"/>
              <a:t>The objective of this study was optimized enzymatic hydrolysis of California red worm (</a:t>
            </a:r>
            <a:r>
              <a:rPr lang="en-US" sz="2800" i="1" dirty="0"/>
              <a:t>Eisenia </a:t>
            </a:r>
            <a:r>
              <a:rPr lang="en-US" sz="2800" i="1" dirty="0" err="1"/>
              <a:t>foetida</a:t>
            </a:r>
            <a:r>
              <a:rPr lang="en-US" sz="2800" dirty="0"/>
              <a:t>) to obtain enzymatic hydrolysates with biological activities and its fractions,  using crossflow membrane filtration system.</a:t>
            </a:r>
          </a:p>
        </p:txBody>
      </p:sp>
      <p:sp>
        <p:nvSpPr>
          <p:cNvPr id="23" name="CuadroTexto 22">
            <a:extLst>
              <a:ext uri="{FF2B5EF4-FFF2-40B4-BE49-F238E27FC236}">
                <a16:creationId xmlns:a16="http://schemas.microsoft.com/office/drawing/2014/main" id="{68839DDA-16EA-DF67-0A24-046F3B6F96AA}"/>
              </a:ext>
            </a:extLst>
          </p:cNvPr>
          <p:cNvSpPr txBox="1"/>
          <p:nvPr/>
        </p:nvSpPr>
        <p:spPr>
          <a:xfrm>
            <a:off x="709785" y="12975944"/>
            <a:ext cx="5511585" cy="584775"/>
          </a:xfrm>
          <a:prstGeom prst="rect">
            <a:avLst/>
          </a:prstGeom>
          <a:noFill/>
        </p:spPr>
        <p:txBody>
          <a:bodyPr wrap="square" rtlCol="0">
            <a:spAutoFit/>
          </a:bodyPr>
          <a:lstStyle/>
          <a:p>
            <a:pPr algn="just"/>
            <a:r>
              <a:rPr lang="pt-BR" sz="3200" b="1" dirty="0"/>
              <a:t>MATERIALS AND METHODS </a:t>
            </a:r>
            <a:endParaRPr lang="es-CO" sz="3200" b="1" dirty="0"/>
          </a:p>
        </p:txBody>
      </p:sp>
      <p:sp>
        <p:nvSpPr>
          <p:cNvPr id="24" name="CuadroTexto 23">
            <a:extLst>
              <a:ext uri="{FF2B5EF4-FFF2-40B4-BE49-F238E27FC236}">
                <a16:creationId xmlns:a16="http://schemas.microsoft.com/office/drawing/2014/main" id="{54CED868-5866-F901-909D-614EAE9BF541}"/>
              </a:ext>
            </a:extLst>
          </p:cNvPr>
          <p:cNvSpPr txBox="1"/>
          <p:nvPr/>
        </p:nvSpPr>
        <p:spPr>
          <a:xfrm>
            <a:off x="725929" y="13685542"/>
            <a:ext cx="12990071" cy="5262979"/>
          </a:xfrm>
          <a:prstGeom prst="rect">
            <a:avLst/>
          </a:prstGeom>
          <a:noFill/>
        </p:spPr>
        <p:txBody>
          <a:bodyPr wrap="square" rtlCol="0">
            <a:spAutoFit/>
          </a:bodyPr>
          <a:lstStyle/>
          <a:p>
            <a:pPr algn="just"/>
            <a:r>
              <a:rPr lang="en-US" sz="2800" dirty="0"/>
              <a:t>The worms were manually separated, were washed with water, were purged for 4 hours with 4% sodium bicarbonate, and sacrificed with 7% saline solution, and finally, they were washed with drinking water. To hydrolysis process a 0.5 L reactor was used. To the hydrolysis optimization, a spherical composite central response surface design with five points in the center was used using 4 factors, pH (7-9), temperature (40-60 °C), substrate (100-200 g) and enzyme (500-1500 </a:t>
            </a:r>
            <a:r>
              <a:rPr lang="en-US" sz="2800" dirty="0" err="1"/>
              <a:t>uL</a:t>
            </a:r>
            <a:r>
              <a:rPr lang="en-US" sz="2800" dirty="0"/>
              <a:t>), with response variables, percentage of soluble protein (PP), degree of hydrolysis (DH) and antioxidant capacity (AC) ABTS and FRAP. Fractionation was performed with 7-channel membranes of 0.013 m² area and 250 mm length (Tami inc., France) with cut-off molecular weights of 3 and 1 </a:t>
            </a:r>
            <a:r>
              <a:rPr lang="en-US" sz="2800" dirty="0" err="1"/>
              <a:t>kDa</a:t>
            </a:r>
            <a:r>
              <a:rPr lang="en-US" sz="2800" dirty="0"/>
              <a:t>, using transmembrane pressure of 4 bar and retentate flow rate of 450 L/h at 20°C and pH 8.5 (see fig. 1).</a:t>
            </a:r>
            <a:endParaRPr lang="es-CO" sz="2800" dirty="0"/>
          </a:p>
        </p:txBody>
      </p:sp>
      <p:pic>
        <p:nvPicPr>
          <p:cNvPr id="27" name="Imagen 26" descr="Diagrama&#10;&#10;Descripción generada automáticamente">
            <a:extLst>
              <a:ext uri="{FF2B5EF4-FFF2-40B4-BE49-F238E27FC236}">
                <a16:creationId xmlns:a16="http://schemas.microsoft.com/office/drawing/2014/main" id="{D80437E5-C983-442F-AF8F-0D02F074C297}"/>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6736" t="6924" b="5538"/>
          <a:stretch/>
        </p:blipFill>
        <p:spPr>
          <a:xfrm>
            <a:off x="2072381" y="19039120"/>
            <a:ext cx="10264876" cy="6257689"/>
          </a:xfrm>
          <a:prstGeom prst="rect">
            <a:avLst/>
          </a:prstGeom>
        </p:spPr>
      </p:pic>
      <p:sp>
        <p:nvSpPr>
          <p:cNvPr id="28" name="CuadroTexto 27">
            <a:extLst>
              <a:ext uri="{FF2B5EF4-FFF2-40B4-BE49-F238E27FC236}">
                <a16:creationId xmlns:a16="http://schemas.microsoft.com/office/drawing/2014/main" id="{7433DB2A-DAC6-3DEA-95B6-5092DCFAF71D}"/>
              </a:ext>
            </a:extLst>
          </p:cNvPr>
          <p:cNvSpPr txBox="1"/>
          <p:nvPr/>
        </p:nvSpPr>
        <p:spPr>
          <a:xfrm>
            <a:off x="740411" y="25315264"/>
            <a:ext cx="11161271" cy="584775"/>
          </a:xfrm>
          <a:prstGeom prst="rect">
            <a:avLst/>
          </a:prstGeom>
          <a:noFill/>
        </p:spPr>
        <p:txBody>
          <a:bodyPr wrap="square" rtlCol="0">
            <a:spAutoFit/>
          </a:bodyPr>
          <a:lstStyle/>
          <a:p>
            <a:pPr algn="just"/>
            <a:r>
              <a:rPr lang="pt-BR" sz="3200" b="1" dirty="0"/>
              <a:t>FIGURE 1. </a:t>
            </a:r>
            <a:r>
              <a:rPr lang="pt-BR" sz="2800" dirty="0"/>
              <a:t>Tangecial </a:t>
            </a:r>
            <a:r>
              <a:rPr lang="pt-BR" sz="2800" dirty="0" err="1"/>
              <a:t>ultrafiltration</a:t>
            </a:r>
            <a:r>
              <a:rPr lang="pt-BR" sz="2800" dirty="0"/>
              <a:t> system</a:t>
            </a:r>
            <a:endParaRPr lang="es-CO" sz="2800" dirty="0"/>
          </a:p>
        </p:txBody>
      </p:sp>
      <p:graphicFrame>
        <p:nvGraphicFramePr>
          <p:cNvPr id="29" name="Gráfico 28">
            <a:extLst>
              <a:ext uri="{FF2B5EF4-FFF2-40B4-BE49-F238E27FC236}">
                <a16:creationId xmlns:a16="http://schemas.microsoft.com/office/drawing/2014/main" id="{6A2DE841-F96D-43F9-9A35-CD8BFC5366E9}"/>
              </a:ext>
            </a:extLst>
          </p:cNvPr>
          <p:cNvGraphicFramePr/>
          <p:nvPr>
            <p:extLst>
              <p:ext uri="{D42A27DB-BD31-4B8C-83A1-F6EECF244321}">
                <p14:modId xmlns:p14="http://schemas.microsoft.com/office/powerpoint/2010/main" val="3800763894"/>
              </p:ext>
            </p:extLst>
          </p:nvPr>
        </p:nvGraphicFramePr>
        <p:xfrm>
          <a:off x="14400209" y="7622894"/>
          <a:ext cx="12990070" cy="603885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30" name="Gráfico 29">
            <a:extLst>
              <a:ext uri="{FF2B5EF4-FFF2-40B4-BE49-F238E27FC236}">
                <a16:creationId xmlns:a16="http://schemas.microsoft.com/office/drawing/2014/main" id="{3825963A-151F-4798-BA3C-2CFED38618CC}"/>
              </a:ext>
            </a:extLst>
          </p:cNvPr>
          <p:cNvGraphicFramePr/>
          <p:nvPr>
            <p:extLst>
              <p:ext uri="{D42A27DB-BD31-4B8C-83A1-F6EECF244321}">
                <p14:modId xmlns:p14="http://schemas.microsoft.com/office/powerpoint/2010/main" val="3492596168"/>
              </p:ext>
            </p:extLst>
          </p:nvPr>
        </p:nvGraphicFramePr>
        <p:xfrm>
          <a:off x="14188030" y="14533295"/>
          <a:ext cx="12990070" cy="6564754"/>
        </p:xfrm>
        <a:graphic>
          <a:graphicData uri="http://schemas.openxmlformats.org/drawingml/2006/chart">
            <c:chart xmlns:c="http://schemas.openxmlformats.org/drawingml/2006/chart" xmlns:r="http://schemas.openxmlformats.org/officeDocument/2006/relationships" r:id="rId8"/>
          </a:graphicData>
        </a:graphic>
      </p:graphicFrame>
      <p:sp>
        <p:nvSpPr>
          <p:cNvPr id="31" name="CuadroTexto 30">
            <a:extLst>
              <a:ext uri="{FF2B5EF4-FFF2-40B4-BE49-F238E27FC236}">
                <a16:creationId xmlns:a16="http://schemas.microsoft.com/office/drawing/2014/main" id="{D0A123C9-A532-E286-FAE2-8C1AFD0BA876}"/>
              </a:ext>
            </a:extLst>
          </p:cNvPr>
          <p:cNvSpPr txBox="1"/>
          <p:nvPr/>
        </p:nvSpPr>
        <p:spPr>
          <a:xfrm>
            <a:off x="14400208" y="13473230"/>
            <a:ext cx="12990070" cy="1015663"/>
          </a:xfrm>
          <a:prstGeom prst="rect">
            <a:avLst/>
          </a:prstGeom>
          <a:noFill/>
        </p:spPr>
        <p:txBody>
          <a:bodyPr wrap="square" rtlCol="0">
            <a:spAutoFit/>
          </a:bodyPr>
          <a:lstStyle/>
          <a:p>
            <a:pPr algn="just"/>
            <a:r>
              <a:rPr lang="pt-BR" sz="3200" b="1" dirty="0"/>
              <a:t>FIGURE 2. </a:t>
            </a:r>
            <a:r>
              <a:rPr lang="en-US" sz="2800" dirty="0"/>
              <a:t>Permeate flux behavior as a function of time and pore size in tangential filtration of hydrolysates. </a:t>
            </a:r>
            <a:endParaRPr lang="es-CO" sz="2800" dirty="0"/>
          </a:p>
        </p:txBody>
      </p:sp>
      <p:sp>
        <p:nvSpPr>
          <p:cNvPr id="64" name="CuadroTexto 63">
            <a:extLst>
              <a:ext uri="{FF2B5EF4-FFF2-40B4-BE49-F238E27FC236}">
                <a16:creationId xmlns:a16="http://schemas.microsoft.com/office/drawing/2014/main" id="{BA7640D4-7388-06F0-F0B6-C932E0C13875}"/>
              </a:ext>
            </a:extLst>
          </p:cNvPr>
          <p:cNvSpPr txBox="1"/>
          <p:nvPr/>
        </p:nvSpPr>
        <p:spPr>
          <a:xfrm>
            <a:off x="14188030" y="21098049"/>
            <a:ext cx="11161271" cy="584775"/>
          </a:xfrm>
          <a:prstGeom prst="rect">
            <a:avLst/>
          </a:prstGeom>
          <a:noFill/>
        </p:spPr>
        <p:txBody>
          <a:bodyPr wrap="square" rtlCol="0">
            <a:spAutoFit/>
          </a:bodyPr>
          <a:lstStyle/>
          <a:p>
            <a:pPr algn="just"/>
            <a:r>
              <a:rPr lang="pt-BR" sz="3200" b="1" dirty="0"/>
              <a:t>FIGURE 3. </a:t>
            </a:r>
            <a:r>
              <a:rPr lang="en-US" sz="2800" dirty="0"/>
              <a:t>Antioxidant activity TEAC and ORAC</a:t>
            </a:r>
          </a:p>
        </p:txBody>
      </p:sp>
      <p:sp>
        <p:nvSpPr>
          <p:cNvPr id="66" name="CuadroTexto 65">
            <a:extLst>
              <a:ext uri="{FF2B5EF4-FFF2-40B4-BE49-F238E27FC236}">
                <a16:creationId xmlns:a16="http://schemas.microsoft.com/office/drawing/2014/main" id="{A2B6D4EF-1738-08A0-85E5-7D9A1062A493}"/>
              </a:ext>
            </a:extLst>
          </p:cNvPr>
          <p:cNvSpPr txBox="1"/>
          <p:nvPr/>
        </p:nvSpPr>
        <p:spPr>
          <a:xfrm>
            <a:off x="709785" y="25979784"/>
            <a:ext cx="3143758" cy="584775"/>
          </a:xfrm>
          <a:prstGeom prst="rect">
            <a:avLst/>
          </a:prstGeom>
          <a:noFill/>
        </p:spPr>
        <p:txBody>
          <a:bodyPr wrap="square" rtlCol="0">
            <a:spAutoFit/>
          </a:bodyPr>
          <a:lstStyle/>
          <a:p>
            <a:pPr algn="just"/>
            <a:r>
              <a:rPr lang="pt-BR" sz="3200" b="1" dirty="0"/>
              <a:t>RESULT</a:t>
            </a:r>
            <a:endParaRPr lang="es-CO" sz="3200" b="1" dirty="0"/>
          </a:p>
        </p:txBody>
      </p:sp>
      <p:sp>
        <p:nvSpPr>
          <p:cNvPr id="67" name="CuadroTexto 66">
            <a:extLst>
              <a:ext uri="{FF2B5EF4-FFF2-40B4-BE49-F238E27FC236}">
                <a16:creationId xmlns:a16="http://schemas.microsoft.com/office/drawing/2014/main" id="{34BC923A-1273-2303-656E-D6247ADBA391}"/>
              </a:ext>
            </a:extLst>
          </p:cNvPr>
          <p:cNvSpPr txBox="1"/>
          <p:nvPr/>
        </p:nvSpPr>
        <p:spPr>
          <a:xfrm>
            <a:off x="709785" y="26722617"/>
            <a:ext cx="12990069" cy="6124754"/>
          </a:xfrm>
          <a:prstGeom prst="rect">
            <a:avLst/>
          </a:prstGeom>
          <a:noFill/>
        </p:spPr>
        <p:txBody>
          <a:bodyPr wrap="square" rtlCol="0">
            <a:spAutoFit/>
          </a:bodyPr>
          <a:lstStyle/>
          <a:p>
            <a:pPr algn="just"/>
            <a:r>
              <a:rPr lang="en-US" sz="2800" dirty="0"/>
              <a:t>The optimal hydrolysis conditions were pH 8.5, temperature 45°C, with 125.01 g substrate and 1243 </a:t>
            </a:r>
            <a:r>
              <a:rPr lang="en-US" sz="2800" dirty="0" err="1"/>
              <a:t>uL</a:t>
            </a:r>
            <a:r>
              <a:rPr lang="en-US" sz="2800" dirty="0"/>
              <a:t> of an enzyme, obtaining DH of 16.52%, PP of 3.38%, and AC of 2055 and 170 </a:t>
            </a:r>
            <a:r>
              <a:rPr lang="en-US" sz="2800" dirty="0" err="1"/>
              <a:t>umol-equlox</a:t>
            </a:r>
            <a:r>
              <a:rPr lang="en-US" sz="2800" dirty="0"/>
              <a:t>/g protein for ABTS and FRAP, respectively. In addition, the optimal hydrolysate has an ORAC oxygen radical scavenging activity of 823 </a:t>
            </a:r>
            <a:r>
              <a:rPr lang="en-US" sz="2800" dirty="0" err="1"/>
              <a:t>umol-equ</a:t>
            </a:r>
            <a:r>
              <a:rPr lang="en-US" sz="2800" dirty="0"/>
              <a:t> trolox/g protein and iron chelation with IC</a:t>
            </a:r>
            <a:r>
              <a:rPr lang="en-US" sz="2800" baseline="-25000" dirty="0"/>
              <a:t>50</a:t>
            </a:r>
            <a:r>
              <a:rPr lang="en-US" sz="2800" dirty="0"/>
              <a:t> at 150 ppm. The optimum hydrolysates was fractioned by membrane system. The complete </a:t>
            </a:r>
            <a:r>
              <a:rPr lang="en-US" sz="2800" dirty="0" err="1"/>
              <a:t>hydrolyzate</a:t>
            </a:r>
            <a:r>
              <a:rPr lang="en-US" sz="2800" dirty="0"/>
              <a:t> and the fractions obtained were analyzed to determine the biological antioxidant and iron-chelating (IC) activities. Membrane filtration concentrated the without hydrolysate proteins from feed fluid in retentate, while the concentration of permeate was significantly lower concerning to feed fluid, both in the 3 and 1 </a:t>
            </a:r>
            <a:r>
              <a:rPr lang="en-US" sz="2800" dirty="0" err="1"/>
              <a:t>KDa</a:t>
            </a:r>
            <a:r>
              <a:rPr lang="en-US" sz="2800" dirty="0"/>
              <a:t> membrane. The permeate flux to 1kDa membrane showed decreasing through of time, wile to 3kDa membrane stayed stable (see fig. 2). The ABTS and IC activities in permeate concerning the retained one are significantly higher for both membranes (see fig. 3 and 4).</a:t>
            </a:r>
            <a:endParaRPr lang="es-CO" sz="2800" dirty="0"/>
          </a:p>
        </p:txBody>
      </p:sp>
      <p:sp>
        <p:nvSpPr>
          <p:cNvPr id="68" name="CuadroTexto 67">
            <a:extLst>
              <a:ext uri="{FF2B5EF4-FFF2-40B4-BE49-F238E27FC236}">
                <a16:creationId xmlns:a16="http://schemas.microsoft.com/office/drawing/2014/main" id="{D0D57C9C-910D-209C-A71E-B75BC74D230B}"/>
              </a:ext>
            </a:extLst>
          </p:cNvPr>
          <p:cNvSpPr txBox="1"/>
          <p:nvPr/>
        </p:nvSpPr>
        <p:spPr>
          <a:xfrm>
            <a:off x="14188030" y="28188966"/>
            <a:ext cx="11161271" cy="584775"/>
          </a:xfrm>
          <a:prstGeom prst="rect">
            <a:avLst/>
          </a:prstGeom>
          <a:noFill/>
        </p:spPr>
        <p:txBody>
          <a:bodyPr wrap="square" rtlCol="0">
            <a:spAutoFit/>
          </a:bodyPr>
          <a:lstStyle/>
          <a:p>
            <a:pPr algn="just"/>
            <a:r>
              <a:rPr lang="pt-BR" sz="3200" b="1" dirty="0"/>
              <a:t>FIGURE 4. </a:t>
            </a:r>
            <a:r>
              <a:rPr lang="pt-BR" sz="2800" b="1" dirty="0"/>
              <a:t>I</a:t>
            </a:r>
            <a:r>
              <a:rPr lang="pt-BR" sz="2800" dirty="0"/>
              <a:t>ron </a:t>
            </a:r>
            <a:r>
              <a:rPr lang="pt-BR" sz="2800" dirty="0" err="1"/>
              <a:t>chelation</a:t>
            </a:r>
            <a:r>
              <a:rPr lang="pt-BR" sz="2800" dirty="0"/>
              <a:t> </a:t>
            </a:r>
            <a:r>
              <a:rPr lang="pt-BR" sz="2800" dirty="0" err="1"/>
              <a:t>activities</a:t>
            </a:r>
            <a:endParaRPr lang="pt-BR" sz="2800" dirty="0"/>
          </a:p>
        </p:txBody>
      </p:sp>
      <p:sp>
        <p:nvSpPr>
          <p:cNvPr id="69" name="CuadroTexto 68">
            <a:extLst>
              <a:ext uri="{FF2B5EF4-FFF2-40B4-BE49-F238E27FC236}">
                <a16:creationId xmlns:a16="http://schemas.microsoft.com/office/drawing/2014/main" id="{EE24A99A-E19C-94EB-79D3-877A6161A9A1}"/>
              </a:ext>
            </a:extLst>
          </p:cNvPr>
          <p:cNvSpPr txBox="1"/>
          <p:nvPr/>
        </p:nvSpPr>
        <p:spPr>
          <a:xfrm>
            <a:off x="14188030" y="28917352"/>
            <a:ext cx="3127612" cy="584775"/>
          </a:xfrm>
          <a:prstGeom prst="rect">
            <a:avLst/>
          </a:prstGeom>
          <a:noFill/>
        </p:spPr>
        <p:txBody>
          <a:bodyPr wrap="square" rtlCol="0">
            <a:spAutoFit/>
          </a:bodyPr>
          <a:lstStyle/>
          <a:p>
            <a:pPr algn="just"/>
            <a:r>
              <a:rPr lang="pt-BR" sz="3200" b="1" dirty="0"/>
              <a:t>CONCLUSION</a:t>
            </a:r>
            <a:endParaRPr lang="es-CO" sz="3200" b="1" dirty="0"/>
          </a:p>
        </p:txBody>
      </p:sp>
      <p:sp>
        <p:nvSpPr>
          <p:cNvPr id="70" name="CuadroTexto 69">
            <a:extLst>
              <a:ext uri="{FF2B5EF4-FFF2-40B4-BE49-F238E27FC236}">
                <a16:creationId xmlns:a16="http://schemas.microsoft.com/office/drawing/2014/main" id="{E5AC2F67-FB45-26AE-F649-4419C070EDE5}"/>
              </a:ext>
            </a:extLst>
          </p:cNvPr>
          <p:cNvSpPr txBox="1"/>
          <p:nvPr/>
        </p:nvSpPr>
        <p:spPr>
          <a:xfrm>
            <a:off x="14188030" y="29534987"/>
            <a:ext cx="12990069" cy="1384995"/>
          </a:xfrm>
          <a:prstGeom prst="rect">
            <a:avLst/>
          </a:prstGeom>
          <a:noFill/>
        </p:spPr>
        <p:txBody>
          <a:bodyPr wrap="square" rtlCol="0">
            <a:spAutoFit/>
          </a:bodyPr>
          <a:lstStyle/>
          <a:p>
            <a:pPr algn="just"/>
            <a:r>
              <a:rPr lang="en-US" sz="2800" dirty="0"/>
              <a:t>It is concluded that the enzymatic hydrolysate of California red worm has high AC and low IC50 in iron chelation, which makes it a substrate of interest for application in different industries.</a:t>
            </a:r>
            <a:endParaRPr lang="es-CO" sz="2800" dirty="0"/>
          </a:p>
        </p:txBody>
      </p:sp>
      <p:sp>
        <p:nvSpPr>
          <p:cNvPr id="71" name="CuadroTexto 70">
            <a:extLst>
              <a:ext uri="{FF2B5EF4-FFF2-40B4-BE49-F238E27FC236}">
                <a16:creationId xmlns:a16="http://schemas.microsoft.com/office/drawing/2014/main" id="{B60D3DF0-5939-B017-292F-7E822562589B}"/>
              </a:ext>
            </a:extLst>
          </p:cNvPr>
          <p:cNvSpPr txBox="1"/>
          <p:nvPr/>
        </p:nvSpPr>
        <p:spPr>
          <a:xfrm>
            <a:off x="14188030" y="31228523"/>
            <a:ext cx="4743403" cy="584775"/>
          </a:xfrm>
          <a:prstGeom prst="rect">
            <a:avLst/>
          </a:prstGeom>
          <a:noFill/>
        </p:spPr>
        <p:txBody>
          <a:bodyPr wrap="square" rtlCol="0">
            <a:spAutoFit/>
          </a:bodyPr>
          <a:lstStyle/>
          <a:p>
            <a:pPr algn="just"/>
            <a:r>
              <a:rPr lang="pt-BR" sz="3200" b="1" dirty="0"/>
              <a:t>ACKNOWLEDGEMENTS</a:t>
            </a:r>
            <a:endParaRPr lang="es-CO" sz="3200" b="1" dirty="0"/>
          </a:p>
        </p:txBody>
      </p:sp>
      <p:sp>
        <p:nvSpPr>
          <p:cNvPr id="72" name="CuadroTexto 71">
            <a:extLst>
              <a:ext uri="{FF2B5EF4-FFF2-40B4-BE49-F238E27FC236}">
                <a16:creationId xmlns:a16="http://schemas.microsoft.com/office/drawing/2014/main" id="{A4F0E66B-48D4-3947-4D4B-D3503324E844}"/>
              </a:ext>
            </a:extLst>
          </p:cNvPr>
          <p:cNvSpPr txBox="1"/>
          <p:nvPr/>
        </p:nvSpPr>
        <p:spPr>
          <a:xfrm>
            <a:off x="14188030" y="31857700"/>
            <a:ext cx="12990069" cy="830997"/>
          </a:xfrm>
          <a:prstGeom prst="rect">
            <a:avLst/>
          </a:prstGeom>
          <a:noFill/>
        </p:spPr>
        <p:txBody>
          <a:bodyPr wrap="square" rtlCol="0">
            <a:spAutoFit/>
          </a:bodyPr>
          <a:lstStyle/>
          <a:p>
            <a:pPr algn="just"/>
            <a:r>
              <a:rPr lang="en-US" sz="2400" dirty="0"/>
              <a:t>MINCIENCIAS through the convening for strengthening knowledge on institutions of public superiority education (Project Code 82040).</a:t>
            </a:r>
            <a:endParaRPr lang="es-CO" sz="2400" dirty="0"/>
          </a:p>
        </p:txBody>
      </p:sp>
      <p:sp>
        <p:nvSpPr>
          <p:cNvPr id="73" name="CuadroTexto 72">
            <a:extLst>
              <a:ext uri="{FF2B5EF4-FFF2-40B4-BE49-F238E27FC236}">
                <a16:creationId xmlns:a16="http://schemas.microsoft.com/office/drawing/2014/main" id="{537D35B8-C957-8A9A-1732-24AB3D164369}"/>
              </a:ext>
            </a:extLst>
          </p:cNvPr>
          <p:cNvSpPr txBox="1"/>
          <p:nvPr/>
        </p:nvSpPr>
        <p:spPr>
          <a:xfrm>
            <a:off x="740411" y="33154047"/>
            <a:ext cx="4743403" cy="584775"/>
          </a:xfrm>
          <a:prstGeom prst="rect">
            <a:avLst/>
          </a:prstGeom>
          <a:noFill/>
        </p:spPr>
        <p:txBody>
          <a:bodyPr wrap="square" rtlCol="0">
            <a:spAutoFit/>
          </a:bodyPr>
          <a:lstStyle/>
          <a:p>
            <a:pPr algn="just"/>
            <a:r>
              <a:rPr lang="pt-BR" sz="3200" b="1" dirty="0"/>
              <a:t>REFERENCE</a:t>
            </a:r>
            <a:endParaRPr lang="es-CO" sz="3200" b="1" dirty="0"/>
          </a:p>
        </p:txBody>
      </p:sp>
      <p:sp>
        <p:nvSpPr>
          <p:cNvPr id="74" name="CuadroTexto 73">
            <a:extLst>
              <a:ext uri="{FF2B5EF4-FFF2-40B4-BE49-F238E27FC236}">
                <a16:creationId xmlns:a16="http://schemas.microsoft.com/office/drawing/2014/main" id="{38B99050-BE91-ED88-D6A4-4C70A83BB106}"/>
              </a:ext>
            </a:extLst>
          </p:cNvPr>
          <p:cNvSpPr txBox="1"/>
          <p:nvPr/>
        </p:nvSpPr>
        <p:spPr>
          <a:xfrm>
            <a:off x="709785" y="33718553"/>
            <a:ext cx="26680494" cy="1754326"/>
          </a:xfrm>
          <a:prstGeom prst="rect">
            <a:avLst/>
          </a:prstGeom>
          <a:noFill/>
        </p:spPr>
        <p:txBody>
          <a:bodyPr wrap="square" rtlCol="0">
            <a:spAutoFit/>
          </a:bodyPr>
          <a:lstStyle/>
          <a:p>
            <a:pPr marL="285750" indent="-285750" algn="just">
              <a:buFontTx/>
              <a:buChar char="-"/>
            </a:pPr>
            <a:r>
              <a:rPr lang="en-US" sz="1800" dirty="0"/>
              <a:t>Adler-Nissen, J., Enzymic hydrolysis of food protein. Elsevier Applied Science Publishers, 116-124 (1985)</a:t>
            </a:r>
          </a:p>
          <a:p>
            <a:pPr marL="285750" indent="-285750" algn="just">
              <a:buFontTx/>
              <a:buChar char="-"/>
            </a:pPr>
            <a:r>
              <a:rPr lang="en-US" sz="1800" dirty="0" err="1"/>
              <a:t>Daroit</a:t>
            </a:r>
            <a:r>
              <a:rPr lang="en-US" sz="1800" dirty="0"/>
              <a:t>, D. J., y </a:t>
            </a:r>
            <a:r>
              <a:rPr lang="en-US" sz="1800" dirty="0" err="1"/>
              <a:t>Brandelli</a:t>
            </a:r>
            <a:r>
              <a:rPr lang="en-US" sz="1800" dirty="0"/>
              <a:t>, A., In vivo bioactivities of food protein-derived peptides – a current review, https://doi.org/10.1016/j.cofs.2021.01.002, </a:t>
            </a:r>
            <a:r>
              <a:rPr lang="en-US" sz="1800" dirty="0" err="1"/>
              <a:t>Curr</a:t>
            </a:r>
            <a:r>
              <a:rPr lang="en-US" sz="1800" dirty="0"/>
              <a:t>. </a:t>
            </a:r>
            <a:r>
              <a:rPr lang="en-US" sz="1800" dirty="0" err="1"/>
              <a:t>Opin</a:t>
            </a:r>
            <a:r>
              <a:rPr lang="en-US" sz="1800" dirty="0"/>
              <a:t>. Food Sci., 39, 120–129. (2021)</a:t>
            </a:r>
          </a:p>
          <a:p>
            <a:pPr marL="285750" indent="-285750" algn="just">
              <a:buFontTx/>
              <a:buChar char="-"/>
            </a:pPr>
            <a:r>
              <a:rPr lang="en-US" sz="1800" dirty="0"/>
              <a:t>Heller, M. C., y </a:t>
            </a:r>
            <a:r>
              <a:rPr lang="en-US" sz="1800" dirty="0" err="1"/>
              <a:t>Keoleian</a:t>
            </a:r>
            <a:r>
              <a:rPr lang="en-US" sz="1800" dirty="0"/>
              <a:t>, G. A., Greenhouse Gas Emission Estimates of U.S. Dietary Choices and Food Loss, https://doi.org/10.1111/jiec.12174, J. Ind. Ecol., 19(3), 391–401 (2015)</a:t>
            </a:r>
          </a:p>
          <a:p>
            <a:pPr marL="285750" indent="-285750" algn="just">
              <a:buFontTx/>
              <a:buChar char="-"/>
            </a:pPr>
            <a:r>
              <a:rPr lang="es-CO" sz="1800" dirty="0" err="1"/>
              <a:t>Rodrigues</a:t>
            </a:r>
            <a:r>
              <a:rPr lang="es-CO" sz="1800" dirty="0"/>
              <a:t>, M., </a:t>
            </a:r>
            <a:r>
              <a:rPr lang="es-CO" sz="1800" dirty="0" err="1"/>
              <a:t>Carlesso</a:t>
            </a:r>
            <a:r>
              <a:rPr lang="es-CO" sz="1800" dirty="0"/>
              <a:t>, W. M., y otros ocho autores, </a:t>
            </a:r>
            <a:r>
              <a:rPr lang="es-CO" sz="1800" dirty="0" err="1"/>
              <a:t>Enzymatic</a:t>
            </a:r>
            <a:r>
              <a:rPr lang="es-CO" sz="1800" dirty="0"/>
              <a:t> </a:t>
            </a:r>
            <a:r>
              <a:rPr lang="es-CO" sz="1800" dirty="0" err="1"/>
              <a:t>hydrolysis</a:t>
            </a:r>
            <a:r>
              <a:rPr lang="es-CO" sz="1800" dirty="0"/>
              <a:t> </a:t>
            </a:r>
            <a:r>
              <a:rPr lang="es-CO" sz="1800" dirty="0" err="1"/>
              <a:t>of</a:t>
            </a:r>
            <a:r>
              <a:rPr lang="es-CO" sz="1800" dirty="0"/>
              <a:t> </a:t>
            </a:r>
            <a:r>
              <a:rPr lang="es-CO" sz="1800" dirty="0" err="1"/>
              <a:t>the</a:t>
            </a:r>
            <a:r>
              <a:rPr lang="es-CO" sz="1800" dirty="0"/>
              <a:t> </a:t>
            </a:r>
            <a:r>
              <a:rPr lang="es-CO" sz="1800" dirty="0" err="1"/>
              <a:t>Eisenia</a:t>
            </a:r>
            <a:r>
              <a:rPr lang="es-CO" sz="1800" dirty="0"/>
              <a:t> </a:t>
            </a:r>
            <a:r>
              <a:rPr lang="es-CO" sz="1800" dirty="0" err="1"/>
              <a:t>andrei</a:t>
            </a:r>
            <a:r>
              <a:rPr lang="es-CO" sz="1800" dirty="0"/>
              <a:t> </a:t>
            </a:r>
            <a:r>
              <a:rPr lang="es-CO" sz="1800" dirty="0" err="1"/>
              <a:t>earthworm</a:t>
            </a:r>
            <a:r>
              <a:rPr lang="es-CO" sz="1800" dirty="0"/>
              <a:t>: </a:t>
            </a:r>
            <a:r>
              <a:rPr lang="es-CO" sz="1800" dirty="0" err="1"/>
              <a:t>Characterization</a:t>
            </a:r>
            <a:r>
              <a:rPr lang="es-CO" sz="1800" dirty="0"/>
              <a:t> and </a:t>
            </a:r>
            <a:r>
              <a:rPr lang="es-CO" sz="1800" dirty="0" err="1"/>
              <a:t>evaluation</a:t>
            </a:r>
            <a:r>
              <a:rPr lang="es-CO" sz="1800" dirty="0"/>
              <a:t> </a:t>
            </a:r>
            <a:r>
              <a:rPr lang="es-CO" sz="1800" dirty="0" err="1"/>
              <a:t>of</a:t>
            </a:r>
            <a:r>
              <a:rPr lang="es-CO" sz="1800" dirty="0"/>
              <a:t> </a:t>
            </a:r>
            <a:r>
              <a:rPr lang="es-CO" sz="1800" dirty="0" err="1"/>
              <a:t>its</a:t>
            </a:r>
            <a:r>
              <a:rPr lang="es-CO" sz="1800" dirty="0"/>
              <a:t> </a:t>
            </a:r>
            <a:r>
              <a:rPr lang="es-CO" sz="1800" dirty="0" err="1"/>
              <a:t>properties</a:t>
            </a:r>
            <a:r>
              <a:rPr lang="es-CO" sz="1800" dirty="0"/>
              <a:t>, https://doi.org/10.1080/10242422.2017.1278754, </a:t>
            </a:r>
            <a:r>
              <a:rPr lang="es-CO" sz="1800" dirty="0" err="1"/>
              <a:t>Biocatal</a:t>
            </a:r>
            <a:r>
              <a:rPr lang="es-CO" sz="1800" dirty="0"/>
              <a:t>. </a:t>
            </a:r>
            <a:r>
              <a:rPr lang="es-CO" sz="1800" dirty="0" err="1"/>
              <a:t>Biotransformation</a:t>
            </a:r>
            <a:r>
              <a:rPr lang="es-CO" sz="1800" dirty="0"/>
              <a:t>, 35(2), 110–119. (2017)</a:t>
            </a:r>
          </a:p>
          <a:p>
            <a:pPr marL="285750" indent="-285750" algn="just">
              <a:buFontTx/>
              <a:buChar char="-"/>
            </a:pPr>
            <a:r>
              <a:rPr lang="es-CO" sz="1800" dirty="0"/>
              <a:t>Wang, Z., Ma, J., y otros cuatro autores, </a:t>
            </a:r>
            <a:r>
              <a:rPr lang="es-CO" sz="1800" dirty="0" err="1"/>
              <a:t>Membrane</a:t>
            </a:r>
            <a:r>
              <a:rPr lang="es-CO" sz="1800" dirty="0"/>
              <a:t> </a:t>
            </a:r>
            <a:r>
              <a:rPr lang="es-CO" sz="1800" dirty="0" err="1"/>
              <a:t>cleaning</a:t>
            </a:r>
            <a:r>
              <a:rPr lang="es-CO" sz="1800" dirty="0"/>
              <a:t> in </a:t>
            </a:r>
            <a:r>
              <a:rPr lang="es-CO" sz="1800" dirty="0" err="1"/>
              <a:t>membrane</a:t>
            </a:r>
            <a:r>
              <a:rPr lang="es-CO" sz="1800" dirty="0"/>
              <a:t> </a:t>
            </a:r>
            <a:r>
              <a:rPr lang="es-CO" sz="1800" dirty="0" err="1"/>
              <a:t>bioreactors</a:t>
            </a:r>
            <a:r>
              <a:rPr lang="es-CO" sz="1800" dirty="0"/>
              <a:t>: A </a:t>
            </a:r>
            <a:r>
              <a:rPr lang="es-CO" sz="1800" dirty="0" err="1"/>
              <a:t>review</a:t>
            </a:r>
            <a:r>
              <a:rPr lang="es-CO" sz="1800" dirty="0"/>
              <a:t>. https://doi.org/10.1016/j.memsci.2014.05.060, J. </a:t>
            </a:r>
            <a:r>
              <a:rPr lang="es-CO" sz="1800" dirty="0" err="1"/>
              <a:t>Membr</a:t>
            </a:r>
            <a:r>
              <a:rPr lang="es-CO" sz="1800" dirty="0"/>
              <a:t>. </a:t>
            </a:r>
            <a:r>
              <a:rPr lang="es-CO" sz="1800" dirty="0" err="1"/>
              <a:t>Sci</a:t>
            </a:r>
            <a:r>
              <a:rPr lang="es-CO" sz="1800" dirty="0"/>
              <a:t>., 468, 276–307. (2014)</a:t>
            </a:r>
          </a:p>
        </p:txBody>
      </p:sp>
      <p:graphicFrame>
        <p:nvGraphicFramePr>
          <p:cNvPr id="2" name="Gráfico 1">
            <a:extLst>
              <a:ext uri="{FF2B5EF4-FFF2-40B4-BE49-F238E27FC236}">
                <a16:creationId xmlns:a16="http://schemas.microsoft.com/office/drawing/2014/main" id="{00000000-0008-0000-0800-000003000000}"/>
              </a:ext>
            </a:extLst>
          </p:cNvPr>
          <p:cNvGraphicFramePr>
            <a:graphicFrameLocks/>
          </p:cNvGraphicFramePr>
          <p:nvPr>
            <p:extLst>
              <p:ext uri="{D42A27DB-BD31-4B8C-83A1-F6EECF244321}">
                <p14:modId xmlns:p14="http://schemas.microsoft.com/office/powerpoint/2010/main" val="3339549608"/>
              </p:ext>
            </p:extLst>
          </p:nvPr>
        </p:nvGraphicFramePr>
        <p:xfrm>
          <a:off x="14400208" y="21755672"/>
          <a:ext cx="12327836" cy="6433294"/>
        </p:xfrm>
        <a:graphic>
          <a:graphicData uri="http://schemas.openxmlformats.org/drawingml/2006/chart">
            <c:chart xmlns:c="http://schemas.openxmlformats.org/drawingml/2006/chart" xmlns:r="http://schemas.openxmlformats.org/officeDocument/2006/relationships" r:id="rId9"/>
          </a:graphicData>
        </a:graphic>
      </p:graphicFrame>
    </p:spTree>
    <p:extLst>
      <p:ext uri="{BB962C8B-B14F-4D97-AF65-F5344CB8AC3E}">
        <p14:creationId xmlns:p14="http://schemas.microsoft.com/office/powerpoint/2010/main" val="2816693100"/>
      </p:ext>
    </p:extLst>
  </p:cSld>
  <p:clrMapOvr>
    <a:masterClrMapping/>
  </p:clrMapOvr>
</p:sld>
</file>

<file path=ppt/theme/theme1.xml><?xml version="1.0" encoding="utf-8"?>
<a:theme xmlns:a="http://schemas.openxmlformats.org/drawingml/2006/main" name="Tema de Office">
  <a:themeElements>
    <a:clrScheme name="Voyage">
      <a:dk1>
        <a:sysClr val="windowText" lastClr="000000"/>
      </a:dk1>
      <a:lt1>
        <a:sysClr val="window" lastClr="FFFFFF"/>
      </a:lt1>
      <a:dk2>
        <a:srgbClr val="3A3A3A"/>
      </a:dk2>
      <a:lt2>
        <a:srgbClr val="ACACAC"/>
      </a:lt2>
      <a:accent1>
        <a:srgbClr val="01B1AE"/>
      </a:accent1>
      <a:accent2>
        <a:srgbClr val="6AA4D9"/>
      </a:accent2>
      <a:accent3>
        <a:srgbClr val="F26289"/>
      </a:accent3>
      <a:accent4>
        <a:srgbClr val="ED7D31"/>
      </a:accent4>
      <a:accent5>
        <a:srgbClr val="A88CF6"/>
      </a:accent5>
      <a:accent6>
        <a:srgbClr val="3A3A3A"/>
      </a:accent6>
      <a:hlink>
        <a:srgbClr val="01B1AE"/>
      </a:hlink>
      <a:folHlink>
        <a:srgbClr val="01B1AE"/>
      </a:folHlink>
    </a:clrScheme>
    <a:fontScheme name="Garamond-Trebuchet MS">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_30741407_TF33654643.potx" id="{BA9FCB14-7EA7-4BF2-BC40-E51B322A24D6}" vid="{ECF217BE-2C7C-4D91-A1C5-D8DC035B753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9" ma:contentTypeDescription="Create a new document." ma:contentTypeScope="" ma:versionID="76e25e1730b4532ab1d5e5b131a96a5a">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d1e9281a84c4949647088091c718de3"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7C21715-FEA5-4C5E-AFD6-AAC3D3BBE1B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573E210-CB54-4BF9-8234-C84ACF2D4C9A}">
  <ds:schemaRefs>
    <ds:schemaRef ds:uri="http://schemas.microsoft.com/office/2006/metadata/properties"/>
    <ds:schemaRef ds:uri="http://purl.org/dc/dcmitype/"/>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fb0879af-3eba-417a-a55a-ffe6dcd6ca77"/>
    <ds:schemaRef ds:uri="6dc4bcd6-49db-4c07-9060-8acfc67cef9f"/>
    <ds:schemaRef ds:uri="http://schemas.microsoft.com/sharepoint/v3"/>
    <ds:schemaRef ds:uri="http://www.w3.org/XML/1998/namespace"/>
  </ds:schemaRefs>
</ds:datastoreItem>
</file>

<file path=customXml/itemProps3.xml><?xml version="1.0" encoding="utf-8"?>
<ds:datastoreItem xmlns:ds="http://schemas.openxmlformats.org/officeDocument/2006/customXml" ds:itemID="{D8557EDB-1210-4894-BEC9-506AA9AE885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Póster de infografías sobre alimentación</Template>
  <TotalTime>248</TotalTime>
  <Words>863</Words>
  <Application>Microsoft Office PowerPoint</Application>
  <PresentationFormat>Personalizado</PresentationFormat>
  <Paragraphs>32</Paragraphs>
  <Slides>1</Slides>
  <Notes>1</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vt:i4>
      </vt:variant>
    </vt:vector>
  </HeadingPairs>
  <TitlesOfParts>
    <vt:vector size="9" baseType="lpstr">
      <vt:lpstr>Arial</vt:lpstr>
      <vt:lpstr>Arial Narrow</vt:lpstr>
      <vt:lpstr>Calibri</vt:lpstr>
      <vt:lpstr>Cambria Math</vt:lpstr>
      <vt:lpstr>Garamond</vt:lpstr>
      <vt:lpstr>Trebuchet MS</vt:lpstr>
      <vt:lpstr>Trebuchet MS (Cuerpo)</vt:lpstr>
      <vt:lpstr>Tema de Office</vt:lpstr>
      <vt:lpstr>Diapositiva de instrucciones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de instrucciones</dc:title>
  <dc:creator>YHOAN SEBASTIAN GAVIRIA GAVIRIA</dc:creator>
  <cp:lastModifiedBy>JOSE EDGAR ZAPATA MONTOYA</cp:lastModifiedBy>
  <cp:revision>21</cp:revision>
  <dcterms:created xsi:type="dcterms:W3CDTF">2022-10-28T22:17:37Z</dcterms:created>
  <dcterms:modified xsi:type="dcterms:W3CDTF">2022-11-02T14:41:54Z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0x010100DEEA25CC0A0AC24199CDC46C25B8B0BC</vt:lpwstr>
  </property>
</Properties>
</file>