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8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 EDGAR ZAPATA MONTOYA" initials="JEZM" lastIdx="2" clrIdx="0">
    <p:extLst>
      <p:ext uri="{19B8F6BF-5375-455C-9EA6-DF929625EA0E}">
        <p15:presenceInfo xmlns:p15="http://schemas.microsoft.com/office/powerpoint/2012/main" userId="S-1-5-21-1394167582-1238270525-1278246540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1BD"/>
    <a:srgbClr val="8BDCA2"/>
    <a:srgbClr val="FFF2CC"/>
    <a:srgbClr val="99FF99"/>
    <a:srgbClr val="0033CC"/>
    <a:srgbClr val="FFFF66"/>
    <a:srgbClr val="5B5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94290" autoAdjust="0"/>
  </p:normalViewPr>
  <p:slideViewPr>
    <p:cSldViewPr>
      <p:cViewPr>
        <p:scale>
          <a:sx n="41" d="100"/>
          <a:sy n="41" d="100"/>
        </p:scale>
        <p:origin x="20" y="20"/>
      </p:cViewPr>
      <p:guideLst>
        <p:guide orient="horz" pos="11339"/>
        <p:guide pos="7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324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user\iCloud%20Drive%20(archivo)\Desktop\DATOS%20ARTICULO%20POSDOCTORADO-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user\iCloud%20Drive%20(archivo)\Desktop\DATOS%20ARTICULO%20POSDOCTORADO-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user\Library\Mobile%20Documents\com~apple~CloudDocs\Desktop\CRONICO%20CHACHAFRUTO-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user\iCloud%20Drive%20(archivo)\Desktop\Downloads\IECA-junio-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b="1" i="0" u="none" strike="noStrike" baseline="0"/>
              <a:t>Enzymatic hydrolysis of chachafruto seeds with alcalase</a:t>
            </a:r>
            <a:endParaRPr lang="es-ES_tradnl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'[2]hidrolisis Alb-Glu-Glo'!$Z$2</c:f>
              <c:strCache>
                <c:ptCount val="1"/>
                <c:pt idx="0">
                  <c:v>Albumins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'[2]hidrolisis Alb-Glu-Glo'!$X$3:$X$11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  <c:pt idx="6">
                  <c:v>60</c:v>
                </c:pt>
                <c:pt idx="7">
                  <c:v>90</c:v>
                </c:pt>
                <c:pt idx="8">
                  <c:v>120</c:v>
                </c:pt>
              </c:numCache>
            </c:numRef>
          </c:xVal>
          <c:yVal>
            <c:numRef>
              <c:f>'[2]hidrolisis Alb-Glu-Glo'!$Z$3:$Z$11</c:f>
              <c:numCache>
                <c:formatCode>General</c:formatCode>
                <c:ptCount val="9"/>
                <c:pt idx="0">
                  <c:v>0</c:v>
                </c:pt>
                <c:pt idx="1">
                  <c:v>3.582797130353383</c:v>
                </c:pt>
                <c:pt idx="2">
                  <c:v>7.6769723262837459</c:v>
                </c:pt>
                <c:pt idx="3">
                  <c:v>11.365837488941228</c:v>
                </c:pt>
                <c:pt idx="4">
                  <c:v>13.625350093184666</c:v>
                </c:pt>
                <c:pt idx="5">
                  <c:v>14.512395344870624</c:v>
                </c:pt>
                <c:pt idx="6">
                  <c:v>15.453540238601891</c:v>
                </c:pt>
                <c:pt idx="7">
                  <c:v>17.012744378019011</c:v>
                </c:pt>
                <c:pt idx="8">
                  <c:v>18.310432447910195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F97-6C45-85F2-8CAFA76BA4C8}"/>
            </c:ext>
          </c:extLst>
        </c:ser>
        <c:ser>
          <c:idx val="1"/>
          <c:order val="1"/>
          <c:tx>
            <c:strRef>
              <c:f>'[2]hidrolisis Alb-Glu-Glo'!$AB$2</c:f>
              <c:strCache>
                <c:ptCount val="1"/>
                <c:pt idx="0">
                  <c:v>Glutenins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'[2]hidrolisis Alb-Glu-Glo'!$X$3:$X$11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  <c:pt idx="6">
                  <c:v>60</c:v>
                </c:pt>
                <c:pt idx="7">
                  <c:v>90</c:v>
                </c:pt>
                <c:pt idx="8">
                  <c:v>120</c:v>
                </c:pt>
              </c:numCache>
            </c:numRef>
          </c:xVal>
          <c:yVal>
            <c:numRef>
              <c:f>'[2]hidrolisis Alb-Glu-Glo'!$AB$3:$AB$11</c:f>
              <c:numCache>
                <c:formatCode>General</c:formatCode>
                <c:ptCount val="9"/>
                <c:pt idx="0">
                  <c:v>0</c:v>
                </c:pt>
                <c:pt idx="1">
                  <c:v>2.9553018815360796</c:v>
                </c:pt>
                <c:pt idx="2">
                  <c:v>6.3324184805654893</c:v>
                </c:pt>
                <c:pt idx="3">
                  <c:v>9.3752115160894629</c:v>
                </c:pt>
                <c:pt idx="4">
                  <c:v>11.238990459670479</c:v>
                </c:pt>
                <c:pt idx="5">
                  <c:v>11.970677576171154</c:v>
                </c:pt>
                <c:pt idx="6">
                  <c:v>12.746989260602962</c:v>
                </c:pt>
                <c:pt idx="7">
                  <c:v>14.033112576902418</c:v>
                </c:pt>
                <c:pt idx="8">
                  <c:v>15.103522051696785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F97-6C45-85F2-8CAFA76BA4C8}"/>
            </c:ext>
          </c:extLst>
        </c:ser>
        <c:ser>
          <c:idx val="2"/>
          <c:order val="2"/>
          <c:tx>
            <c:strRef>
              <c:f>'[2]hidrolisis Alb-Glu-Glo'!$AC$2</c:f>
              <c:strCache>
                <c:ptCount val="1"/>
                <c:pt idx="0">
                  <c:v>Globulins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'[2]hidrolisis Alb-Glu-Glo'!$X$3:$X$11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  <c:pt idx="6">
                  <c:v>60</c:v>
                </c:pt>
                <c:pt idx="7">
                  <c:v>90</c:v>
                </c:pt>
                <c:pt idx="8">
                  <c:v>120</c:v>
                </c:pt>
              </c:numCache>
            </c:numRef>
          </c:xVal>
          <c:yVal>
            <c:numRef>
              <c:f>'[2]hidrolisis Alb-Glu-Glo'!$AC$3:$AC$11</c:f>
              <c:numCache>
                <c:formatCode>General</c:formatCode>
                <c:ptCount val="9"/>
                <c:pt idx="0">
                  <c:v>0</c:v>
                </c:pt>
                <c:pt idx="1">
                  <c:v>2.6870978477650374</c:v>
                </c:pt>
                <c:pt idx="2">
                  <c:v>5.7577292447128094</c:v>
                </c:pt>
                <c:pt idx="3">
                  <c:v>8.52437811670592</c:v>
                </c:pt>
                <c:pt idx="4">
                  <c:v>10.219012569888498</c:v>
                </c:pt>
                <c:pt idx="5">
                  <c:v>10.884296508652968</c:v>
                </c:pt>
                <c:pt idx="6">
                  <c:v>11.590155178951417</c:v>
                </c:pt>
                <c:pt idx="7">
                  <c:v>12.759558283514261</c:v>
                </c:pt>
                <c:pt idx="8">
                  <c:v>13.732824335932648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F97-6C45-85F2-8CAFA76BA4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4589615"/>
        <c:axId val="894662303"/>
      </c:scatterChart>
      <c:valAx>
        <c:axId val="8945896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400" b="1" i="0" u="none" strike="noStrike" baseline="0"/>
                  <a:t>Time in minutes</a:t>
                </a:r>
                <a:endParaRPr lang="es-ES_tradnl" sz="14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94662303"/>
        <c:crosses val="autoZero"/>
        <c:crossBetween val="midCat"/>
      </c:valAx>
      <c:valAx>
        <c:axId val="894662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400" b="1" i="0" u="none" strike="noStrike" baseline="0"/>
                  <a:t>% Degree of hydrolysis</a:t>
                </a:r>
                <a:endParaRPr lang="es-ES_tradnl" sz="14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9458961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2000" b="1" dirty="0" err="1"/>
              <a:t>Sequential</a:t>
            </a:r>
            <a:r>
              <a:rPr lang="es-ES_tradnl" sz="2000" b="1" dirty="0"/>
              <a:t> </a:t>
            </a:r>
            <a:r>
              <a:rPr lang="es-ES_tradnl" sz="2000" b="1" dirty="0" err="1"/>
              <a:t>flavourzyme</a:t>
            </a:r>
            <a:r>
              <a:rPr lang="es-ES_tradnl" sz="2000" b="1" dirty="0"/>
              <a:t> (F) – </a:t>
            </a:r>
            <a:r>
              <a:rPr lang="es-ES_tradnl" sz="2000" b="1" dirty="0" err="1"/>
              <a:t>Alcalase</a:t>
            </a:r>
            <a:r>
              <a:rPr lang="es-ES_tradnl" sz="2000" b="1" dirty="0"/>
              <a:t> (A)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'secuencial comparacion'!$D$3</c:f>
              <c:strCache>
                <c:ptCount val="1"/>
                <c:pt idx="0">
                  <c:v>Albumins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'secuencial comparacion'!$C$4:$C$24</c:f>
              <c:numCache>
                <c:formatCode>General</c:formatCode>
                <c:ptCount val="21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30</c:v>
                </c:pt>
                <c:pt idx="4">
                  <c:v>45</c:v>
                </c:pt>
                <c:pt idx="5">
                  <c:v>60</c:v>
                </c:pt>
                <c:pt idx="6">
                  <c:v>75</c:v>
                </c:pt>
                <c:pt idx="7">
                  <c:v>90</c:v>
                </c:pt>
                <c:pt idx="8">
                  <c:v>105</c:v>
                </c:pt>
                <c:pt idx="9">
                  <c:v>135</c:v>
                </c:pt>
                <c:pt idx="10">
                  <c:v>150</c:v>
                </c:pt>
                <c:pt idx="11">
                  <c:v>165</c:v>
                </c:pt>
                <c:pt idx="12">
                  <c:v>180</c:v>
                </c:pt>
                <c:pt idx="13">
                  <c:v>195</c:v>
                </c:pt>
                <c:pt idx="14">
                  <c:v>210</c:v>
                </c:pt>
                <c:pt idx="15">
                  <c:v>225</c:v>
                </c:pt>
                <c:pt idx="16">
                  <c:v>240</c:v>
                </c:pt>
                <c:pt idx="17">
                  <c:v>255</c:v>
                </c:pt>
                <c:pt idx="18">
                  <c:v>270</c:v>
                </c:pt>
                <c:pt idx="19">
                  <c:v>285</c:v>
                </c:pt>
                <c:pt idx="20">
                  <c:v>300</c:v>
                </c:pt>
              </c:numCache>
            </c:numRef>
          </c:xVal>
          <c:yVal>
            <c:numRef>
              <c:f>'secuencial comparacion'!$D$4:$D$24</c:f>
              <c:numCache>
                <c:formatCode>General</c:formatCode>
                <c:ptCount val="21"/>
                <c:pt idx="0">
                  <c:v>0</c:v>
                </c:pt>
                <c:pt idx="1">
                  <c:v>4.8600168864952087</c:v>
                </c:pt>
                <c:pt idx="2">
                  <c:v>8.1156402055522925</c:v>
                </c:pt>
                <c:pt idx="3">
                  <c:v>10.237779178670323</c:v>
                </c:pt>
                <c:pt idx="4">
                  <c:v>10.940539943531014</c:v>
                </c:pt>
                <c:pt idx="5">
                  <c:v>11.272662897755371</c:v>
                </c:pt>
                <c:pt idx="6">
                  <c:v>12.119239489224119</c:v>
                </c:pt>
                <c:pt idx="7">
                  <c:v>12.786604732632846</c:v>
                </c:pt>
                <c:pt idx="8">
                  <c:v>13.572856433425503</c:v>
                </c:pt>
                <c:pt idx="9">
                  <c:v>14.716907039477912</c:v>
                </c:pt>
                <c:pt idx="10">
                  <c:v>15.088335277253751</c:v>
                </c:pt>
                <c:pt idx="11">
                  <c:v>18.6181116498019</c:v>
                </c:pt>
                <c:pt idx="12">
                  <c:v>20.731897912727757</c:v>
                </c:pt>
                <c:pt idx="13">
                  <c:v>22.775782517431807</c:v>
                </c:pt>
                <c:pt idx="14">
                  <c:v>24.633086266893052</c:v>
                </c:pt>
                <c:pt idx="15">
                  <c:v>25.979734014618845</c:v>
                </c:pt>
                <c:pt idx="16">
                  <c:v>27.394182146146058</c:v>
                </c:pt>
                <c:pt idx="17">
                  <c:v>28.719036497701762</c:v>
                </c:pt>
                <c:pt idx="18">
                  <c:v>30.779615023965398</c:v>
                </c:pt>
                <c:pt idx="19">
                  <c:v>32.628334509586097</c:v>
                </c:pt>
                <c:pt idx="20">
                  <c:v>33.545264622834218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E1-7548-A858-677FC90E9AFA}"/>
            </c:ext>
          </c:extLst>
        </c:ser>
        <c:ser>
          <c:idx val="1"/>
          <c:order val="1"/>
          <c:tx>
            <c:strRef>
              <c:f>'secuencial comparacion'!$E$3</c:f>
              <c:strCache>
                <c:ptCount val="1"/>
                <c:pt idx="0">
                  <c:v>Glutenins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'secuencial comparacion'!$C$4:$C$24</c:f>
              <c:numCache>
                <c:formatCode>General</c:formatCode>
                <c:ptCount val="21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30</c:v>
                </c:pt>
                <c:pt idx="4">
                  <c:v>45</c:v>
                </c:pt>
                <c:pt idx="5">
                  <c:v>60</c:v>
                </c:pt>
                <c:pt idx="6">
                  <c:v>75</c:v>
                </c:pt>
                <c:pt idx="7">
                  <c:v>90</c:v>
                </c:pt>
                <c:pt idx="8">
                  <c:v>105</c:v>
                </c:pt>
                <c:pt idx="9">
                  <c:v>135</c:v>
                </c:pt>
                <c:pt idx="10">
                  <c:v>150</c:v>
                </c:pt>
                <c:pt idx="11">
                  <c:v>165</c:v>
                </c:pt>
                <c:pt idx="12">
                  <c:v>180</c:v>
                </c:pt>
                <c:pt idx="13">
                  <c:v>195</c:v>
                </c:pt>
                <c:pt idx="14">
                  <c:v>210</c:v>
                </c:pt>
                <c:pt idx="15">
                  <c:v>225</c:v>
                </c:pt>
                <c:pt idx="16">
                  <c:v>240</c:v>
                </c:pt>
                <c:pt idx="17">
                  <c:v>255</c:v>
                </c:pt>
                <c:pt idx="18">
                  <c:v>270</c:v>
                </c:pt>
                <c:pt idx="19">
                  <c:v>285</c:v>
                </c:pt>
                <c:pt idx="20">
                  <c:v>300</c:v>
                </c:pt>
              </c:numCache>
            </c:numRef>
          </c:xVal>
          <c:yVal>
            <c:numRef>
              <c:f>'secuencial comparacion'!$E$4:$E$24</c:f>
              <c:numCache>
                <c:formatCode>General</c:formatCode>
                <c:ptCount val="21"/>
                <c:pt idx="0">
                  <c:v>0</c:v>
                </c:pt>
                <c:pt idx="1">
                  <c:v>2.4203566499165552</c:v>
                </c:pt>
                <c:pt idx="2">
                  <c:v>3.9298660015590001</c:v>
                </c:pt>
                <c:pt idx="3">
                  <c:v>6.184403666377424</c:v>
                </c:pt>
                <c:pt idx="4">
                  <c:v>8.1415831630012629</c:v>
                </c:pt>
                <c:pt idx="5">
                  <c:v>9.2826943404966364</c:v>
                </c:pt>
                <c:pt idx="6">
                  <c:v>10.171474148587022</c:v>
                </c:pt>
                <c:pt idx="7">
                  <c:v>10.706068402372461</c:v>
                </c:pt>
                <c:pt idx="8">
                  <c:v>10.690734441759901</c:v>
                </c:pt>
                <c:pt idx="9">
                  <c:v>10.855455682807595</c:v>
                </c:pt>
                <c:pt idx="10">
                  <c:v>11.41617713602218</c:v>
                </c:pt>
                <c:pt idx="11">
                  <c:v>16.760053253981674</c:v>
                </c:pt>
                <c:pt idx="12">
                  <c:v>19.142889257409951</c:v>
                </c:pt>
                <c:pt idx="13">
                  <c:v>20.81685008872056</c:v>
                </c:pt>
                <c:pt idx="14">
                  <c:v>22.167899823848373</c:v>
                </c:pt>
                <c:pt idx="15">
                  <c:v>23.36682485631426</c:v>
                </c:pt>
                <c:pt idx="16">
                  <c:v>24.548012037145295</c:v>
                </c:pt>
                <c:pt idx="17">
                  <c:v>25.631362713857335</c:v>
                </c:pt>
                <c:pt idx="18">
                  <c:v>26.52450389095133</c:v>
                </c:pt>
                <c:pt idx="19">
                  <c:v>27.479885887272598</c:v>
                </c:pt>
                <c:pt idx="20">
                  <c:v>28.174785234390455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AE1-7548-A858-677FC90E9AFA}"/>
            </c:ext>
          </c:extLst>
        </c:ser>
        <c:ser>
          <c:idx val="2"/>
          <c:order val="2"/>
          <c:tx>
            <c:strRef>
              <c:f>'secuencial comparacion'!$F$3</c:f>
              <c:strCache>
                <c:ptCount val="1"/>
                <c:pt idx="0">
                  <c:v>Globulins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'secuencial comparacion'!$C$4:$C$24</c:f>
              <c:numCache>
                <c:formatCode>General</c:formatCode>
                <c:ptCount val="21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30</c:v>
                </c:pt>
                <c:pt idx="4">
                  <c:v>45</c:v>
                </c:pt>
                <c:pt idx="5">
                  <c:v>60</c:v>
                </c:pt>
                <c:pt idx="6">
                  <c:v>75</c:v>
                </c:pt>
                <c:pt idx="7">
                  <c:v>90</c:v>
                </c:pt>
                <c:pt idx="8">
                  <c:v>105</c:v>
                </c:pt>
                <c:pt idx="9">
                  <c:v>135</c:v>
                </c:pt>
                <c:pt idx="10">
                  <c:v>150</c:v>
                </c:pt>
                <c:pt idx="11">
                  <c:v>165</c:v>
                </c:pt>
                <c:pt idx="12">
                  <c:v>180</c:v>
                </c:pt>
                <c:pt idx="13">
                  <c:v>195</c:v>
                </c:pt>
                <c:pt idx="14">
                  <c:v>210</c:v>
                </c:pt>
                <c:pt idx="15">
                  <c:v>225</c:v>
                </c:pt>
                <c:pt idx="16">
                  <c:v>240</c:v>
                </c:pt>
                <c:pt idx="17">
                  <c:v>255</c:v>
                </c:pt>
                <c:pt idx="18">
                  <c:v>270</c:v>
                </c:pt>
                <c:pt idx="19">
                  <c:v>285</c:v>
                </c:pt>
                <c:pt idx="20">
                  <c:v>300</c:v>
                </c:pt>
              </c:numCache>
            </c:numRef>
          </c:xVal>
          <c:yVal>
            <c:numRef>
              <c:f>'secuencial comparacion'!$F$4:$F$24</c:f>
              <c:numCache>
                <c:formatCode>General</c:formatCode>
                <c:ptCount val="21"/>
                <c:pt idx="0">
                  <c:v>0</c:v>
                </c:pt>
                <c:pt idx="1">
                  <c:v>2.5339176944549591</c:v>
                </c:pt>
                <c:pt idx="2">
                  <c:v>3.6525729561987781</c:v>
                </c:pt>
                <c:pt idx="3">
                  <c:v>5.187667807570433</c:v>
                </c:pt>
                <c:pt idx="4">
                  <c:v>6.7314821874387576</c:v>
                </c:pt>
                <c:pt idx="5">
                  <c:v>7.4037676042460188</c:v>
                </c:pt>
                <c:pt idx="6">
                  <c:v>8.4729162701758529</c:v>
                </c:pt>
                <c:pt idx="7">
                  <c:v>9.4581859694494952</c:v>
                </c:pt>
                <c:pt idx="8">
                  <c:v>10.262426243926365</c:v>
                </c:pt>
                <c:pt idx="9">
                  <c:v>10.723534654441316</c:v>
                </c:pt>
                <c:pt idx="10">
                  <c:v>10.708556517435742</c:v>
                </c:pt>
                <c:pt idx="11">
                  <c:v>10.640271589022632</c:v>
                </c:pt>
                <c:pt idx="12">
                  <c:v>16.445659384395341</c:v>
                </c:pt>
                <c:pt idx="13">
                  <c:v>19.228364913517748</c:v>
                </c:pt>
                <c:pt idx="14">
                  <c:v>20.92739711471296</c:v>
                </c:pt>
                <c:pt idx="15">
                  <c:v>22.30238784521292</c:v>
                </c:pt>
                <c:pt idx="16">
                  <c:v>23.429145323780006</c:v>
                </c:pt>
                <c:pt idx="17">
                  <c:v>24.354760157197497</c:v>
                </c:pt>
                <c:pt idx="18">
                  <c:v>24.49366298977241</c:v>
                </c:pt>
                <c:pt idx="19">
                  <c:v>24.778139301492594</c:v>
                </c:pt>
                <c:pt idx="20">
                  <c:v>24.755952911724972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5AE1-7548-A858-677FC90E9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9308591"/>
        <c:axId val="469500639"/>
      </c:scatterChart>
      <c:valAx>
        <c:axId val="4693085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800" b="1" i="0" baseline="0">
                    <a:effectLst/>
                  </a:rPr>
                  <a:t>Time in minutes</a:t>
                </a:r>
                <a:endParaRPr lang="es-CO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69500639"/>
        <c:crosses val="autoZero"/>
        <c:crossBetween val="midCat"/>
      </c:valAx>
      <c:valAx>
        <c:axId val="46950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1800" b="1" i="0" baseline="0">
                    <a:effectLst/>
                  </a:rPr>
                  <a:t>% Degree of hydrolysis</a:t>
                </a:r>
                <a:endParaRPr lang="es-CO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6930859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600">
                <a:effectLst/>
              </a:rPr>
              <a:t>ANTIHYPERTENSIVE EVALUATION OF BIOACTIVE PEPTIDES FROM CHACHAFRUTO, OBTAINED BY SEQUENTIAL HYDROLYSIS WITH FLAVOURZYME-ALCALASE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'presión en días'!$AA$6</c:f>
              <c:strCache>
                <c:ptCount val="1"/>
                <c:pt idx="0">
                  <c:v>WHITES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dLbls>
            <c:delete val="1"/>
          </c:dLbls>
          <c:xVal>
            <c:numRef>
              <c:f>'presión en días'!$Z$7:$Z$24</c:f>
              <c:numCache>
                <c:formatCode>0</c:formatCode>
                <c:ptCount val="18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21</c:v>
                </c:pt>
                <c:pt idx="5">
                  <c:v>23</c:v>
                </c:pt>
                <c:pt idx="6">
                  <c:v>25</c:v>
                </c:pt>
                <c:pt idx="7">
                  <c:v>27</c:v>
                </c:pt>
                <c:pt idx="8">
                  <c:v>29</c:v>
                </c:pt>
                <c:pt idx="9">
                  <c:v>31</c:v>
                </c:pt>
                <c:pt idx="10">
                  <c:v>33</c:v>
                </c:pt>
                <c:pt idx="11">
                  <c:v>35</c:v>
                </c:pt>
                <c:pt idx="12">
                  <c:v>37</c:v>
                </c:pt>
                <c:pt idx="13">
                  <c:v>39</c:v>
                </c:pt>
              </c:numCache>
            </c:numRef>
          </c:xVal>
          <c:yVal>
            <c:numRef>
              <c:f>'presión en días'!$AA$7:$AA$24</c:f>
              <c:numCache>
                <c:formatCode>General</c:formatCode>
                <c:ptCount val="18"/>
                <c:pt idx="0">
                  <c:v>112.3</c:v>
                </c:pt>
                <c:pt idx="1">
                  <c:v>110.8</c:v>
                </c:pt>
                <c:pt idx="2" formatCode="0.0">
                  <c:v>111.7</c:v>
                </c:pt>
                <c:pt idx="3" formatCode="0.0">
                  <c:v>114.2</c:v>
                </c:pt>
                <c:pt idx="4" formatCode="0.0">
                  <c:v>118</c:v>
                </c:pt>
                <c:pt idx="5" formatCode="0.0">
                  <c:v>117</c:v>
                </c:pt>
                <c:pt idx="6" formatCode="0.0">
                  <c:v>117</c:v>
                </c:pt>
                <c:pt idx="7">
                  <c:v>118.5</c:v>
                </c:pt>
                <c:pt idx="8">
                  <c:v>118.4</c:v>
                </c:pt>
                <c:pt idx="9">
                  <c:v>115.8</c:v>
                </c:pt>
                <c:pt idx="10">
                  <c:v>116.5</c:v>
                </c:pt>
                <c:pt idx="11">
                  <c:v>119.2</c:v>
                </c:pt>
                <c:pt idx="12">
                  <c:v>120</c:v>
                </c:pt>
                <c:pt idx="13">
                  <c:v>119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934-EC45-A230-CDB567C59D62}"/>
            </c:ext>
          </c:extLst>
        </c:ser>
        <c:ser>
          <c:idx val="1"/>
          <c:order val="1"/>
          <c:tx>
            <c:strRef>
              <c:f>'presión en días'!$AB$6</c:f>
              <c:strCache>
                <c:ptCount val="1"/>
                <c:pt idx="0">
                  <c:v>L-Name 20 mg/Kg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xVal>
            <c:numRef>
              <c:f>'presión en días'!$Z$7:$Z$24</c:f>
              <c:numCache>
                <c:formatCode>0</c:formatCode>
                <c:ptCount val="18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21</c:v>
                </c:pt>
                <c:pt idx="5">
                  <c:v>23</c:v>
                </c:pt>
                <c:pt idx="6">
                  <c:v>25</c:v>
                </c:pt>
                <c:pt idx="7">
                  <c:v>27</c:v>
                </c:pt>
                <c:pt idx="8">
                  <c:v>29</c:v>
                </c:pt>
                <c:pt idx="9">
                  <c:v>31</c:v>
                </c:pt>
                <c:pt idx="10">
                  <c:v>33</c:v>
                </c:pt>
                <c:pt idx="11">
                  <c:v>35</c:v>
                </c:pt>
                <c:pt idx="12">
                  <c:v>37</c:v>
                </c:pt>
                <c:pt idx="13">
                  <c:v>39</c:v>
                </c:pt>
              </c:numCache>
            </c:numRef>
          </c:xVal>
          <c:yVal>
            <c:numRef>
              <c:f>'presión en días'!$AB$7:$AB$24</c:f>
              <c:numCache>
                <c:formatCode>0.0</c:formatCode>
                <c:ptCount val="18"/>
                <c:pt idx="0">
                  <c:v>178</c:v>
                </c:pt>
                <c:pt idx="1">
                  <c:v>178</c:v>
                </c:pt>
                <c:pt idx="2">
                  <c:v>179.5</c:v>
                </c:pt>
                <c:pt idx="3">
                  <c:v>178</c:v>
                </c:pt>
                <c:pt idx="4">
                  <c:v>178.15384615384599</c:v>
                </c:pt>
                <c:pt idx="5">
                  <c:v>178.5</c:v>
                </c:pt>
                <c:pt idx="6">
                  <c:v>176.5</c:v>
                </c:pt>
                <c:pt idx="7" formatCode="General">
                  <c:v>176.3</c:v>
                </c:pt>
                <c:pt idx="8">
                  <c:v>178.2</c:v>
                </c:pt>
                <c:pt idx="9">
                  <c:v>177.4</c:v>
                </c:pt>
                <c:pt idx="10">
                  <c:v>178.5</c:v>
                </c:pt>
                <c:pt idx="11">
                  <c:v>176.875</c:v>
                </c:pt>
                <c:pt idx="12">
                  <c:v>177.5</c:v>
                </c:pt>
                <c:pt idx="13">
                  <c:v>178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934-EC45-A230-CDB567C59D62}"/>
            </c:ext>
          </c:extLst>
        </c:ser>
        <c:ser>
          <c:idx val="2"/>
          <c:order val="2"/>
          <c:tx>
            <c:strRef>
              <c:f>'presión en días'!$AC$6</c:f>
              <c:strCache>
                <c:ptCount val="1"/>
                <c:pt idx="0">
                  <c:v>Captopril 5mg/Kg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elete val="1"/>
          </c:dLbls>
          <c:xVal>
            <c:numRef>
              <c:f>'presión en días'!$Z$7:$Z$24</c:f>
              <c:numCache>
                <c:formatCode>0</c:formatCode>
                <c:ptCount val="18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21</c:v>
                </c:pt>
                <c:pt idx="5">
                  <c:v>23</c:v>
                </c:pt>
                <c:pt idx="6">
                  <c:v>25</c:v>
                </c:pt>
                <c:pt idx="7">
                  <c:v>27</c:v>
                </c:pt>
                <c:pt idx="8">
                  <c:v>29</c:v>
                </c:pt>
                <c:pt idx="9">
                  <c:v>31</c:v>
                </c:pt>
                <c:pt idx="10">
                  <c:v>33</c:v>
                </c:pt>
                <c:pt idx="11">
                  <c:v>35</c:v>
                </c:pt>
                <c:pt idx="12">
                  <c:v>37</c:v>
                </c:pt>
                <c:pt idx="13">
                  <c:v>39</c:v>
                </c:pt>
              </c:numCache>
            </c:numRef>
          </c:xVal>
          <c:yVal>
            <c:numRef>
              <c:f>'presión en días'!$AC$7:$AC$24</c:f>
              <c:numCache>
                <c:formatCode>0.0</c:formatCode>
                <c:ptCount val="18"/>
                <c:pt idx="0">
                  <c:v>176</c:v>
                </c:pt>
                <c:pt idx="1">
                  <c:v>179</c:v>
                </c:pt>
                <c:pt idx="2">
                  <c:v>177</c:v>
                </c:pt>
                <c:pt idx="3">
                  <c:v>177</c:v>
                </c:pt>
                <c:pt idx="4">
                  <c:v>152</c:v>
                </c:pt>
                <c:pt idx="5">
                  <c:v>132.93137254901961</c:v>
                </c:pt>
                <c:pt idx="6">
                  <c:v>128.93137254902001</c:v>
                </c:pt>
                <c:pt idx="7">
                  <c:v>128.31944444444443</c:v>
                </c:pt>
                <c:pt idx="8">
                  <c:v>130.5</c:v>
                </c:pt>
                <c:pt idx="9">
                  <c:v>129.19999999999999</c:v>
                </c:pt>
                <c:pt idx="10">
                  <c:v>131.30000000000001</c:v>
                </c:pt>
                <c:pt idx="11">
                  <c:v>129.85714285714286</c:v>
                </c:pt>
                <c:pt idx="12">
                  <c:v>128</c:v>
                </c:pt>
                <c:pt idx="13">
                  <c:v>129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1934-EC45-A230-CDB567C59D62}"/>
            </c:ext>
          </c:extLst>
        </c:ser>
        <c:ser>
          <c:idx val="3"/>
          <c:order val="3"/>
          <c:tx>
            <c:strRef>
              <c:f>'presión en días'!$AD$6</c:f>
              <c:strCache>
                <c:ptCount val="1"/>
                <c:pt idx="0">
                  <c:v>PH -75 mg/Kg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bevel/>
              </a:ln>
              <a:effectLst/>
            </c:spPr>
          </c:marker>
          <c:dLbls>
            <c:delete val="1"/>
          </c:dLbls>
          <c:xVal>
            <c:numRef>
              <c:f>'presión en días'!$Z$7:$Z$24</c:f>
              <c:numCache>
                <c:formatCode>0</c:formatCode>
                <c:ptCount val="18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21</c:v>
                </c:pt>
                <c:pt idx="5">
                  <c:v>23</c:v>
                </c:pt>
                <c:pt idx="6">
                  <c:v>25</c:v>
                </c:pt>
                <c:pt idx="7">
                  <c:v>27</c:v>
                </c:pt>
                <c:pt idx="8">
                  <c:v>29</c:v>
                </c:pt>
                <c:pt idx="9">
                  <c:v>31</c:v>
                </c:pt>
                <c:pt idx="10">
                  <c:v>33</c:v>
                </c:pt>
                <c:pt idx="11">
                  <c:v>35</c:v>
                </c:pt>
                <c:pt idx="12">
                  <c:v>37</c:v>
                </c:pt>
                <c:pt idx="13">
                  <c:v>39</c:v>
                </c:pt>
              </c:numCache>
            </c:numRef>
          </c:xVal>
          <c:yVal>
            <c:numRef>
              <c:f>'presión en días'!$AD$7:$AD$24</c:f>
              <c:numCache>
                <c:formatCode>0.0</c:formatCode>
                <c:ptCount val="18"/>
                <c:pt idx="0">
                  <c:v>176</c:v>
                </c:pt>
                <c:pt idx="1">
                  <c:v>177.15384615384599</c:v>
                </c:pt>
                <c:pt idx="2">
                  <c:v>178.5</c:v>
                </c:pt>
                <c:pt idx="3">
                  <c:v>178</c:v>
                </c:pt>
                <c:pt idx="4">
                  <c:v>163.11111111111111</c:v>
                </c:pt>
                <c:pt idx="5">
                  <c:v>144.666666666667</c:v>
                </c:pt>
                <c:pt idx="6">
                  <c:v>140.666666666667</c:v>
                </c:pt>
                <c:pt idx="7" formatCode="General">
                  <c:v>141.5</c:v>
                </c:pt>
                <c:pt idx="8">
                  <c:v>140</c:v>
                </c:pt>
                <c:pt idx="9">
                  <c:v>139</c:v>
                </c:pt>
                <c:pt idx="10">
                  <c:v>141</c:v>
                </c:pt>
                <c:pt idx="11">
                  <c:v>139.75</c:v>
                </c:pt>
                <c:pt idx="12">
                  <c:v>138</c:v>
                </c:pt>
                <c:pt idx="13">
                  <c:v>139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1934-EC45-A230-CDB567C59D62}"/>
            </c:ext>
          </c:extLst>
        </c:ser>
        <c:ser>
          <c:idx val="4"/>
          <c:order val="4"/>
          <c:tx>
            <c:strRef>
              <c:f>'presión en días'!$AE$6</c:f>
              <c:strCache>
                <c:ptCount val="1"/>
                <c:pt idx="0">
                  <c:v>PH -150 mg/Kg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elete val="1"/>
          </c:dLbls>
          <c:xVal>
            <c:numRef>
              <c:f>'presión en días'!$Z$7:$Z$24</c:f>
              <c:numCache>
                <c:formatCode>0</c:formatCode>
                <c:ptCount val="18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21</c:v>
                </c:pt>
                <c:pt idx="5">
                  <c:v>23</c:v>
                </c:pt>
                <c:pt idx="6">
                  <c:v>25</c:v>
                </c:pt>
                <c:pt idx="7">
                  <c:v>27</c:v>
                </c:pt>
                <c:pt idx="8">
                  <c:v>29</c:v>
                </c:pt>
                <c:pt idx="9">
                  <c:v>31</c:v>
                </c:pt>
                <c:pt idx="10">
                  <c:v>33</c:v>
                </c:pt>
                <c:pt idx="11">
                  <c:v>35</c:v>
                </c:pt>
                <c:pt idx="12">
                  <c:v>37</c:v>
                </c:pt>
                <c:pt idx="13">
                  <c:v>39</c:v>
                </c:pt>
              </c:numCache>
            </c:numRef>
          </c:xVal>
          <c:yVal>
            <c:numRef>
              <c:f>'presión en días'!$AE$7:$AE$24</c:f>
              <c:numCache>
                <c:formatCode>0.0</c:formatCode>
                <c:ptCount val="18"/>
                <c:pt idx="0">
                  <c:v>179</c:v>
                </c:pt>
                <c:pt idx="1">
                  <c:v>178</c:v>
                </c:pt>
                <c:pt idx="2">
                  <c:v>177</c:v>
                </c:pt>
                <c:pt idx="3">
                  <c:v>179.5</c:v>
                </c:pt>
                <c:pt idx="4">
                  <c:v>154</c:v>
                </c:pt>
                <c:pt idx="5">
                  <c:v>134.69444444444446</c:v>
                </c:pt>
                <c:pt idx="6">
                  <c:v>131.694444444444</c:v>
                </c:pt>
                <c:pt idx="7">
                  <c:v>130.69999999999999</c:v>
                </c:pt>
                <c:pt idx="8">
                  <c:v>133.5</c:v>
                </c:pt>
                <c:pt idx="9">
                  <c:v>132.4</c:v>
                </c:pt>
                <c:pt idx="10">
                  <c:v>134.80000000000001</c:v>
                </c:pt>
                <c:pt idx="11">
                  <c:v>134.66666666666666</c:v>
                </c:pt>
                <c:pt idx="12">
                  <c:v>132</c:v>
                </c:pt>
                <c:pt idx="13">
                  <c:v>130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1934-EC45-A230-CDB567C59D62}"/>
            </c:ext>
          </c:extLst>
        </c:ser>
        <c:dLbls>
          <c:dLblPos val="r"/>
          <c:showLegendKey val="0"/>
          <c:showVal val="1"/>
          <c:showCatName val="1"/>
          <c:showSerName val="0"/>
          <c:showPercent val="0"/>
          <c:showBubbleSize val="0"/>
        </c:dLbls>
        <c:axId val="1445806432"/>
        <c:axId val="1552766496"/>
      </c:scatterChart>
      <c:valAx>
        <c:axId val="14458064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_tradnl" sz="1800" b="1" i="0" baseline="0">
                    <a:effectLst/>
                  </a:rPr>
                  <a:t>TIME IN DAYS</a:t>
                </a:r>
                <a:endParaRPr lang="es-CO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52766496"/>
        <c:crosses val="autoZero"/>
        <c:crossBetween val="midCat"/>
      </c:valAx>
      <c:valAx>
        <c:axId val="1552766496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_tradnl" sz="1400" b="1"/>
                  <a:t>BLOOD PRESSURE IN mmHg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45806432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ACE INHIBITORY ACTIVITY OF BIOACTIVE PEPTIDES FROM CHACHAFRUTO</a:t>
            </a:r>
          </a:p>
        </c:rich>
      </c:tx>
      <c:layout>
        <c:manualLayout>
          <c:xMode val="edge"/>
          <c:yMode val="edge"/>
          <c:x val="0.16478963361028517"/>
          <c:y val="1.88320286839970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Hoja6!$D$24</c:f>
              <c:strCache>
                <c:ptCount val="1"/>
                <c:pt idx="0">
                  <c:v>% ACEI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6D-1F45-AEAC-1B49907317B7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6D-1F45-AEAC-1B49907317B7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6D-1F45-AEAC-1B49907317B7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6D-1F45-AEAC-1B49907317B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86D-1F45-AEAC-1B49907317B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86D-1F45-AEAC-1B49907317B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86D-1F45-AEAC-1B49907317B7}"/>
              </c:ext>
            </c:extLst>
          </c:dPt>
          <c:cat>
            <c:strRef>
              <c:f>Hoja6!$C$25:$C$31</c:f>
              <c:strCache>
                <c:ptCount val="7"/>
                <c:pt idx="0">
                  <c:v>Captopril 0,1 mg/mL</c:v>
                </c:pt>
                <c:pt idx="1">
                  <c:v>HP &gt; 3 kDa F-A  0,5 mg/mL</c:v>
                </c:pt>
                <c:pt idx="2">
                  <c:v>HP &gt; 3 kDa F-A  1,0 mg/mL</c:v>
                </c:pt>
                <c:pt idx="3">
                  <c:v>HP &gt; 3 kDa F-A  1,5 mg/mL</c:v>
                </c:pt>
                <c:pt idx="4">
                  <c:v>HP &lt; 3 kDa F-A  0,5 mg/mL</c:v>
                </c:pt>
                <c:pt idx="5">
                  <c:v>HP &lt; 3 kDa F-A  1,0 mg/mL</c:v>
                </c:pt>
                <c:pt idx="6">
                  <c:v>HP &lt; 3 kDa F-A  1,5 mg/mL</c:v>
                </c:pt>
              </c:strCache>
            </c:strRef>
          </c:cat>
          <c:val>
            <c:numRef>
              <c:f>Hoja6!$D$25:$D$31</c:f>
              <c:numCache>
                <c:formatCode>General</c:formatCode>
                <c:ptCount val="7"/>
                <c:pt idx="0">
                  <c:v>99.08</c:v>
                </c:pt>
                <c:pt idx="1">
                  <c:v>56.22</c:v>
                </c:pt>
                <c:pt idx="2">
                  <c:v>67.66</c:v>
                </c:pt>
                <c:pt idx="3">
                  <c:v>86.33</c:v>
                </c:pt>
                <c:pt idx="4">
                  <c:v>60.7</c:v>
                </c:pt>
                <c:pt idx="5">
                  <c:v>71.83</c:v>
                </c:pt>
                <c:pt idx="6">
                  <c:v>92.66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86D-1F45-AEAC-1B4990731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3609776"/>
        <c:axId val="1983611424"/>
      </c:barChart>
      <c:catAx>
        <c:axId val="1983609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_tradnl" sz="1200" b="1"/>
                  <a:t>PEPTIDE CONCENTRATION IN mg/mL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83611424"/>
        <c:crosses val="autoZero"/>
        <c:auto val="1"/>
        <c:lblAlgn val="ctr"/>
        <c:lblOffset val="100"/>
        <c:noMultiLvlLbl val="0"/>
      </c:catAx>
      <c:valAx>
        <c:axId val="198361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u="none" strike="noStrike" baseline="0">
                    <a:effectLst/>
                  </a:rPr>
                  <a:t>% ACE INHIBITORY ACTIVITY </a:t>
                </a:r>
                <a:endParaRPr lang="es-ES_tradnl" sz="12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8360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5FDF7-53BF-4DEF-AB68-7E88BE613ED4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FFC1A-7E81-4810-ACC4-09962201E7BB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511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1pPr>
    <a:lvl2pPr marL="369974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2pPr>
    <a:lvl3pPr marL="739944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3pPr>
    <a:lvl4pPr marL="1109919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4pPr>
    <a:lvl5pPr marL="1479889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5pPr>
    <a:lvl6pPr marL="1849864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6pPr>
    <a:lvl7pPr marL="2219834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7pPr>
    <a:lvl8pPr marL="2589808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8pPr>
    <a:lvl9pPr marL="2959778" algn="l" defTabSz="739944" rtl="0" eaLnBrk="1" latinLnBrk="0" hangingPunct="1">
      <a:defRPr sz="11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49500" y="1143000"/>
            <a:ext cx="21590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Muestra Tamizada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FFC1A-7E81-4810-ACC4-09962201E7BB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263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95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772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189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485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809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466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68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205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376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434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490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76160-867F-4763-B1C3-B26BD593C1BA}" type="datetimeFigureOut">
              <a:rPr lang="es-CO" smtClean="0"/>
              <a:pPr/>
              <a:t>1/11/2022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6CD14-D0D1-4A05-BAC4-B8E01730B16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12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hart" Target="../charts/chart3.xml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https://chuva-inc.github.io/galoa-static-files/realm/icbc-2022/logo_icbc.png" TargetMode="External"/><Relationship Id="rId11" Type="http://schemas.openxmlformats.org/officeDocument/2006/relationships/chart" Target="../charts/chart1.xml"/><Relationship Id="rId5" Type="http://schemas.openxmlformats.org/officeDocument/2006/relationships/image" Target="../media/image3.png"/><Relationship Id="rId10" Type="http://schemas.openxmlformats.org/officeDocument/2006/relationships/image" Target="../media/image7.emf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ángulo redondeado 1"/>
          <p:cNvSpPr/>
          <p:nvPr/>
        </p:nvSpPr>
        <p:spPr>
          <a:xfrm>
            <a:off x="241996" y="17207782"/>
            <a:ext cx="11709919" cy="13036998"/>
          </a:xfrm>
          <a:prstGeom prst="roundRect">
            <a:avLst>
              <a:gd name="adj" fmla="val 6424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800" dirty="0"/>
              <a:t> </a:t>
            </a:r>
          </a:p>
          <a:p>
            <a:pPr algn="just"/>
            <a:endParaRPr lang="es-ES" sz="26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23198" y="3422353"/>
            <a:ext cx="231868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100" b="1" dirty="0">
                <a:solidFill>
                  <a:schemeClr val="accent6">
                    <a:lumMod val="50000"/>
                  </a:schemeClr>
                </a:solidFill>
              </a:rPr>
              <a:t>BIOACTIVE PEPTIDES WITH ANTIOXIDANT AND ANTIHYPERTENSIVE PROPERTIES, OBTAINED FROM CHACHAFRUTO SEED FLOUR (</a:t>
            </a:r>
            <a:r>
              <a:rPr lang="es-CO" sz="5100" b="1" i="1" dirty="0">
                <a:solidFill>
                  <a:schemeClr val="accent6">
                    <a:lumMod val="50000"/>
                  </a:schemeClr>
                </a:solidFill>
              </a:rPr>
              <a:t>ERYTHRINA EDULIS</a:t>
            </a:r>
            <a:r>
              <a:rPr lang="es-CO" sz="51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s-ES" sz="51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redondeado 1"/>
          <p:cNvSpPr/>
          <p:nvPr/>
        </p:nvSpPr>
        <p:spPr>
          <a:xfrm>
            <a:off x="353923" y="9948115"/>
            <a:ext cx="11709919" cy="4595370"/>
          </a:xfrm>
          <a:prstGeom prst="roundRect">
            <a:avLst>
              <a:gd name="adj" fmla="val 6424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Hypertension is an important risk factor for atherosclerosis and therefore predisposes to coronary, cerebrovascular and renal diseases, (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Mejías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C et al., 2004; Torruco-Uco et al., 2009). Food-derived bioactive peptides have great potential for applications such as functional foods and nutraceuticals, for the prevention and treatment of hypertension. Antioxidant tests and </a:t>
            </a:r>
            <a:r>
              <a:rPr 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vitro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ACE inhibition, as well as </a:t>
            </a:r>
            <a:r>
              <a:rPr 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in vivo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tests, showed that bioactive peptides can be an alternative in the prevention of metabolic diseases such as hypertension. Therefore, it is inferred that chachafruto (</a:t>
            </a:r>
            <a:r>
              <a:rPr 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Erythrina edulis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) could reach be considered as functional and its implementation would generate an impact on food security and also on the prevention of metabolic diseases such as high blood pressure.</a:t>
            </a:r>
          </a:p>
          <a:p>
            <a:pPr algn="just"/>
            <a:endParaRPr lang="en-US" sz="2700" dirty="0"/>
          </a:p>
        </p:txBody>
      </p:sp>
      <p:sp>
        <p:nvSpPr>
          <p:cNvPr id="9" name="Recortar rectángulo de esquina diagonal 51"/>
          <p:cNvSpPr/>
          <p:nvPr/>
        </p:nvSpPr>
        <p:spPr>
          <a:xfrm>
            <a:off x="2789838" y="9429460"/>
            <a:ext cx="6425773" cy="437418"/>
          </a:xfrm>
          <a:prstGeom prst="snip2Diag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7366" tIns="33681" rIns="67366" bIns="33681" rtlCol="0" anchor="ctr"/>
          <a:lstStyle/>
          <a:p>
            <a:pPr algn="ctr"/>
            <a:r>
              <a:rPr lang="es-CO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INTRODUCTIÓN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13610813" y="13536526"/>
            <a:ext cx="3689892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6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00872" y="5121126"/>
            <a:ext cx="248564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000" dirty="0"/>
              <a:t>Guerra Almonacid Carlos Martín¹; Zapata Montoya José Edgar</a:t>
            </a:r>
            <a:r>
              <a:rPr lang="es-CO" sz="5000" baseline="30000" dirty="0"/>
              <a:t>2</a:t>
            </a:r>
            <a:r>
              <a:rPr lang="es-CO" sz="5000" dirty="0"/>
              <a:t> ; Acevedo Fernández Juan José </a:t>
            </a:r>
            <a:r>
              <a:rPr lang="es-CO" sz="5000" baseline="30000" dirty="0"/>
              <a:t>3</a:t>
            </a:r>
          </a:p>
          <a:p>
            <a:pPr algn="ctr"/>
            <a:r>
              <a:rPr lang="es-CO" sz="4000" dirty="0" err="1">
                <a:latin typeface="Arial" panose="020B0604020202020204" pitchFamily="34" charset="0"/>
                <a:cs typeface="Times New Roman" panose="02020603050405020304" pitchFamily="18" charset="0"/>
              </a:rPr>
              <a:t>cmguerra@ut.edu.co</a:t>
            </a:r>
            <a:endParaRPr lang="es-CO" sz="4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¹GIRYSOT Research Group, University of Tolima, Colombia. </a:t>
            </a:r>
            <a:r>
              <a:rPr lang="en-US" sz="4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Nutrition and Food Technology Research Group, Faculty of Food and Pharmaceutical Sciences, University of Antioquia, Colombia.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edgar.zapata@udea.edu.co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Faculty of Medicine of the Autonomous University of the State of Morelos. </a:t>
            </a:r>
            <a:r>
              <a:rPr lang="en-US" sz="4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juan.acevedo@uaem.mx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aseline="30000" dirty="0"/>
          </a:p>
        </p:txBody>
      </p:sp>
      <p:sp>
        <p:nvSpPr>
          <p:cNvPr id="181" name="Rectángulo redondeado 1"/>
          <p:cNvSpPr/>
          <p:nvPr/>
        </p:nvSpPr>
        <p:spPr>
          <a:xfrm>
            <a:off x="12450592" y="9864467"/>
            <a:ext cx="12195048" cy="17517528"/>
          </a:xfrm>
          <a:prstGeom prst="roundRect">
            <a:avLst>
              <a:gd name="adj" fmla="val 6424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C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Recortar rectángulo de esquina diagonal 51"/>
          <p:cNvSpPr/>
          <p:nvPr/>
        </p:nvSpPr>
        <p:spPr>
          <a:xfrm>
            <a:off x="3708172" y="30738115"/>
            <a:ext cx="4549631" cy="454704"/>
          </a:xfrm>
          <a:prstGeom prst="snip2DiagRect">
            <a:avLst>
              <a:gd name="adj1" fmla="val 0"/>
              <a:gd name="adj2" fmla="val 1397"/>
            </a:avLst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7366" tIns="33681" rIns="67366" bIns="33681" rtlCol="0" anchor="ctr"/>
          <a:lstStyle/>
          <a:p>
            <a:pPr algn="ctr"/>
            <a:r>
              <a:rPr lang="es-CO" sz="3200" b="1" dirty="0">
                <a:effectLst/>
                <a:latin typeface="Helvetica" pitchFamily="2" charset="0"/>
              </a:rPr>
              <a:t>RESULTS</a:t>
            </a:r>
            <a:endParaRPr lang="es-CO" sz="3200" dirty="0">
              <a:effectLst/>
              <a:latin typeface="Helvetica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2945395" y="12167221"/>
            <a:ext cx="11615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3B78F22-1853-CF84-AE6E-9D207572D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94" y="357909"/>
            <a:ext cx="1779375" cy="2340000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9006DD6A-FA7C-C31E-3E58-93CA8A4032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887" y="357909"/>
            <a:ext cx="2157188" cy="2340000"/>
          </a:xfrm>
          <a:prstGeom prst="rect">
            <a:avLst/>
          </a:prstGeom>
        </p:spPr>
      </p:pic>
      <p:sp>
        <p:nvSpPr>
          <p:cNvPr id="38" name="Rectangle 2">
            <a:extLst>
              <a:ext uri="{FF2B5EF4-FFF2-40B4-BE49-F238E27FC236}">
                <a16:creationId xmlns:a16="http://schemas.microsoft.com/office/drawing/2014/main" id="{3FF7A889-747E-2264-F79C-7424A9779B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285083" y="103468"/>
            <a:ext cx="2519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1025" name="Imagen 20">
            <a:extLst>
              <a:ext uri="{FF2B5EF4-FFF2-40B4-BE49-F238E27FC236}">
                <a16:creationId xmlns:a16="http://schemas.microsoft.com/office/drawing/2014/main" id="{4196906D-A5A0-6D6C-F4B7-F0C46D87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8999" y="321549"/>
            <a:ext cx="53975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iversidad aUtónoma del estado de morelos">
            <a:extLst>
              <a:ext uri="{FF2B5EF4-FFF2-40B4-BE49-F238E27FC236}">
                <a16:creationId xmlns:a16="http://schemas.microsoft.com/office/drawing/2014/main" id="{311233B1-7490-F06B-BE3E-202B49A03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483" y="393620"/>
            <a:ext cx="3720337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Repositorio Institucional - Universidad del Tolima: Una aproximación al  perfil del emprendimiento social femenino en Ibagué (Tolima - Colombia)">
            <a:extLst>
              <a:ext uri="{FF2B5EF4-FFF2-40B4-BE49-F238E27FC236}">
                <a16:creationId xmlns:a16="http://schemas.microsoft.com/office/drawing/2014/main" id="{0E5ED313-D41C-55C4-ECBF-7BAEDE190B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2" t="1180" r="58401" b="16516"/>
          <a:stretch/>
        </p:blipFill>
        <p:spPr bwMode="auto">
          <a:xfrm>
            <a:off x="4391075" y="357909"/>
            <a:ext cx="180582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EEDF6F91-56BA-7617-0942-8DE002FDBCEB}"/>
              </a:ext>
            </a:extLst>
          </p:cNvPr>
          <p:cNvCxnSpPr/>
          <p:nvPr/>
        </p:nvCxnSpPr>
        <p:spPr>
          <a:xfrm>
            <a:off x="7343403" y="3238229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Imagen 55">
            <a:extLst>
              <a:ext uri="{FF2B5EF4-FFF2-40B4-BE49-F238E27FC236}">
                <a16:creationId xmlns:a16="http://schemas.microsoft.com/office/drawing/2014/main" id="{00059BED-5BCD-4A0D-21BF-735200CA396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95" y="410923"/>
            <a:ext cx="1863778" cy="2340000"/>
          </a:xfrm>
          <a:prstGeom prst="rect">
            <a:avLst/>
          </a:prstGeom>
        </p:spPr>
      </p:pic>
      <p:sp>
        <p:nvSpPr>
          <p:cNvPr id="58" name="Conector fuera de página 57">
            <a:extLst>
              <a:ext uri="{FF2B5EF4-FFF2-40B4-BE49-F238E27FC236}">
                <a16:creationId xmlns:a16="http://schemas.microsoft.com/office/drawing/2014/main" id="{CB417212-D460-6934-BD4D-93DBBE1FF7D8}"/>
              </a:ext>
            </a:extLst>
          </p:cNvPr>
          <p:cNvSpPr/>
          <p:nvPr/>
        </p:nvSpPr>
        <p:spPr>
          <a:xfrm>
            <a:off x="612314" y="17374832"/>
            <a:ext cx="2088232" cy="3888132"/>
          </a:xfrm>
          <a:prstGeom prst="flowChartOffpage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Obtaining protein concentrate</a:t>
            </a:r>
          </a:p>
        </p:txBody>
      </p:sp>
      <p:sp>
        <p:nvSpPr>
          <p:cNvPr id="60" name="Conector fuera de página 59">
            <a:extLst>
              <a:ext uri="{FF2B5EF4-FFF2-40B4-BE49-F238E27FC236}">
                <a16:creationId xmlns:a16="http://schemas.microsoft.com/office/drawing/2014/main" id="{A7D8E3B1-AC78-82FB-7FCD-190B66777969}"/>
              </a:ext>
            </a:extLst>
          </p:cNvPr>
          <p:cNvSpPr/>
          <p:nvPr/>
        </p:nvSpPr>
        <p:spPr>
          <a:xfrm>
            <a:off x="592979" y="21626282"/>
            <a:ext cx="2088232" cy="2442714"/>
          </a:xfrm>
          <a:prstGeom prst="flowChartOffpage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Enzymatic hydrolysis</a:t>
            </a:r>
          </a:p>
        </p:txBody>
      </p:sp>
      <p:sp>
        <p:nvSpPr>
          <p:cNvPr id="62" name="Conector fuera de página 61">
            <a:extLst>
              <a:ext uri="{FF2B5EF4-FFF2-40B4-BE49-F238E27FC236}">
                <a16:creationId xmlns:a16="http://schemas.microsoft.com/office/drawing/2014/main" id="{D25B3EAB-1DE6-EF70-0771-69950A6A56D8}"/>
              </a:ext>
            </a:extLst>
          </p:cNvPr>
          <p:cNvSpPr/>
          <p:nvPr/>
        </p:nvSpPr>
        <p:spPr>
          <a:xfrm>
            <a:off x="576004" y="24253216"/>
            <a:ext cx="2088232" cy="3021619"/>
          </a:xfrm>
          <a:prstGeom prst="flowChartOffpageConnector">
            <a:avLst/>
          </a:prstGeom>
          <a:solidFill>
            <a:srgbClr val="7030A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 vitro A.A and ACEI tests</a:t>
            </a:r>
          </a:p>
        </p:txBody>
      </p:sp>
      <p:sp>
        <p:nvSpPr>
          <p:cNvPr id="63" name="Conector fuera de página 62">
            <a:extLst>
              <a:ext uri="{FF2B5EF4-FFF2-40B4-BE49-F238E27FC236}">
                <a16:creationId xmlns:a16="http://schemas.microsoft.com/office/drawing/2014/main" id="{D7A38C67-F1B5-A75C-5471-94E79E07800F}"/>
              </a:ext>
            </a:extLst>
          </p:cNvPr>
          <p:cNvSpPr/>
          <p:nvPr/>
        </p:nvSpPr>
        <p:spPr>
          <a:xfrm>
            <a:off x="481933" y="27381995"/>
            <a:ext cx="2088232" cy="2448208"/>
          </a:xfrm>
          <a:prstGeom prst="flowChartOffpageConnector">
            <a:avLst/>
          </a:prstGeom>
          <a:solidFill>
            <a:srgbClr val="FF000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 vivo antihypertensive test</a:t>
            </a:r>
          </a:p>
        </p:txBody>
      </p:sp>
      <p:sp>
        <p:nvSpPr>
          <p:cNvPr id="64" name="Recortar rectángulo de esquina diagonal 51">
            <a:extLst>
              <a:ext uri="{FF2B5EF4-FFF2-40B4-BE49-F238E27FC236}">
                <a16:creationId xmlns:a16="http://schemas.microsoft.com/office/drawing/2014/main" id="{EDA4B066-B66E-0882-4D6F-71DDDF37B1B2}"/>
              </a:ext>
            </a:extLst>
          </p:cNvPr>
          <p:cNvSpPr/>
          <p:nvPr/>
        </p:nvSpPr>
        <p:spPr>
          <a:xfrm>
            <a:off x="1838711" y="16703725"/>
            <a:ext cx="8529028" cy="445655"/>
          </a:xfrm>
          <a:prstGeom prst="snip2Diag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7366" tIns="33681" rIns="67366" bIns="33681" rtlCol="0" anchor="ctr"/>
          <a:lstStyle/>
          <a:p>
            <a:pPr algn="ctr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MATERIALS AND METHODS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Imagen 65">
            <a:extLst>
              <a:ext uri="{FF2B5EF4-FFF2-40B4-BE49-F238E27FC236}">
                <a16:creationId xmlns:a16="http://schemas.microsoft.com/office/drawing/2014/main" id="{70E01FE0-4EFE-8CFD-874E-B8A10F678D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08305" y="17250808"/>
            <a:ext cx="7772400" cy="4371975"/>
          </a:xfrm>
          <a:prstGeom prst="rect">
            <a:avLst/>
          </a:prstGeom>
        </p:spPr>
      </p:pic>
      <p:sp>
        <p:nvSpPr>
          <p:cNvPr id="67" name="CuadroTexto 66">
            <a:extLst>
              <a:ext uri="{FF2B5EF4-FFF2-40B4-BE49-F238E27FC236}">
                <a16:creationId xmlns:a16="http://schemas.microsoft.com/office/drawing/2014/main" id="{BF8782A1-2B55-BA71-D7AE-EAD38BF89486}"/>
              </a:ext>
            </a:extLst>
          </p:cNvPr>
          <p:cNvSpPr txBox="1"/>
          <p:nvPr/>
        </p:nvSpPr>
        <p:spPr>
          <a:xfrm>
            <a:off x="2743658" y="21534118"/>
            <a:ext cx="8919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dirty="0"/>
              <a:t>The method described by Adler-Nissen, (1986) with some modifications (</a:t>
            </a:r>
            <a:r>
              <a:rPr lang="en-US" sz="2700" dirty="0" err="1"/>
              <a:t>Pedroche</a:t>
            </a:r>
            <a:r>
              <a:rPr lang="en-US" sz="2700" dirty="0"/>
              <a:t> et al., 2002; and Guerra et al., 2017) was used for the hydrolysis of the protein concentrate, using the enzymes </a:t>
            </a:r>
            <a:r>
              <a:rPr lang="en-US" sz="2700" dirty="0" err="1"/>
              <a:t>Flavourzyme</a:t>
            </a:r>
            <a:r>
              <a:rPr lang="en-US" sz="2700" dirty="0"/>
              <a:t>® (F) and </a:t>
            </a:r>
            <a:r>
              <a:rPr lang="en-US" sz="2700" dirty="0" err="1"/>
              <a:t>Alcalase</a:t>
            </a:r>
            <a:r>
              <a:rPr lang="en-US" sz="2700" dirty="0"/>
              <a:t>® (A), enzyme/substrate (E/S) ratio 5%.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06978D42-CA18-0BD9-38B5-97E79098442D}"/>
              </a:ext>
            </a:extLst>
          </p:cNvPr>
          <p:cNvSpPr txBox="1"/>
          <p:nvPr/>
        </p:nvSpPr>
        <p:spPr>
          <a:xfrm>
            <a:off x="2786177" y="24136455"/>
            <a:ext cx="8919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dirty="0"/>
              <a:t>ABTS* inhibition activity. The methodology described by </a:t>
            </a:r>
            <a:r>
              <a:rPr lang="en-US" sz="2700" dirty="0" err="1"/>
              <a:t>Kuskoski</a:t>
            </a:r>
            <a:r>
              <a:rPr lang="en-US" sz="2700" dirty="0"/>
              <a:t> et al. (2004) was followed.</a:t>
            </a:r>
            <a:r>
              <a:rPr lang="en-US" sz="2700" i="1" dirty="0">
                <a:effectLst/>
                <a:latin typeface="Helvetica" pitchFamily="2" charset="0"/>
              </a:rPr>
              <a:t> </a:t>
            </a:r>
            <a:r>
              <a:rPr lang="en-US" sz="2700" dirty="0"/>
              <a:t>DPPH* inhibition activity. The methodology described by </a:t>
            </a:r>
            <a:r>
              <a:rPr lang="en-US" sz="2700" dirty="0" err="1"/>
              <a:t>Braca</a:t>
            </a:r>
            <a:r>
              <a:rPr lang="en-US" sz="2700" dirty="0"/>
              <a:t> et al. (2002) was followed with slight modification. The ACE-inhibitory activity was measured by the method of Cushman and Cheung (1971) with slight modifications, as described in a previous publication (</a:t>
            </a:r>
            <a:r>
              <a:rPr lang="en-US" sz="2700" dirty="0" err="1"/>
              <a:t>Muguerza</a:t>
            </a:r>
            <a:r>
              <a:rPr lang="en-US" sz="2700" dirty="0"/>
              <a:t> et al., 2006).</a:t>
            </a:r>
          </a:p>
          <a:p>
            <a:endParaRPr lang="es-CO" sz="2800" dirty="0"/>
          </a:p>
          <a:p>
            <a:endParaRPr lang="es-CO" sz="2800" dirty="0"/>
          </a:p>
        </p:txBody>
      </p:sp>
      <p:sp>
        <p:nvSpPr>
          <p:cNvPr id="70" name="Recortar rectángulo de esquina diagonal 51">
            <a:extLst>
              <a:ext uri="{FF2B5EF4-FFF2-40B4-BE49-F238E27FC236}">
                <a16:creationId xmlns:a16="http://schemas.microsoft.com/office/drawing/2014/main" id="{42D7BD7B-24AD-8299-60F8-449AD5E41D86}"/>
              </a:ext>
            </a:extLst>
          </p:cNvPr>
          <p:cNvSpPr/>
          <p:nvPr/>
        </p:nvSpPr>
        <p:spPr>
          <a:xfrm>
            <a:off x="3005862" y="14649856"/>
            <a:ext cx="6425773" cy="469693"/>
          </a:xfrm>
          <a:prstGeom prst="snip2Diag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67366" tIns="33681" rIns="67366" bIns="33681" rtlCol="0" anchor="ctr"/>
          <a:lstStyle/>
          <a:p>
            <a:pPr algn="ctr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OBJECTIVE</a:t>
            </a:r>
            <a:endParaRPr lang="es-C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ángulo redondeado 1">
            <a:extLst>
              <a:ext uri="{FF2B5EF4-FFF2-40B4-BE49-F238E27FC236}">
                <a16:creationId xmlns:a16="http://schemas.microsoft.com/office/drawing/2014/main" id="{3AB4B562-2235-CC16-F83B-52A2E0F950A0}"/>
              </a:ext>
            </a:extLst>
          </p:cNvPr>
          <p:cNvSpPr/>
          <p:nvPr/>
        </p:nvSpPr>
        <p:spPr>
          <a:xfrm>
            <a:off x="353922" y="15191557"/>
            <a:ext cx="11684735" cy="1420006"/>
          </a:xfrm>
          <a:prstGeom prst="roundRect">
            <a:avLst>
              <a:gd name="adj" fmla="val 6424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Evaluate the antioxidant and antihypertensive activity of bioactive peptides obtained from chachafruto seed (</a:t>
            </a:r>
            <a:r>
              <a:rPr 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Erythrina edulis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) by enzymatic hydrolysis.</a:t>
            </a:r>
          </a:p>
          <a:p>
            <a:endParaRPr lang="es-CO" sz="2800" dirty="0"/>
          </a:p>
          <a:p>
            <a:pPr algn="just"/>
            <a:endParaRPr lang="en-US" sz="2800" dirty="0"/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BE7E560-3C26-0E12-DC3D-889E8E870F59}"/>
              </a:ext>
            </a:extLst>
          </p:cNvPr>
          <p:cNvSpPr txBox="1"/>
          <p:nvPr/>
        </p:nvSpPr>
        <p:spPr>
          <a:xfrm flipH="1">
            <a:off x="2753868" y="27222501"/>
            <a:ext cx="90292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For the in vivo tests, Wistar rats of 9-11 weeks of age were used, weighing between 180-220 g, with groups n=6, Whites, physiological saline 20 mg/kg, negative control (L-Name) 20 mg /kg, Positive Control (Captopril) 5.0 mg/kg and the two concentrations of hydrolysates, low (75 mg/Kg) and high. (150mg/kg).</a:t>
            </a:r>
          </a:p>
        </p:txBody>
      </p:sp>
      <p:graphicFrame>
        <p:nvGraphicFramePr>
          <p:cNvPr id="77" name="Gráfico 76">
            <a:extLst>
              <a:ext uri="{FF2B5EF4-FFF2-40B4-BE49-F238E27FC236}">
                <a16:creationId xmlns:a16="http://schemas.microsoft.com/office/drawing/2014/main" id="{3C9B4B22-685A-E74B-ABB1-7B0A1BAC92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584410"/>
              </p:ext>
            </p:extLst>
          </p:nvPr>
        </p:nvGraphicFramePr>
        <p:xfrm>
          <a:off x="12640761" y="9996868"/>
          <a:ext cx="6018241" cy="330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78" name="CuadroTexto 77">
            <a:extLst>
              <a:ext uri="{FF2B5EF4-FFF2-40B4-BE49-F238E27FC236}">
                <a16:creationId xmlns:a16="http://schemas.microsoft.com/office/drawing/2014/main" id="{A564A15D-817A-C2D1-6CA0-AEF15B39A71C}"/>
              </a:ext>
            </a:extLst>
          </p:cNvPr>
          <p:cNvSpPr txBox="1"/>
          <p:nvPr/>
        </p:nvSpPr>
        <p:spPr>
          <a:xfrm>
            <a:off x="12482435" y="13155387"/>
            <a:ext cx="1207820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700" dirty="0"/>
              <a:t>Figure 1. </a:t>
            </a:r>
            <a:r>
              <a:rPr lang="es-ES_tradnl" sz="2700" dirty="0" err="1"/>
              <a:t>Isolated</a:t>
            </a:r>
            <a:r>
              <a:rPr lang="es-ES_tradnl" sz="2700" dirty="0"/>
              <a:t> (a) and </a:t>
            </a:r>
            <a:r>
              <a:rPr lang="es-ES_tradnl" sz="2700" dirty="0" err="1"/>
              <a:t>sequential</a:t>
            </a:r>
            <a:r>
              <a:rPr lang="es-ES_tradnl" sz="2700" dirty="0"/>
              <a:t> (b) </a:t>
            </a:r>
            <a:r>
              <a:rPr lang="es-ES_tradnl" sz="2700" dirty="0" err="1"/>
              <a:t>enzymatic</a:t>
            </a:r>
            <a:r>
              <a:rPr lang="es-ES_tradnl" sz="2700" dirty="0"/>
              <a:t> </a:t>
            </a:r>
            <a:r>
              <a:rPr lang="es-ES_tradnl" sz="2700" dirty="0" err="1"/>
              <a:t>hydrolysis</a:t>
            </a:r>
            <a:r>
              <a:rPr lang="es-ES_tradnl" sz="2700" dirty="0"/>
              <a:t> </a:t>
            </a:r>
            <a:r>
              <a:rPr lang="es-ES_tradnl" sz="2700" dirty="0" err="1"/>
              <a:t>of</a:t>
            </a:r>
            <a:r>
              <a:rPr lang="es-ES_tradnl" sz="2700" dirty="0"/>
              <a:t> chachafruto </a:t>
            </a:r>
            <a:r>
              <a:rPr lang="es-ES_tradnl" sz="2700" dirty="0" err="1"/>
              <a:t>proteins</a:t>
            </a:r>
            <a:endParaRPr lang="es-CO" sz="2700" dirty="0"/>
          </a:p>
        </p:txBody>
      </p:sp>
      <p:graphicFrame>
        <p:nvGraphicFramePr>
          <p:cNvPr id="79" name="Gráfico 78">
            <a:extLst>
              <a:ext uri="{FF2B5EF4-FFF2-40B4-BE49-F238E27FC236}">
                <a16:creationId xmlns:a16="http://schemas.microsoft.com/office/drawing/2014/main" id="{023A521B-EF3C-5E4B-BEB2-DDFA283AA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082636"/>
              </p:ext>
            </p:extLst>
          </p:nvPr>
        </p:nvGraphicFramePr>
        <p:xfrm>
          <a:off x="18500852" y="9977637"/>
          <a:ext cx="6046438" cy="3241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80" name="CuadroTexto 79">
            <a:extLst>
              <a:ext uri="{FF2B5EF4-FFF2-40B4-BE49-F238E27FC236}">
                <a16:creationId xmlns:a16="http://schemas.microsoft.com/office/drawing/2014/main" id="{D31B6C42-DD4D-149D-03A0-1DDF102D5D4E}"/>
              </a:ext>
            </a:extLst>
          </p:cNvPr>
          <p:cNvSpPr txBox="1"/>
          <p:nvPr/>
        </p:nvSpPr>
        <p:spPr>
          <a:xfrm>
            <a:off x="12737997" y="10178604"/>
            <a:ext cx="724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/>
              <a:t>a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1E89F632-79E2-BDBE-4FBE-244B7EB46813}"/>
              </a:ext>
            </a:extLst>
          </p:cNvPr>
          <p:cNvSpPr txBox="1"/>
          <p:nvPr/>
        </p:nvSpPr>
        <p:spPr>
          <a:xfrm>
            <a:off x="24110951" y="10372015"/>
            <a:ext cx="724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/>
              <a:t>b</a:t>
            </a:r>
          </a:p>
        </p:txBody>
      </p:sp>
      <p:graphicFrame>
        <p:nvGraphicFramePr>
          <p:cNvPr id="83" name="Tabla 82">
            <a:extLst>
              <a:ext uri="{FF2B5EF4-FFF2-40B4-BE49-F238E27FC236}">
                <a16:creationId xmlns:a16="http://schemas.microsoft.com/office/drawing/2014/main" id="{37753D53-FD46-1234-7D94-F57CA5F49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33291"/>
              </p:ext>
            </p:extLst>
          </p:nvPr>
        </p:nvGraphicFramePr>
        <p:xfrm>
          <a:off x="14040147" y="14346465"/>
          <a:ext cx="8346572" cy="262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6577">
                  <a:extLst>
                    <a:ext uri="{9D8B030D-6E8A-4147-A177-3AD203B41FA5}">
                      <a16:colId xmlns:a16="http://schemas.microsoft.com/office/drawing/2014/main" val="896124836"/>
                    </a:ext>
                  </a:extLst>
                </a:gridCol>
                <a:gridCol w="2868155">
                  <a:extLst>
                    <a:ext uri="{9D8B030D-6E8A-4147-A177-3AD203B41FA5}">
                      <a16:colId xmlns:a16="http://schemas.microsoft.com/office/drawing/2014/main" val="2536759019"/>
                    </a:ext>
                  </a:extLst>
                </a:gridCol>
                <a:gridCol w="2871840">
                  <a:extLst>
                    <a:ext uri="{9D8B030D-6E8A-4147-A177-3AD203B41FA5}">
                      <a16:colId xmlns:a16="http://schemas.microsoft.com/office/drawing/2014/main" val="2223236246"/>
                    </a:ext>
                  </a:extLst>
                </a:gridCol>
              </a:tblGrid>
              <a:tr h="643886"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SAMPLE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ABTS</a:t>
                      </a:r>
                    </a:p>
                    <a:p>
                      <a:pPr algn="ctr"/>
                      <a:r>
                        <a:rPr lang="es-CO" sz="2800" dirty="0">
                          <a:effectLst/>
                        </a:rPr>
                        <a:t>mM </a:t>
                      </a:r>
                      <a:r>
                        <a:rPr lang="es-CO" sz="2800" dirty="0" err="1">
                          <a:effectLst/>
                        </a:rPr>
                        <a:t>Trolox</a:t>
                      </a:r>
                      <a:r>
                        <a:rPr lang="es-CO" sz="2800" dirty="0">
                          <a:effectLst/>
                        </a:rPr>
                        <a:t>/g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DPPH</a:t>
                      </a:r>
                    </a:p>
                    <a:p>
                      <a:pPr algn="ctr"/>
                      <a:r>
                        <a:rPr lang="es-CO" sz="2800" dirty="0">
                          <a:effectLst/>
                        </a:rPr>
                        <a:t>mM </a:t>
                      </a:r>
                      <a:r>
                        <a:rPr lang="es-CO" sz="2800" dirty="0" err="1">
                          <a:effectLst/>
                        </a:rPr>
                        <a:t>Trolox</a:t>
                      </a:r>
                      <a:r>
                        <a:rPr lang="es-CO" sz="2800" dirty="0">
                          <a:effectLst/>
                        </a:rPr>
                        <a:t>/g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5645906"/>
                  </a:ext>
                </a:extLst>
              </a:tr>
              <a:tr h="673153"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Albumin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785,14  ± 105,3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664,55  ± 99,3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649245"/>
                  </a:ext>
                </a:extLst>
              </a:tr>
              <a:tr h="673153"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Globulins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536,19   ± 95,4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540,00  ± 88,7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6063835"/>
                  </a:ext>
                </a:extLst>
              </a:tr>
              <a:tr h="351210"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Glutelins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624,36  ± 98,5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576,36  ± 92,5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3679791"/>
                  </a:ext>
                </a:extLst>
              </a:tr>
            </a:tbl>
          </a:graphicData>
        </a:graphic>
      </p:graphicFrame>
      <p:sp>
        <p:nvSpPr>
          <p:cNvPr id="84" name="CuadroTexto 83">
            <a:extLst>
              <a:ext uri="{FF2B5EF4-FFF2-40B4-BE49-F238E27FC236}">
                <a16:creationId xmlns:a16="http://schemas.microsoft.com/office/drawing/2014/main" id="{8D55551E-DB55-7A3F-F72E-D3C0B22E41FC}"/>
              </a:ext>
            </a:extLst>
          </p:cNvPr>
          <p:cNvSpPr txBox="1"/>
          <p:nvPr/>
        </p:nvSpPr>
        <p:spPr>
          <a:xfrm>
            <a:off x="13604716" y="13822657"/>
            <a:ext cx="100831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700" dirty="0"/>
              <a:t>Table 1. </a:t>
            </a:r>
            <a:r>
              <a:rPr lang="es-ES_tradnl" sz="2700" dirty="0" err="1"/>
              <a:t>Protein</a:t>
            </a:r>
            <a:r>
              <a:rPr lang="es-ES_tradnl" sz="2700" dirty="0"/>
              <a:t> </a:t>
            </a:r>
            <a:r>
              <a:rPr lang="es-ES_tradnl" sz="2700" dirty="0" err="1"/>
              <a:t>percentage</a:t>
            </a:r>
            <a:r>
              <a:rPr lang="es-ES_tradnl" sz="2700" dirty="0"/>
              <a:t> </a:t>
            </a:r>
            <a:r>
              <a:rPr lang="es-ES_tradnl" sz="2700" dirty="0" err="1"/>
              <a:t>of</a:t>
            </a:r>
            <a:r>
              <a:rPr lang="es-ES_tradnl" sz="2700" dirty="0"/>
              <a:t> chachafruto </a:t>
            </a:r>
            <a:r>
              <a:rPr lang="es-ES_tradnl" sz="2700" dirty="0" err="1"/>
              <a:t>seed</a:t>
            </a:r>
            <a:r>
              <a:rPr lang="es-ES_tradnl" sz="2700" dirty="0"/>
              <a:t> </a:t>
            </a:r>
            <a:r>
              <a:rPr lang="es-ES_tradnl" sz="2700" dirty="0" err="1"/>
              <a:t>protein</a:t>
            </a:r>
            <a:r>
              <a:rPr lang="es-ES_tradnl" sz="2700" dirty="0"/>
              <a:t> </a:t>
            </a:r>
            <a:r>
              <a:rPr lang="es-ES_tradnl" sz="2700" dirty="0" err="1"/>
              <a:t>isolates</a:t>
            </a:r>
            <a:endParaRPr lang="es-CO" sz="2700" dirty="0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5365CF6E-0FD1-8DEB-FAA6-2BDB5A26D812}"/>
              </a:ext>
            </a:extLst>
          </p:cNvPr>
          <p:cNvSpPr txBox="1"/>
          <p:nvPr/>
        </p:nvSpPr>
        <p:spPr>
          <a:xfrm>
            <a:off x="12696346" y="20917534"/>
            <a:ext cx="12119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700" dirty="0"/>
              <a:t>Figure 3. </a:t>
            </a: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Antihypertensive evaluation of bioactive peptides from chachafruto</a:t>
            </a:r>
            <a:endParaRPr lang="es-CO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sz="2700" dirty="0"/>
          </a:p>
        </p:txBody>
      </p:sp>
      <p:graphicFrame>
        <p:nvGraphicFramePr>
          <p:cNvPr id="87" name="Gráfico 86">
            <a:extLst>
              <a:ext uri="{FF2B5EF4-FFF2-40B4-BE49-F238E27FC236}">
                <a16:creationId xmlns:a16="http://schemas.microsoft.com/office/drawing/2014/main" id="{3B9EE7DA-ACFF-1042-B83C-4BF3CB27D0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595600"/>
              </p:ext>
            </p:extLst>
          </p:nvPr>
        </p:nvGraphicFramePr>
        <p:xfrm>
          <a:off x="13225508" y="21384990"/>
          <a:ext cx="997585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88" name="CuadroTexto 87">
            <a:extLst>
              <a:ext uri="{FF2B5EF4-FFF2-40B4-BE49-F238E27FC236}">
                <a16:creationId xmlns:a16="http://schemas.microsoft.com/office/drawing/2014/main" id="{33E98212-432F-6F63-0B59-73F31F8F17E0}"/>
              </a:ext>
            </a:extLst>
          </p:cNvPr>
          <p:cNvSpPr txBox="1"/>
          <p:nvPr/>
        </p:nvSpPr>
        <p:spPr>
          <a:xfrm>
            <a:off x="12496552" y="26697478"/>
            <a:ext cx="119486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700" dirty="0"/>
              <a:t>Figure 4. </a:t>
            </a:r>
            <a:r>
              <a:rPr lang="es-ES_tradnl" sz="2700" dirty="0" err="1"/>
              <a:t>Isolated</a:t>
            </a:r>
            <a:r>
              <a:rPr lang="es-ES_tradnl" sz="2700" dirty="0"/>
              <a:t> (a) and </a:t>
            </a:r>
            <a:r>
              <a:rPr lang="es-ES_tradnl" sz="2700" dirty="0" err="1"/>
              <a:t>sequential</a:t>
            </a:r>
            <a:r>
              <a:rPr lang="es-ES_tradnl" sz="2700" dirty="0"/>
              <a:t> (b) </a:t>
            </a:r>
            <a:r>
              <a:rPr lang="es-ES_tradnl" sz="2700" dirty="0" err="1"/>
              <a:t>enzymatic</a:t>
            </a:r>
            <a:r>
              <a:rPr lang="es-ES_tradnl" sz="2700" dirty="0"/>
              <a:t> </a:t>
            </a:r>
            <a:r>
              <a:rPr lang="es-ES_tradnl" sz="2700" dirty="0" err="1"/>
              <a:t>hydrolysis</a:t>
            </a:r>
            <a:r>
              <a:rPr lang="es-ES_tradnl" sz="2700" dirty="0"/>
              <a:t> </a:t>
            </a:r>
            <a:r>
              <a:rPr lang="es-ES_tradnl" sz="2700" dirty="0" err="1"/>
              <a:t>of</a:t>
            </a:r>
            <a:r>
              <a:rPr lang="es-ES_tradnl" sz="2700" dirty="0"/>
              <a:t> chachafruto </a:t>
            </a:r>
            <a:r>
              <a:rPr lang="es-ES_tradnl" sz="2700" dirty="0" err="1"/>
              <a:t>proteins</a:t>
            </a:r>
            <a:endParaRPr lang="es-CO" sz="2700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1D84C448-B011-B633-354A-0EA2C4199167}"/>
              </a:ext>
            </a:extLst>
          </p:cNvPr>
          <p:cNvSpPr txBox="1"/>
          <p:nvPr/>
        </p:nvSpPr>
        <p:spPr>
          <a:xfrm>
            <a:off x="12230055" y="27864965"/>
            <a:ext cx="1272792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Sequential hydrolysis improve the degree of hydrolysis and biological activities of </a:t>
            </a:r>
            <a:r>
              <a:rPr lang="en-US" sz="2700" dirty="0" err="1"/>
              <a:t>hydrolyzates</a:t>
            </a:r>
            <a:endParaRPr lang="en-US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700" dirty="0"/>
              <a:t>Chachafruto </a:t>
            </a:r>
            <a:r>
              <a:rPr lang="es-CO" sz="2700" dirty="0" err="1"/>
              <a:t>seed</a:t>
            </a:r>
            <a:r>
              <a:rPr lang="es-CO" sz="2700" dirty="0"/>
              <a:t> </a:t>
            </a:r>
            <a:r>
              <a:rPr lang="es-CO" sz="2700" dirty="0" err="1"/>
              <a:t>proteins</a:t>
            </a:r>
            <a:r>
              <a:rPr lang="es-CO" sz="2700" dirty="0"/>
              <a:t> </a:t>
            </a:r>
            <a:r>
              <a:rPr lang="es-CO" sz="2700" dirty="0" err="1"/>
              <a:t>have</a:t>
            </a:r>
            <a:r>
              <a:rPr lang="es-CO" sz="2700" dirty="0"/>
              <a:t> </a:t>
            </a:r>
            <a:r>
              <a:rPr lang="es-CO" sz="2700" dirty="0" err="1"/>
              <a:t>great</a:t>
            </a:r>
            <a:r>
              <a:rPr lang="es-CO" sz="2700" dirty="0"/>
              <a:t> </a:t>
            </a:r>
            <a:r>
              <a:rPr lang="es-CO" sz="2700" dirty="0" err="1"/>
              <a:t>antioxidant</a:t>
            </a:r>
            <a:r>
              <a:rPr lang="es-CO" sz="2700" dirty="0"/>
              <a:t> and </a:t>
            </a:r>
            <a:r>
              <a:rPr lang="es-CO" sz="2700" dirty="0" err="1"/>
              <a:t>antihypertensive</a:t>
            </a:r>
            <a:r>
              <a:rPr lang="es-CO" sz="2700" dirty="0"/>
              <a:t> </a:t>
            </a:r>
            <a:r>
              <a:rPr lang="es-CO" sz="2700" dirty="0" err="1"/>
              <a:t>potential</a:t>
            </a:r>
            <a:endParaRPr lang="es-CO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700" dirty="0" err="1"/>
              <a:t>The</a:t>
            </a:r>
            <a:r>
              <a:rPr lang="es-CO" sz="2700" dirty="0"/>
              <a:t> in vivo </a:t>
            </a:r>
            <a:r>
              <a:rPr lang="es-CO" sz="2700" dirty="0" err="1"/>
              <a:t>activity</a:t>
            </a:r>
            <a:r>
              <a:rPr lang="es-CO" sz="2700" dirty="0"/>
              <a:t> shows </a:t>
            </a:r>
            <a:r>
              <a:rPr lang="es-CO" sz="2700" dirty="0" err="1"/>
              <a:t>that</a:t>
            </a:r>
            <a:r>
              <a:rPr lang="es-CO" sz="2700" dirty="0"/>
              <a:t> bioactive </a:t>
            </a:r>
            <a:r>
              <a:rPr lang="es-CO" sz="2700" dirty="0" err="1"/>
              <a:t>peptides</a:t>
            </a:r>
            <a:r>
              <a:rPr lang="es-CO" sz="2700" dirty="0"/>
              <a:t> can be </a:t>
            </a:r>
            <a:r>
              <a:rPr lang="es-CO" sz="2700" dirty="0" err="1"/>
              <a:t>an</a:t>
            </a:r>
            <a:r>
              <a:rPr lang="es-CO" sz="2700" dirty="0"/>
              <a:t> alternative in </a:t>
            </a:r>
            <a:r>
              <a:rPr lang="es-CO" sz="2700" dirty="0" err="1"/>
              <a:t>the</a:t>
            </a:r>
            <a:r>
              <a:rPr lang="es-CO" sz="2700" dirty="0"/>
              <a:t> </a:t>
            </a:r>
            <a:r>
              <a:rPr lang="es-CO" sz="2700" dirty="0" err="1"/>
              <a:t>prevention</a:t>
            </a:r>
            <a:r>
              <a:rPr lang="es-CO" sz="2700" dirty="0"/>
              <a:t> </a:t>
            </a:r>
            <a:r>
              <a:rPr lang="es-CO" sz="2700" dirty="0" err="1"/>
              <a:t>of</a:t>
            </a:r>
            <a:r>
              <a:rPr lang="es-CO" sz="2700" dirty="0"/>
              <a:t> </a:t>
            </a:r>
            <a:r>
              <a:rPr lang="es-CO" sz="2700" dirty="0" err="1"/>
              <a:t>hypertension</a:t>
            </a:r>
            <a:endParaRPr lang="es-CO" sz="2700" dirty="0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E6E4D40-F45E-2533-B472-3809CE405FA9}"/>
              </a:ext>
            </a:extLst>
          </p:cNvPr>
          <p:cNvSpPr txBox="1"/>
          <p:nvPr/>
        </p:nvSpPr>
        <p:spPr>
          <a:xfrm>
            <a:off x="1526049" y="31451309"/>
            <a:ext cx="10083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Table 1. </a:t>
            </a:r>
            <a:r>
              <a:rPr lang="es-ES_tradnl" sz="2800" dirty="0" err="1"/>
              <a:t>Protein</a:t>
            </a:r>
            <a:r>
              <a:rPr lang="es-ES_tradnl" sz="2800" dirty="0"/>
              <a:t> </a:t>
            </a:r>
            <a:r>
              <a:rPr lang="es-ES_tradnl" sz="2800" dirty="0" err="1"/>
              <a:t>percentage</a:t>
            </a:r>
            <a:r>
              <a:rPr lang="es-ES_tradnl" sz="2800" dirty="0"/>
              <a:t> </a:t>
            </a:r>
            <a:r>
              <a:rPr lang="es-ES_tradnl" sz="2800" dirty="0" err="1"/>
              <a:t>of</a:t>
            </a:r>
            <a:r>
              <a:rPr lang="es-ES_tradnl" sz="2800" dirty="0"/>
              <a:t> chachafruto </a:t>
            </a:r>
            <a:r>
              <a:rPr lang="es-ES_tradnl" sz="2800" dirty="0" err="1"/>
              <a:t>seed</a:t>
            </a:r>
            <a:r>
              <a:rPr lang="es-ES_tradnl" sz="2800" dirty="0"/>
              <a:t> </a:t>
            </a:r>
            <a:r>
              <a:rPr lang="es-ES_tradnl" sz="2800" dirty="0" err="1"/>
              <a:t>protein</a:t>
            </a:r>
            <a:r>
              <a:rPr lang="es-ES_tradnl" sz="2800" dirty="0"/>
              <a:t> </a:t>
            </a:r>
            <a:r>
              <a:rPr lang="es-ES_tradnl" sz="2800" dirty="0" err="1"/>
              <a:t>isolates</a:t>
            </a:r>
            <a:endParaRPr lang="es-CO" sz="2800" dirty="0"/>
          </a:p>
        </p:txBody>
      </p:sp>
      <p:graphicFrame>
        <p:nvGraphicFramePr>
          <p:cNvPr id="94" name="Tabla 93">
            <a:extLst>
              <a:ext uri="{FF2B5EF4-FFF2-40B4-BE49-F238E27FC236}">
                <a16:creationId xmlns:a16="http://schemas.microsoft.com/office/drawing/2014/main" id="{36815B61-F737-55BE-FA71-6FDC3BAE2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02161"/>
              </p:ext>
            </p:extLst>
          </p:nvPr>
        </p:nvGraphicFramePr>
        <p:xfrm>
          <a:off x="1526049" y="32062741"/>
          <a:ext cx="9827738" cy="2257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7185">
                  <a:extLst>
                    <a:ext uri="{9D8B030D-6E8A-4147-A177-3AD203B41FA5}">
                      <a16:colId xmlns:a16="http://schemas.microsoft.com/office/drawing/2014/main" val="180092723"/>
                    </a:ext>
                  </a:extLst>
                </a:gridCol>
                <a:gridCol w="1637185">
                  <a:extLst>
                    <a:ext uri="{9D8B030D-6E8A-4147-A177-3AD203B41FA5}">
                      <a16:colId xmlns:a16="http://schemas.microsoft.com/office/drawing/2014/main" val="326338806"/>
                    </a:ext>
                  </a:extLst>
                </a:gridCol>
                <a:gridCol w="1638342">
                  <a:extLst>
                    <a:ext uri="{9D8B030D-6E8A-4147-A177-3AD203B41FA5}">
                      <a16:colId xmlns:a16="http://schemas.microsoft.com/office/drawing/2014/main" val="1770353536"/>
                    </a:ext>
                  </a:extLst>
                </a:gridCol>
                <a:gridCol w="1638342">
                  <a:extLst>
                    <a:ext uri="{9D8B030D-6E8A-4147-A177-3AD203B41FA5}">
                      <a16:colId xmlns:a16="http://schemas.microsoft.com/office/drawing/2014/main" val="2012057163"/>
                    </a:ext>
                  </a:extLst>
                </a:gridCol>
                <a:gridCol w="1638342">
                  <a:extLst>
                    <a:ext uri="{9D8B030D-6E8A-4147-A177-3AD203B41FA5}">
                      <a16:colId xmlns:a16="http://schemas.microsoft.com/office/drawing/2014/main" val="593206315"/>
                    </a:ext>
                  </a:extLst>
                </a:gridCol>
                <a:gridCol w="1638342">
                  <a:extLst>
                    <a:ext uri="{9D8B030D-6E8A-4147-A177-3AD203B41FA5}">
                      <a16:colId xmlns:a16="http://schemas.microsoft.com/office/drawing/2014/main" val="1321677706"/>
                    </a:ext>
                  </a:extLst>
                </a:gridCol>
              </a:tblGrid>
              <a:tr h="564382"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SAMPLE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S1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S2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S3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AVERAGE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SD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646091"/>
                  </a:ext>
                </a:extLst>
              </a:tr>
              <a:tr h="564382">
                <a:tc>
                  <a:txBody>
                    <a:bodyPr/>
                    <a:lstStyle/>
                    <a:p>
                      <a:pPr algn="just"/>
                      <a:r>
                        <a:rPr lang="es-CO" sz="2800">
                          <a:effectLst/>
                        </a:rPr>
                        <a:t>Albumin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88,01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86,30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90,53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88,28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2,12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534738"/>
                  </a:ext>
                </a:extLst>
              </a:tr>
              <a:tr h="564382">
                <a:tc>
                  <a:txBody>
                    <a:bodyPr/>
                    <a:lstStyle/>
                    <a:p>
                      <a:pPr algn="just"/>
                      <a:r>
                        <a:rPr lang="es-CO" sz="2800">
                          <a:effectLst/>
                        </a:rPr>
                        <a:t>Globulins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79,96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76,85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74,46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76,76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2,25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877728"/>
                  </a:ext>
                </a:extLst>
              </a:tr>
              <a:tr h="564382">
                <a:tc>
                  <a:txBody>
                    <a:bodyPr/>
                    <a:lstStyle/>
                    <a:p>
                      <a:pPr algn="just"/>
                      <a:r>
                        <a:rPr lang="es-CO" sz="2800">
                          <a:effectLst/>
                        </a:rPr>
                        <a:t>Glutelins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93,09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>
                          <a:effectLst/>
                        </a:rPr>
                        <a:t>92,78</a:t>
                      </a:r>
                      <a:endParaRPr lang="es-CO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90,31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92,06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>
                          <a:effectLst/>
                        </a:rPr>
                        <a:t>1,52</a:t>
                      </a:r>
                      <a:endParaRPr lang="es-CO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169178"/>
                  </a:ext>
                </a:extLst>
              </a:tr>
            </a:tbl>
          </a:graphicData>
        </a:graphic>
      </p:graphicFrame>
      <p:sp>
        <p:nvSpPr>
          <p:cNvPr id="96" name="CuadroTexto 95">
            <a:extLst>
              <a:ext uri="{FF2B5EF4-FFF2-40B4-BE49-F238E27FC236}">
                <a16:creationId xmlns:a16="http://schemas.microsoft.com/office/drawing/2014/main" id="{18E6D970-4B62-6F84-708E-25867713BFB0}"/>
              </a:ext>
            </a:extLst>
          </p:cNvPr>
          <p:cNvSpPr txBox="1"/>
          <p:nvPr/>
        </p:nvSpPr>
        <p:spPr>
          <a:xfrm>
            <a:off x="12439892" y="27471532"/>
            <a:ext cx="11470190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100" dirty="0">
                <a:effectLst/>
                <a:latin typeface="Helvetica" pitchFamily="2" charset="0"/>
              </a:rPr>
              <a:t> </a:t>
            </a:r>
            <a:r>
              <a:rPr lang="es-CO" sz="3100" b="1" dirty="0">
                <a:effectLst/>
                <a:latin typeface="Helvetica" pitchFamily="2" charset="0"/>
              </a:rPr>
              <a:t>CONCLUSIONS</a:t>
            </a:r>
            <a:endParaRPr lang="es-CO" sz="3100" dirty="0">
              <a:effectLst/>
              <a:latin typeface="Helvetica" pitchFamily="2" charset="0"/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B968A3C1-9D9C-B3E1-3658-3342393A0B66}"/>
              </a:ext>
            </a:extLst>
          </p:cNvPr>
          <p:cNvSpPr txBox="1"/>
          <p:nvPr/>
        </p:nvSpPr>
        <p:spPr>
          <a:xfrm>
            <a:off x="12416555" y="29161109"/>
            <a:ext cx="22244178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CO" sz="3100" dirty="0">
                <a:effectLst/>
                <a:latin typeface="Helvetica" pitchFamily="2" charset="0"/>
              </a:rPr>
            </a:br>
            <a:endParaRPr lang="es-CO" sz="3100" dirty="0">
              <a:effectLst/>
              <a:latin typeface="Helvetica" pitchFamily="2" charset="0"/>
            </a:endParaRPr>
          </a:p>
          <a:p>
            <a:r>
              <a:rPr lang="es-CO" sz="3100" dirty="0">
                <a:effectLst/>
                <a:latin typeface="Helvetica" pitchFamily="2" charset="0"/>
              </a:rPr>
              <a:t> </a:t>
            </a:r>
            <a:r>
              <a:rPr lang="es-CO" sz="3100" b="1" dirty="0">
                <a:effectLst/>
                <a:latin typeface="Helvetica" pitchFamily="2" charset="0"/>
              </a:rPr>
              <a:t>REFERENCES</a:t>
            </a:r>
            <a:endParaRPr lang="es-CO" sz="3100" dirty="0">
              <a:effectLst/>
              <a:latin typeface="Helvetica" pitchFamily="2" charset="0"/>
            </a:endParaRP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F1E0F7D2-F541-1566-ACD4-606903953025}"/>
              </a:ext>
            </a:extLst>
          </p:cNvPr>
          <p:cNvSpPr txBox="1"/>
          <p:nvPr/>
        </p:nvSpPr>
        <p:spPr>
          <a:xfrm>
            <a:off x="12228499" y="30862581"/>
            <a:ext cx="128356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err="1">
                <a:effectLst/>
                <a:latin typeface="Helvetica" pitchFamily="2" charset="0"/>
              </a:rPr>
              <a:t>Megias</a:t>
            </a:r>
            <a:r>
              <a:rPr lang="es-CO" dirty="0">
                <a:effectLst/>
                <a:latin typeface="Helvetica" pitchFamily="2" charset="0"/>
              </a:rPr>
              <a:t> C, </a:t>
            </a:r>
            <a:r>
              <a:rPr lang="es-CO" dirty="0" err="1">
                <a:effectLst/>
                <a:latin typeface="Helvetica" pitchFamily="2" charset="0"/>
              </a:rPr>
              <a:t>Yust</a:t>
            </a:r>
            <a:r>
              <a:rPr lang="es-CO" dirty="0">
                <a:effectLst/>
                <a:latin typeface="Helvetica" pitchFamily="2" charset="0"/>
              </a:rPr>
              <a:t> MM, Pedroche J, </a:t>
            </a:r>
            <a:r>
              <a:rPr lang="es-CO" dirty="0" err="1">
                <a:effectLst/>
                <a:latin typeface="Helvetica" pitchFamily="2" charset="0"/>
              </a:rPr>
              <a:t>Lquari</a:t>
            </a:r>
            <a:r>
              <a:rPr lang="es-CO" dirty="0">
                <a:effectLst/>
                <a:latin typeface="Helvetica" pitchFamily="2" charset="0"/>
              </a:rPr>
              <a:t> H, Girón-Calle J, </a:t>
            </a:r>
            <a:r>
              <a:rPr lang="es-CO" dirty="0" err="1">
                <a:effectLst/>
                <a:latin typeface="Helvetica" pitchFamily="2" charset="0"/>
              </a:rPr>
              <a:t>Alaiz</a:t>
            </a:r>
            <a:r>
              <a:rPr lang="es-CO" dirty="0">
                <a:effectLst/>
                <a:latin typeface="Helvetica" pitchFamily="2" charset="0"/>
              </a:rPr>
              <a:t> M, Millán F, </a:t>
            </a:r>
            <a:r>
              <a:rPr lang="es-CO" dirty="0" err="1">
                <a:effectLst/>
                <a:latin typeface="Helvetica" pitchFamily="2" charset="0"/>
              </a:rPr>
              <a:t>Vioque</a:t>
            </a:r>
            <a:r>
              <a:rPr lang="es-CO" dirty="0">
                <a:effectLst/>
                <a:latin typeface="Helvetica" pitchFamily="2" charset="0"/>
              </a:rPr>
              <a:t> J (2004). </a:t>
            </a:r>
            <a:r>
              <a:rPr lang="es-CO" dirty="0" err="1">
                <a:effectLst/>
                <a:latin typeface="Helvetica" pitchFamily="2" charset="0"/>
              </a:rPr>
              <a:t>Purification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an</a:t>
            </a:r>
            <a:r>
              <a:rPr lang="es-CO" dirty="0">
                <a:effectLst/>
                <a:latin typeface="Helvetica" pitchFamily="2" charset="0"/>
              </a:rPr>
              <a:t> ACE </a:t>
            </a:r>
            <a:r>
              <a:rPr lang="es-CO" dirty="0" err="1">
                <a:effectLst/>
                <a:latin typeface="Helvetica" pitchFamily="2" charset="0"/>
              </a:rPr>
              <a:t>Inhibitory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Peptide</a:t>
            </a:r>
            <a:r>
              <a:rPr lang="es-CO" dirty="0">
                <a:effectLst/>
                <a:latin typeface="Helvetica" pitchFamily="2" charset="0"/>
              </a:rPr>
              <a:t> after </a:t>
            </a:r>
            <a:r>
              <a:rPr lang="es-CO" dirty="0" err="1">
                <a:effectLst/>
                <a:latin typeface="Helvetica" pitchFamily="2" charset="0"/>
              </a:rPr>
              <a:t>Dydrolysis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Sunflower</a:t>
            </a:r>
            <a:r>
              <a:rPr lang="es-CO" dirty="0">
                <a:effectLst/>
                <a:latin typeface="Helvetica" pitchFamily="2" charset="0"/>
              </a:rPr>
              <a:t> (</a:t>
            </a:r>
            <a:r>
              <a:rPr lang="es-CO" i="1" dirty="0" err="1">
                <a:effectLst/>
                <a:latin typeface="Helvetica" pitchFamily="2" charset="0"/>
              </a:rPr>
              <a:t>Helianthus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annuus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dirty="0">
                <a:effectLst/>
                <a:latin typeface="Helvetica" pitchFamily="2" charset="0"/>
              </a:rPr>
              <a:t>L.) </a:t>
            </a:r>
            <a:r>
              <a:rPr lang="es-CO" dirty="0" err="1">
                <a:effectLst/>
                <a:latin typeface="Helvetica" pitchFamily="2" charset="0"/>
              </a:rPr>
              <a:t>Proetin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Isolates</a:t>
            </a:r>
            <a:r>
              <a:rPr lang="es-CO" dirty="0">
                <a:effectLst/>
                <a:latin typeface="Helvetica" pitchFamily="2" charset="0"/>
              </a:rPr>
              <a:t>. J. </a:t>
            </a:r>
            <a:r>
              <a:rPr lang="es-CO" dirty="0" err="1">
                <a:effectLst/>
                <a:latin typeface="Helvetica" pitchFamily="2" charset="0"/>
              </a:rPr>
              <a:t>Agric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Food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Chem</a:t>
            </a:r>
            <a:r>
              <a:rPr lang="es-CO" dirty="0">
                <a:effectLst/>
                <a:latin typeface="Helvetica" pitchFamily="2" charset="0"/>
              </a:rPr>
              <a:t>. 52:1928-1932.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effectLst/>
                <a:latin typeface="Helvetica" pitchFamily="2" charset="0"/>
              </a:rPr>
              <a:t>Torruco-</a:t>
            </a:r>
            <a:r>
              <a:rPr lang="es-CO" dirty="0" err="1">
                <a:effectLst/>
                <a:latin typeface="Helvetica" pitchFamily="2" charset="0"/>
              </a:rPr>
              <a:t>Uco</a:t>
            </a:r>
            <a:r>
              <a:rPr lang="es-CO" dirty="0">
                <a:effectLst/>
                <a:latin typeface="Helvetica" pitchFamily="2" charset="0"/>
              </a:rPr>
              <a:t>, J., L. </a:t>
            </a:r>
            <a:r>
              <a:rPr lang="es-CO" dirty="0" err="1">
                <a:effectLst/>
                <a:latin typeface="Helvetica" pitchFamily="2" charset="0"/>
              </a:rPr>
              <a:t>Chel</a:t>
            </a:r>
            <a:r>
              <a:rPr lang="es-CO" dirty="0">
                <a:effectLst/>
                <a:latin typeface="Helvetica" pitchFamily="2" charset="0"/>
              </a:rPr>
              <a:t>-Guerrero, A. Martínez-Ayala, G. Dávila-</a:t>
            </a:r>
            <a:r>
              <a:rPr lang="es-CO" dirty="0" err="1">
                <a:effectLst/>
                <a:latin typeface="Helvetica" pitchFamily="2" charset="0"/>
              </a:rPr>
              <a:t>Ortíz</a:t>
            </a:r>
            <a:r>
              <a:rPr lang="es-CO" dirty="0">
                <a:effectLst/>
                <a:latin typeface="Helvetica" pitchFamily="2" charset="0"/>
              </a:rPr>
              <a:t> and D. Betancur-Ancona. 2009. </a:t>
            </a:r>
            <a:r>
              <a:rPr lang="es-CO" dirty="0" err="1">
                <a:effectLst/>
                <a:latin typeface="Helvetica" pitchFamily="2" charset="0"/>
              </a:rPr>
              <a:t>Angiotensin</a:t>
            </a:r>
            <a:r>
              <a:rPr lang="es-CO" dirty="0">
                <a:effectLst/>
                <a:latin typeface="Helvetica" pitchFamily="2" charset="0"/>
              </a:rPr>
              <a:t>-I </a:t>
            </a:r>
            <a:r>
              <a:rPr lang="es-CO" dirty="0" err="1">
                <a:effectLst/>
                <a:latin typeface="Helvetica" pitchFamily="2" charset="0"/>
              </a:rPr>
              <a:t>converting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enzyme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inhibitory</a:t>
            </a:r>
            <a:r>
              <a:rPr lang="es-CO" dirty="0">
                <a:effectLst/>
                <a:latin typeface="Helvetica" pitchFamily="2" charset="0"/>
              </a:rPr>
              <a:t> and </a:t>
            </a:r>
            <a:r>
              <a:rPr lang="es-CO" dirty="0" err="1">
                <a:effectLst/>
                <a:latin typeface="Helvetica" pitchFamily="2" charset="0"/>
              </a:rPr>
              <a:t>antioxidant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activities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protein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hydrolysates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from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Phaseolus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lunatus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dirty="0">
                <a:effectLst/>
                <a:latin typeface="Helvetica" pitchFamily="2" charset="0"/>
              </a:rPr>
              <a:t>and </a:t>
            </a:r>
            <a:r>
              <a:rPr lang="es-CO" i="1" dirty="0" err="1">
                <a:effectLst/>
                <a:latin typeface="Helvetica" pitchFamily="2" charset="0"/>
              </a:rPr>
              <a:t>Phaseolus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vulgaris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seeds</a:t>
            </a:r>
            <a:r>
              <a:rPr lang="es-CO" dirty="0">
                <a:effectLst/>
                <a:latin typeface="Helvetica" pitchFamily="2" charset="0"/>
              </a:rPr>
              <a:t>. J. </a:t>
            </a:r>
            <a:r>
              <a:rPr lang="es-CO" dirty="0" err="1">
                <a:effectLst/>
                <a:latin typeface="Helvetica" pitchFamily="2" charset="0"/>
              </a:rPr>
              <a:t>Food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Sci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Technol</a:t>
            </a:r>
            <a:r>
              <a:rPr lang="es-CO" dirty="0">
                <a:effectLst/>
                <a:latin typeface="Helvetica" pitchFamily="2" charset="0"/>
              </a:rPr>
              <a:t>. 42: 1597-1604.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effectLst/>
                <a:latin typeface="Helvetica" pitchFamily="2" charset="0"/>
              </a:rPr>
              <a:t>Pedroche, J., M. M. </a:t>
            </a:r>
            <a:r>
              <a:rPr lang="es-CO" dirty="0" err="1">
                <a:effectLst/>
                <a:latin typeface="Helvetica" pitchFamily="2" charset="0"/>
              </a:rPr>
              <a:t>Yust</a:t>
            </a:r>
            <a:r>
              <a:rPr lang="es-CO" dirty="0">
                <a:effectLst/>
                <a:latin typeface="Helvetica" pitchFamily="2" charset="0"/>
              </a:rPr>
              <a:t>, J. Girón-Calle, M. </a:t>
            </a:r>
            <a:r>
              <a:rPr lang="es-CO" dirty="0" err="1">
                <a:effectLst/>
                <a:latin typeface="Helvetica" pitchFamily="2" charset="0"/>
              </a:rPr>
              <a:t>Alaiz</a:t>
            </a:r>
            <a:r>
              <a:rPr lang="es-CO" dirty="0">
                <a:effectLst/>
                <a:latin typeface="Helvetica" pitchFamily="2" charset="0"/>
              </a:rPr>
              <a:t>, F. Millán and J. </a:t>
            </a:r>
            <a:r>
              <a:rPr lang="es-CO" dirty="0" err="1">
                <a:effectLst/>
                <a:latin typeface="Helvetica" pitchFamily="2" charset="0"/>
              </a:rPr>
              <a:t>Vioque</a:t>
            </a:r>
            <a:r>
              <a:rPr lang="es-CO" dirty="0">
                <a:effectLst/>
                <a:latin typeface="Helvetica" pitchFamily="2" charset="0"/>
              </a:rPr>
              <a:t>. 2002. </a:t>
            </a:r>
            <a:r>
              <a:rPr lang="es-CO" dirty="0" err="1">
                <a:effectLst/>
                <a:latin typeface="Helvetica" pitchFamily="2" charset="0"/>
              </a:rPr>
              <a:t>Utilisation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chickpea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protein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isolates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for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production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peptides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with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angiotensin</a:t>
            </a:r>
            <a:r>
              <a:rPr lang="es-CO" dirty="0">
                <a:effectLst/>
                <a:latin typeface="Helvetica" pitchFamily="2" charset="0"/>
              </a:rPr>
              <a:t> I-</a:t>
            </a:r>
            <a:r>
              <a:rPr lang="es-CO" dirty="0" err="1">
                <a:effectLst/>
                <a:latin typeface="Helvetica" pitchFamily="2" charset="0"/>
              </a:rPr>
              <a:t>converting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enzyme</a:t>
            </a:r>
            <a:r>
              <a:rPr lang="es-CO" dirty="0">
                <a:effectLst/>
                <a:latin typeface="Helvetica" pitchFamily="2" charset="0"/>
              </a:rPr>
              <a:t> (ACE)-</a:t>
            </a:r>
            <a:r>
              <a:rPr lang="es-CO" dirty="0" err="1">
                <a:effectLst/>
                <a:latin typeface="Helvetica" pitchFamily="2" charset="0"/>
              </a:rPr>
              <a:t>inhibitory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activity</a:t>
            </a:r>
            <a:r>
              <a:rPr lang="es-CO" dirty="0">
                <a:effectLst/>
                <a:latin typeface="Helvetica" pitchFamily="2" charset="0"/>
              </a:rPr>
              <a:t>. J. </a:t>
            </a:r>
            <a:r>
              <a:rPr lang="es-CO" dirty="0" err="1">
                <a:effectLst/>
                <a:latin typeface="Helvetica" pitchFamily="2" charset="0"/>
              </a:rPr>
              <a:t>Sci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Food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Agric</a:t>
            </a:r>
            <a:r>
              <a:rPr lang="es-CO" dirty="0">
                <a:effectLst/>
                <a:latin typeface="Helvetica" pitchFamily="2" charset="0"/>
              </a:rPr>
              <a:t>. 82(9): 960-965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effectLst/>
                <a:latin typeface="Helvetica" pitchFamily="2" charset="0"/>
              </a:rPr>
              <a:t>Guerra, A. C. M., W. Murillo and A. J. J. Méndez. 2017. </a:t>
            </a:r>
            <a:r>
              <a:rPr lang="es-CO" dirty="0" err="1">
                <a:effectLst/>
                <a:latin typeface="Helvetica" pitchFamily="2" charset="0"/>
              </a:rPr>
              <a:t>Antioxidant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potential</a:t>
            </a:r>
            <a:r>
              <a:rPr lang="es-CO" dirty="0">
                <a:effectLst/>
                <a:latin typeface="Helvetica" pitchFamily="2" charset="0"/>
              </a:rPr>
              <a:t> use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bioactive </a:t>
            </a:r>
            <a:r>
              <a:rPr lang="es-CO" dirty="0" err="1">
                <a:effectLst/>
                <a:latin typeface="Helvetica" pitchFamily="2" charset="0"/>
              </a:rPr>
              <a:t>peptides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derived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from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mung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bean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hydrolysates</a:t>
            </a:r>
            <a:r>
              <a:rPr lang="es-CO" dirty="0">
                <a:effectLst/>
                <a:latin typeface="Helvetica" pitchFamily="2" charset="0"/>
              </a:rPr>
              <a:t> (</a:t>
            </a:r>
            <a:r>
              <a:rPr lang="es-CO" i="1" dirty="0">
                <a:effectLst/>
                <a:latin typeface="Helvetica" pitchFamily="2" charset="0"/>
              </a:rPr>
              <a:t>Vigna Radiata</a:t>
            </a:r>
            <a:r>
              <a:rPr lang="es-CO" dirty="0">
                <a:effectLst/>
                <a:latin typeface="Helvetica" pitchFamily="2" charset="0"/>
              </a:rPr>
              <a:t>). </a:t>
            </a:r>
            <a:r>
              <a:rPr lang="es-CO" dirty="0" err="1">
                <a:effectLst/>
                <a:latin typeface="Helvetica" pitchFamily="2" charset="0"/>
              </a:rPr>
              <a:t>Afr</a:t>
            </a:r>
            <a:r>
              <a:rPr lang="es-CO" dirty="0">
                <a:effectLst/>
                <a:latin typeface="Helvetica" pitchFamily="2" charset="0"/>
              </a:rPr>
              <a:t>. J. </a:t>
            </a:r>
            <a:r>
              <a:rPr lang="es-CO" dirty="0" err="1">
                <a:effectLst/>
                <a:latin typeface="Helvetica" pitchFamily="2" charset="0"/>
              </a:rPr>
              <a:t>Food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Sci</a:t>
            </a:r>
            <a:r>
              <a:rPr lang="es-CO" dirty="0">
                <a:effectLst/>
                <a:latin typeface="Helvetica" pitchFamily="2" charset="0"/>
              </a:rPr>
              <a:t>. 11(3): 67-73.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err="1">
                <a:effectLst/>
                <a:latin typeface="Helvetica" pitchFamily="2" charset="0"/>
              </a:rPr>
              <a:t>Kuskoski</a:t>
            </a:r>
            <a:r>
              <a:rPr lang="es-CO" dirty="0">
                <a:effectLst/>
                <a:latin typeface="Helvetica" pitchFamily="2" charset="0"/>
              </a:rPr>
              <a:t>, E. M., A. G. Asuero, M. C. </a:t>
            </a:r>
            <a:r>
              <a:rPr lang="es-CO" dirty="0" err="1">
                <a:effectLst/>
                <a:latin typeface="Helvetica" pitchFamily="2" charset="0"/>
              </a:rPr>
              <a:t>García-Parilla</a:t>
            </a:r>
            <a:r>
              <a:rPr lang="es-CO" dirty="0">
                <a:effectLst/>
                <a:latin typeface="Helvetica" pitchFamily="2" charset="0"/>
              </a:rPr>
              <a:t>, A. M. Troncoso and R. Fett. 2004. Actividad antioxidante de pigmentos </a:t>
            </a:r>
            <a:r>
              <a:rPr lang="es-CO" dirty="0" err="1">
                <a:effectLst/>
                <a:latin typeface="Helvetica" pitchFamily="2" charset="0"/>
              </a:rPr>
              <a:t>antociánicos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Ciênc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Tecnol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Aliment</a:t>
            </a:r>
            <a:r>
              <a:rPr lang="es-CO" dirty="0">
                <a:effectLst/>
                <a:latin typeface="Helvetica" pitchFamily="2" charset="0"/>
              </a:rPr>
              <a:t>. 24(4): 691-693.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effectLst/>
                <a:latin typeface="Helvetica" pitchFamily="2" charset="0"/>
              </a:rPr>
              <a:t>Braca, A., C. </a:t>
            </a:r>
            <a:r>
              <a:rPr lang="es-CO" dirty="0" err="1">
                <a:effectLst/>
                <a:latin typeface="Helvetica" pitchFamily="2" charset="0"/>
              </a:rPr>
              <a:t>Sortino</a:t>
            </a:r>
            <a:r>
              <a:rPr lang="es-CO" dirty="0">
                <a:effectLst/>
                <a:latin typeface="Helvetica" pitchFamily="2" charset="0"/>
              </a:rPr>
              <a:t>, M. </a:t>
            </a:r>
            <a:r>
              <a:rPr lang="es-CO" dirty="0" err="1">
                <a:effectLst/>
                <a:latin typeface="Helvetica" pitchFamily="2" charset="0"/>
              </a:rPr>
              <a:t>Politi</a:t>
            </a:r>
            <a:r>
              <a:rPr lang="es-CO" dirty="0">
                <a:effectLst/>
                <a:latin typeface="Helvetica" pitchFamily="2" charset="0"/>
              </a:rPr>
              <a:t>, I. Morelli and J. </a:t>
            </a:r>
            <a:r>
              <a:rPr lang="es-CO" dirty="0" err="1">
                <a:effectLst/>
                <a:latin typeface="Helvetica" pitchFamily="2" charset="0"/>
              </a:rPr>
              <a:t>Mendez</a:t>
            </a:r>
            <a:r>
              <a:rPr lang="es-CO" dirty="0">
                <a:effectLst/>
                <a:latin typeface="Helvetica" pitchFamily="2" charset="0"/>
              </a:rPr>
              <a:t>. 2002. </a:t>
            </a:r>
            <a:r>
              <a:rPr lang="es-CO" dirty="0" err="1">
                <a:effectLst/>
                <a:latin typeface="Helvetica" pitchFamily="2" charset="0"/>
              </a:rPr>
              <a:t>Antioxidant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activity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flavonoids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from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Licania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licaniaeflora</a:t>
            </a:r>
            <a:r>
              <a:rPr lang="es-CO" dirty="0">
                <a:effectLst/>
                <a:latin typeface="Helvetica" pitchFamily="2" charset="0"/>
              </a:rPr>
              <a:t>. J. </a:t>
            </a:r>
            <a:r>
              <a:rPr lang="es-CO" dirty="0" err="1">
                <a:effectLst/>
                <a:latin typeface="Helvetica" pitchFamily="2" charset="0"/>
              </a:rPr>
              <a:t>Ethnopharmacol</a:t>
            </a:r>
            <a:r>
              <a:rPr lang="es-CO" dirty="0">
                <a:effectLst/>
                <a:latin typeface="Helvetica" pitchFamily="2" charset="0"/>
              </a:rPr>
              <a:t>. 79(3): 379-381.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effectLst/>
                <a:latin typeface="Helvetica" pitchFamily="2" charset="0"/>
              </a:rPr>
              <a:t>Muguerza, B., M. Ramos, E. Sánchez, M. A. Manso, M. Miguel, A. Aleixandre, M. A. Delgado and I. Recio. 2006. </a:t>
            </a:r>
            <a:r>
              <a:rPr lang="es-CO" dirty="0" err="1">
                <a:effectLst/>
                <a:latin typeface="Helvetica" pitchFamily="2" charset="0"/>
              </a:rPr>
              <a:t>Antihypertensive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activity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of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milk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fermented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by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Enterococcus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i="1" dirty="0" err="1">
                <a:effectLst/>
                <a:latin typeface="Helvetica" pitchFamily="2" charset="0"/>
              </a:rPr>
              <a:t>faecalis</a:t>
            </a:r>
            <a:r>
              <a:rPr lang="es-CO" i="1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strains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isolated</a:t>
            </a:r>
            <a:r>
              <a:rPr lang="es-CO" dirty="0">
                <a:effectLst/>
                <a:latin typeface="Helvetica" pitchFamily="2" charset="0"/>
              </a:rPr>
              <a:t> </a:t>
            </a:r>
            <a:r>
              <a:rPr lang="es-CO" dirty="0" err="1">
                <a:effectLst/>
                <a:latin typeface="Helvetica" pitchFamily="2" charset="0"/>
              </a:rPr>
              <a:t>from</a:t>
            </a:r>
            <a:r>
              <a:rPr lang="es-CO" dirty="0">
                <a:effectLst/>
                <a:latin typeface="Helvetica" pitchFamily="2" charset="0"/>
              </a:rPr>
              <a:t> raw </a:t>
            </a:r>
            <a:r>
              <a:rPr lang="es-CO" dirty="0" err="1">
                <a:effectLst/>
                <a:latin typeface="Helvetica" pitchFamily="2" charset="0"/>
              </a:rPr>
              <a:t>milk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Int</a:t>
            </a:r>
            <a:r>
              <a:rPr lang="es-CO" dirty="0">
                <a:effectLst/>
                <a:latin typeface="Helvetica" pitchFamily="2" charset="0"/>
              </a:rPr>
              <a:t>. </a:t>
            </a:r>
            <a:r>
              <a:rPr lang="es-CO" dirty="0" err="1">
                <a:effectLst/>
                <a:latin typeface="Helvetica" pitchFamily="2" charset="0"/>
              </a:rPr>
              <a:t>Dairy</a:t>
            </a:r>
            <a:r>
              <a:rPr lang="es-CO" dirty="0">
                <a:effectLst/>
                <a:latin typeface="Helvetica" pitchFamily="2" charset="0"/>
              </a:rPr>
              <a:t> J. 16(1): 61-69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effectLst/>
              <a:latin typeface="Helvetica" pitchFamily="2" charset="0"/>
            </a:endParaRPr>
          </a:p>
          <a:p>
            <a:endParaRPr lang="es-CO" dirty="0"/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C5791F28-C8A7-0BAC-E90C-6D0F89F41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659692"/>
              </p:ext>
            </p:extLst>
          </p:nvPr>
        </p:nvGraphicFramePr>
        <p:xfrm>
          <a:off x="14121354" y="17097208"/>
          <a:ext cx="8275205" cy="4046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54473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8031</TotalTime>
  <Words>1090</Words>
  <Application>Microsoft Office PowerPoint</Application>
  <PresentationFormat>Personalizado</PresentationFormat>
  <Paragraphs>94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Tahoma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le-ccbb</dc:creator>
  <cp:lastModifiedBy>JOSE EDGAR ZAPATA MONTOYA</cp:lastModifiedBy>
  <cp:revision>303</cp:revision>
  <dcterms:created xsi:type="dcterms:W3CDTF">2014-09-16T16:12:10Z</dcterms:created>
  <dcterms:modified xsi:type="dcterms:W3CDTF">2022-11-01T13:47:43Z</dcterms:modified>
</cp:coreProperties>
</file>