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6"/>
  </p:notesMasterIdLst>
  <p:sldIdLst>
    <p:sldId id="256" r:id="rId5"/>
  </p:sldIdLst>
  <p:sldSz cx="32399288" cy="39600188"/>
  <p:notesSz cx="6858000" cy="9144000"/>
  <p:embeddedFontLst>
    <p:embeddedFont>
      <p:font typeface="Cambria Math" panose="02040503050406030204" pitchFamily="18" charset="0"/>
      <p:regular r:id="rId7"/>
    </p:embeddedFont>
  </p:embeddedFontLst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96D"/>
    <a:srgbClr val="752157"/>
    <a:srgbClr val="3BBFAD"/>
    <a:srgbClr val="ABABAB"/>
    <a:srgbClr val="F5333F"/>
    <a:srgbClr val="007473"/>
    <a:srgbClr val="009579"/>
    <a:srgbClr val="007297"/>
    <a:srgbClr val="FFA400"/>
    <a:srgbClr val="67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2" autoAdjust="0"/>
    <p:restoredTop sz="94660"/>
  </p:normalViewPr>
  <p:slideViewPr>
    <p:cSldViewPr snapToGrid="0">
      <p:cViewPr>
        <p:scale>
          <a:sx n="10" d="100"/>
          <a:sy n="10" d="100"/>
        </p:scale>
        <p:origin x="2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2" d="100"/>
          <a:sy n="102" d="100"/>
        </p:scale>
        <p:origin x="8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2087-6BDE-0549-8DE7-FEA2D0728B1A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386D-FA57-FF48-8F2B-811416F384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65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F0FE-4FDD-4BC1-9CD7-BCC3BFCCEC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microsoft.com/office/2007/relationships/hdphoto" Target="../media/hdphoto6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svg"/><Relationship Id="rId22" Type="http://schemas.openxmlformats.org/officeDocument/2006/relationships/image" Target="../media/image14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7D99B7-918B-49D6-818B-296EC5815CC9}"/>
              </a:ext>
            </a:extLst>
          </p:cNvPr>
          <p:cNvSpPr/>
          <p:nvPr/>
        </p:nvSpPr>
        <p:spPr>
          <a:xfrm>
            <a:off x="13186" y="37312443"/>
            <a:ext cx="32379362" cy="2244878"/>
          </a:xfrm>
          <a:prstGeom prst="rect">
            <a:avLst/>
          </a:prstGeom>
          <a:solidFill>
            <a:srgbClr val="75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-9768" y="-122056"/>
            <a:ext cx="32495030" cy="4887351"/>
          </a:xfrm>
          <a:prstGeom prst="rect">
            <a:avLst/>
          </a:prstGeom>
          <a:solidFill>
            <a:srgbClr val="75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-1" y="4702522"/>
            <a:ext cx="32485263" cy="2323920"/>
          </a:xfrm>
          <a:prstGeom prst="rect">
            <a:avLst/>
          </a:prstGeom>
          <a:solidFill>
            <a:srgbClr val="932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8FE6342-0479-32AA-EDF7-FE58D460B2A3}"/>
              </a:ext>
            </a:extLst>
          </p:cNvPr>
          <p:cNvSpPr txBox="1"/>
          <p:nvPr/>
        </p:nvSpPr>
        <p:spPr>
          <a:xfrm>
            <a:off x="3230511" y="8474560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752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US" sz="6000" b="1" dirty="0">
              <a:solidFill>
                <a:srgbClr val="752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7055A8E-348D-F091-ED87-C1BD6C7070BC}"/>
              </a:ext>
            </a:extLst>
          </p:cNvPr>
          <p:cNvSpPr/>
          <p:nvPr/>
        </p:nvSpPr>
        <p:spPr>
          <a:xfrm>
            <a:off x="1153815" y="7955469"/>
            <a:ext cx="1850230" cy="1850230"/>
          </a:xfrm>
          <a:prstGeom prst="ellipse">
            <a:avLst/>
          </a:prstGeom>
          <a:solidFill>
            <a:srgbClr val="3BB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18B23F0-7C57-2974-E806-092B7E6099DA}"/>
              </a:ext>
            </a:extLst>
          </p:cNvPr>
          <p:cNvSpPr txBox="1"/>
          <p:nvPr/>
        </p:nvSpPr>
        <p:spPr>
          <a:xfrm>
            <a:off x="1194041" y="10206604"/>
            <a:ext cx="829090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HAMA, es una IPS de tercer nivel de complejidad, que ofrece una amplia gama de servicios. </a:t>
            </a:r>
            <a:r>
              <a:rPr lang="es-E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obstante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el servicio de patología es proporcionado por el laboratorio LIME,  que, debido a su ubicación externa, representa un incumplimiento de la resolución 3100 para la institución.</a:t>
            </a:r>
          </a:p>
          <a:p>
            <a:pPr algn="just"/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esta razón, en este proyecto se definió la dotación tecnológica e infraestructura necesaria para la prestación del servicio de patología, de acuerdo con los requerimientos normativos y necesidades de la institución.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A252DA3-489D-4B2A-3EA3-EE95C3A4B4E7}"/>
              </a:ext>
            </a:extLst>
          </p:cNvPr>
          <p:cNvSpPr txBox="1"/>
          <p:nvPr/>
        </p:nvSpPr>
        <p:spPr>
          <a:xfrm>
            <a:off x="3184324" y="17506248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752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6000" b="1" dirty="0">
              <a:solidFill>
                <a:srgbClr val="752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019CB77-AB64-61C2-9AF1-18E77C96304A}"/>
              </a:ext>
            </a:extLst>
          </p:cNvPr>
          <p:cNvSpPr/>
          <p:nvPr/>
        </p:nvSpPr>
        <p:spPr>
          <a:xfrm>
            <a:off x="1131336" y="17223419"/>
            <a:ext cx="1850230" cy="1850230"/>
          </a:xfrm>
          <a:prstGeom prst="ellipse">
            <a:avLst/>
          </a:prstGeom>
          <a:solidFill>
            <a:srgbClr val="3BB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526CE35-FB6B-7FA3-6A4E-1EEE0FD50E3D}"/>
              </a:ext>
            </a:extLst>
          </p:cNvPr>
          <p:cNvCxnSpPr>
            <a:cxnSpLocks/>
          </p:cNvCxnSpPr>
          <p:nvPr/>
        </p:nvCxnSpPr>
        <p:spPr>
          <a:xfrm>
            <a:off x="1236618" y="23165028"/>
            <a:ext cx="19193215" cy="0"/>
          </a:xfrm>
          <a:prstGeom prst="line">
            <a:avLst/>
          </a:prstGeom>
          <a:ln>
            <a:solidFill>
              <a:srgbClr val="932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E68AA243-B862-85A2-13A3-9B319F542171}"/>
              </a:ext>
            </a:extLst>
          </p:cNvPr>
          <p:cNvSpPr txBox="1"/>
          <p:nvPr/>
        </p:nvSpPr>
        <p:spPr>
          <a:xfrm>
            <a:off x="3379385" y="24003401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752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6000" b="1" dirty="0">
              <a:solidFill>
                <a:srgbClr val="752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D202C28-F2BD-573E-F627-DC9BF9B65443}"/>
              </a:ext>
            </a:extLst>
          </p:cNvPr>
          <p:cNvSpPr/>
          <p:nvPr/>
        </p:nvSpPr>
        <p:spPr>
          <a:xfrm>
            <a:off x="1217797" y="23601490"/>
            <a:ext cx="1850230" cy="1850230"/>
          </a:xfrm>
          <a:prstGeom prst="ellipse">
            <a:avLst/>
          </a:prstGeom>
          <a:solidFill>
            <a:srgbClr val="3BB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CCE6B56-5260-0CC3-3DC4-8C1B415AA6D1}"/>
              </a:ext>
            </a:extLst>
          </p:cNvPr>
          <p:cNvSpPr txBox="1"/>
          <p:nvPr/>
        </p:nvSpPr>
        <p:spPr>
          <a:xfrm>
            <a:off x="3064836" y="19636871"/>
            <a:ext cx="75269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Caracterización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referenciación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servicio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patología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0BDF832-90C1-6537-DD81-3D45A6331249}"/>
              </a:ext>
            </a:extLst>
          </p:cNvPr>
          <p:cNvSpPr/>
          <p:nvPr/>
        </p:nvSpPr>
        <p:spPr>
          <a:xfrm>
            <a:off x="21687737" y="25492142"/>
            <a:ext cx="9437256" cy="11088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8E6C19-1088-6A45-351C-DDDCBB00282E}"/>
              </a:ext>
            </a:extLst>
          </p:cNvPr>
          <p:cNvSpPr txBox="1"/>
          <p:nvPr/>
        </p:nvSpPr>
        <p:spPr>
          <a:xfrm>
            <a:off x="21872853" y="25496283"/>
            <a:ext cx="5897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75215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Conclusiones</a:t>
            </a:r>
            <a:endParaRPr lang="en-US" sz="6000" b="1" dirty="0">
              <a:solidFill>
                <a:srgbClr val="752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345FCA0-2153-2F7D-452B-BA5D124B0E90}"/>
              </a:ext>
            </a:extLst>
          </p:cNvPr>
          <p:cNvSpPr txBox="1"/>
          <p:nvPr/>
        </p:nvSpPr>
        <p:spPr>
          <a:xfrm>
            <a:off x="22563084" y="26844635"/>
            <a:ext cx="85619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 cumplimiento de la resolución 3100 por parte del HAMA, depende de la habilitación de servicio de patología en sus instalaciones. Debido a la interdependencia con los servicios de cirugía oncológica de alta complejidad y trasplante de células progenitoras hematopoyéticas.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20449AD7-9FD4-A9E8-1F7E-807BD23F978C}"/>
              </a:ext>
            </a:extLst>
          </p:cNvPr>
          <p:cNvSpPr txBox="1"/>
          <p:nvPr/>
        </p:nvSpPr>
        <p:spPr>
          <a:xfrm>
            <a:off x="22563085" y="30520219"/>
            <a:ext cx="85619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dotación tecnológica planteada, además de ser suficiente; cumple con el estándar de dotación descrito en la resolución 3100; sin embargo, se hace primordial contar con equipos de soporte para asegurar la continuidad del flujo de trabajo.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8146990D-5422-3730-7945-E989AE01E33E}"/>
                  </a:ext>
                </a:extLst>
              </p:cNvPr>
              <p:cNvSpPr txBox="1"/>
              <p:nvPr/>
            </p:nvSpPr>
            <p:spPr>
              <a:xfrm>
                <a:off x="22561639" y="33660358"/>
                <a:ext cx="8503348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El espacio destinado por el HAMA, no es suficiente para la habilitación del servicio de patología. Por lo que se propone un área aproximada de 85 </a:t>
                </a:r>
                <a:r>
                  <a:rPr lang="es-CO" sz="32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s-CO" sz="3200" baseline="300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s-ES" sz="32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s-E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con la cual se asegura el cumplimiento normativo y de suficiencia, para los estándares de dotación e infraestructura.</a:t>
                </a:r>
                <a:endPara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8146990D-5422-3730-7945-E989AE01E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639" y="33660358"/>
                <a:ext cx="8503348" cy="3539430"/>
              </a:xfrm>
              <a:prstGeom prst="rect">
                <a:avLst/>
              </a:prstGeom>
              <a:blipFill>
                <a:blip r:embed="rId3"/>
                <a:stretch>
                  <a:fillRect l="-1792" t="-2241" r="-1864" b="-48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A25AA8E-2397-4660-81AB-3FB0EFF7B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111" y1="37778" x2="60556" y2="35000"/>
                        <a14:foregroundMark x1="60556" y1="35000" x2="61389" y2="37222"/>
                        <a14:foregroundMark x1="61111" y1="43611" x2="59444" y2="50278"/>
                        <a14:foregroundMark x1="59444" y1="50278" x2="61111" y2="43889"/>
                        <a14:foregroundMark x1="61111" y1="43889" x2="61667" y2="42500"/>
                        <a14:backgroundMark x1="66667" y1="30278" x2="68333" y2="22778"/>
                        <a14:backgroundMark x1="68889" y1="23056" x2="71111" y2="32222"/>
                        <a14:backgroundMark x1="71111" y1="32222" x2="73611" y2="22222"/>
                        <a14:backgroundMark x1="73611" y1="22222" x2="74722" y2="19444"/>
                        <a14:backgroundMark x1="74722" y1="19444" x2="76111" y2="18333"/>
                        <a14:backgroundMark x1="67778" y1="20000" x2="67778" y2="20000"/>
                        <a14:backgroundMark x1="67778" y1="20000" x2="67778" y2="20000"/>
                        <a14:backgroundMark x1="67778" y1="20000" x2="82222" y2="51111"/>
                        <a14:backgroundMark x1="82222" y1="51111" x2="83056" y2="15833"/>
                        <a14:backgroundMark x1="83056" y1="15833" x2="80556" y2="41389"/>
                        <a14:backgroundMark x1="80556" y1="41389" x2="82222" y2="17500"/>
                        <a14:backgroundMark x1="82222" y1="17500" x2="80556" y2="7500"/>
                        <a14:backgroundMark x1="80556" y1="7500" x2="77500" y2="10278"/>
                        <a14:backgroundMark x1="77500" y1="10278" x2="73889" y2="40000"/>
                        <a14:backgroundMark x1="73889" y1="40000" x2="75833" y2="30833"/>
                        <a14:backgroundMark x1="75833" y1="30833" x2="78056" y2="43611"/>
                        <a14:backgroundMark x1="78056" y1="43611" x2="79444" y2="38056"/>
                        <a14:backgroundMark x1="79444" y1="38056" x2="78333" y2="43611"/>
                        <a14:backgroundMark x1="78333" y1="43611" x2="77500" y2="26944"/>
                        <a14:backgroundMark x1="77500" y1="26944" x2="76667" y2="34444"/>
                        <a14:backgroundMark x1="76667" y1="34444" x2="77222" y2="22222"/>
                        <a14:backgroundMark x1="77222" y1="22222" x2="74167" y2="11667"/>
                        <a14:backgroundMark x1="74167" y1="11667" x2="70833" y2="8056"/>
                        <a14:backgroundMark x1="70833" y1="8056" x2="69722" y2="19444"/>
                        <a14:backgroundMark x1="69722" y1="19444" x2="70000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96" y="23657747"/>
            <a:ext cx="1850230" cy="18502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65FEA0-0555-4544-BC6A-F6D606902F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2" b="98891" l="889" r="90000">
                        <a14:foregroundMark x1="9000" y1="17517" x2="8667" y2="37472"/>
                        <a14:foregroundMark x1="8667" y1="37472" x2="8667" y2="37472"/>
                        <a14:foregroundMark x1="5778" y1="14967" x2="3333" y2="13193"/>
                        <a14:foregroundMark x1="3333" y1="13193" x2="2000" y2="10865"/>
                        <a14:foregroundMark x1="2000" y1="10865" x2="2222" y2="5654"/>
                        <a14:foregroundMark x1="2222" y1="5654" x2="4222" y2="3991"/>
                        <a14:foregroundMark x1="4222" y1="3991" x2="6556" y2="3104"/>
                        <a14:foregroundMark x1="6556" y1="3104" x2="9000" y2="3104"/>
                        <a14:foregroundMark x1="9000" y1="3104" x2="9556" y2="3104"/>
                        <a14:foregroundMark x1="3222" y1="3437" x2="1556" y2="6098"/>
                        <a14:foregroundMark x1="1556" y1="6098" x2="889" y2="8758"/>
                        <a14:foregroundMark x1="889" y1="8758" x2="1444" y2="10643"/>
                        <a14:foregroundMark x1="17444" y1="28492" x2="18333" y2="30820"/>
                        <a14:foregroundMark x1="18333" y1="30820" x2="21111" y2="29490"/>
                        <a14:foregroundMark x1="21111" y1="29490" x2="22333" y2="29379"/>
                        <a14:foregroundMark x1="18000" y1="45011" x2="20444" y2="46120"/>
                        <a14:foregroundMark x1="20444" y1="46120" x2="21111" y2="45565"/>
                        <a14:foregroundMark x1="17667" y1="61197" x2="20222" y2="62306"/>
                        <a14:foregroundMark x1="20222" y1="62306" x2="20889" y2="61973"/>
                        <a14:foregroundMark x1="9000" y1="92905" x2="9111" y2="98891"/>
                        <a14:foregroundMark x1="9111" y1="98891" x2="14222" y2="98448"/>
                        <a14:foregroundMark x1="89444" y1="77605" x2="89222" y2="82483"/>
                        <a14:foregroundMark x1="40556" y1="24169" x2="50667" y2="24169"/>
                        <a14:foregroundMark x1="65111" y1="24169" x2="66556" y2="24723"/>
                        <a14:foregroundMark x1="39111" y1="31153" x2="51889" y2="30266"/>
                        <a14:foregroundMark x1="51889" y1="30266" x2="53556" y2="30266"/>
                        <a14:foregroundMark x1="38778" y1="40022" x2="48333" y2="39468"/>
                        <a14:foregroundMark x1="48333" y1="39468" x2="55000" y2="39468"/>
                        <a14:foregroundMark x1="38000" y1="47228" x2="41000" y2="46009"/>
                        <a14:foregroundMark x1="41000" y1="46009" x2="41111" y2="45787"/>
                        <a14:foregroundMark x1="47556" y1="46452" x2="60556" y2="46452"/>
                        <a14:foregroundMark x1="38000" y1="56208" x2="43111" y2="55322"/>
                        <a14:foregroundMark x1="43111" y1="55322" x2="56778" y2="55654"/>
                        <a14:foregroundMark x1="39667" y1="63415" x2="48556" y2="62639"/>
                        <a14:foregroundMark x1="48556" y1="62639" x2="53333" y2="62639"/>
                        <a14:foregroundMark x1="64333" y1="62860" x2="68000" y2="63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45" y="17456559"/>
            <a:ext cx="1380882" cy="13839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FEB9A5-B52A-4B25-9496-99F07D4DD28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306" l="6196" r="92609">
                        <a14:foregroundMark x1="24891" y1="8571" x2="20761" y2="612"/>
                        <a14:foregroundMark x1="20761" y1="612" x2="20109" y2="408"/>
                        <a14:foregroundMark x1="20978" y1="4388" x2="11413" y2="4388"/>
                        <a14:foregroundMark x1="11413" y1="4388" x2="9239" y2="5000"/>
                        <a14:foregroundMark x1="9239" y1="5000" x2="7609" y2="15918"/>
                        <a14:foregroundMark x1="7609" y1="15918" x2="6196" y2="25918"/>
                        <a14:foregroundMark x1="6196" y1="25918" x2="6196" y2="29490"/>
                        <a14:foregroundMark x1="82717" y1="22449" x2="90217" y2="19184"/>
                        <a14:foregroundMark x1="90217" y1="19184" x2="91522" y2="13980"/>
                        <a14:foregroundMark x1="91522" y1="13980" x2="91630" y2="10714"/>
                        <a14:foregroundMark x1="91630" y1="10714" x2="90217" y2="8265"/>
                        <a14:foregroundMark x1="90217" y1="8265" x2="89891" y2="8061"/>
                        <a14:foregroundMark x1="25761" y1="10102" x2="25109" y2="14694"/>
                        <a14:foregroundMark x1="25109" y1="14694" x2="21087" y2="21224"/>
                        <a14:foregroundMark x1="21087" y1="21224" x2="26957" y2="21633"/>
                        <a14:foregroundMark x1="26957" y1="21633" x2="34891" y2="20612"/>
                        <a14:foregroundMark x1="37500" y1="22143" x2="43804" y2="22449"/>
                        <a14:foregroundMark x1="43804" y1="22449" x2="49239" y2="22143"/>
                        <a14:foregroundMark x1="49239" y1="22143" x2="55870" y2="22143"/>
                        <a14:foregroundMark x1="55870" y1="22143" x2="58152" y2="21939"/>
                        <a14:foregroundMark x1="58152" y1="21939" x2="77500" y2="21939"/>
                        <a14:foregroundMark x1="77500" y1="21939" x2="84891" y2="21429"/>
                        <a14:foregroundMark x1="92717" y1="17245" x2="91630" y2="3265"/>
                        <a14:foregroundMark x1="27391" y1="2755" x2="35543" y2="2245"/>
                        <a14:foregroundMark x1="35543" y1="2245" x2="84674" y2="3265"/>
                        <a14:foregroundMark x1="84674" y1="3265" x2="89565" y2="5306"/>
                        <a14:foregroundMark x1="89565" y1="5306" x2="91304" y2="6429"/>
                        <a14:foregroundMark x1="8152" y1="29490" x2="8043" y2="32041"/>
                        <a14:foregroundMark x1="8043" y1="32041" x2="6848" y2="34694"/>
                        <a14:foregroundMark x1="6848" y1="34694" x2="6413" y2="87143"/>
                        <a14:foregroundMark x1="6413" y1="87143" x2="6739" y2="88265"/>
                        <a14:foregroundMark x1="7283" y1="88265" x2="9348" y2="89592"/>
                        <a14:foregroundMark x1="9348" y1="89592" x2="11087" y2="92041"/>
                        <a14:foregroundMark x1="11087" y1="92041" x2="15761" y2="95102"/>
                        <a14:foregroundMark x1="15761" y1="95102" x2="18478" y2="95306"/>
                        <a14:foregroundMark x1="18478" y1="95306" x2="20109" y2="92857"/>
                        <a14:foregroundMark x1="20109" y1="92857" x2="28804" y2="87245"/>
                        <a14:foregroundMark x1="28804" y1="87245" x2="31522" y2="86531"/>
                        <a14:foregroundMark x1="31522" y1="86531" x2="37935" y2="90408"/>
                        <a14:foregroundMark x1="37935" y1="90408" x2="43043" y2="94694"/>
                        <a14:foregroundMark x1="43043" y1="94694" x2="44674" y2="94286"/>
                        <a14:foregroundMark x1="60109" y1="85612" x2="51630" y2="92143"/>
                        <a14:foregroundMark x1="51630" y1="92143" x2="45217" y2="94796"/>
                        <a14:foregroundMark x1="61413" y1="86939" x2="71087" y2="94592"/>
                        <a14:foregroundMark x1="71087" y1="94592" x2="72935" y2="94796"/>
                        <a14:foregroundMark x1="73478" y1="95306" x2="80543" y2="90102"/>
                        <a14:foregroundMark x1="80543" y1="90102" x2="82391" y2="86633"/>
                        <a14:foregroundMark x1="82717" y1="27653" x2="83043" y2="87653"/>
                        <a14:foregroundMark x1="83043" y1="87653" x2="82935" y2="87959"/>
                        <a14:foregroundMark x1="23804" y1="38469" x2="62065" y2="39490"/>
                        <a14:foregroundMark x1="62065" y1="39490" x2="64239" y2="39184"/>
                        <a14:foregroundMark x1="24022" y1="48878" x2="26522" y2="49184"/>
                        <a14:foregroundMark x1="26522" y1="49184" x2="29022" y2="48878"/>
                        <a14:foregroundMark x1="29022" y1="48878" x2="64565" y2="48878"/>
                        <a14:foregroundMark x1="24022" y1="58367" x2="59457" y2="58571"/>
                        <a14:foregroundMark x1="21522" y1="58878" x2="23478" y2="59694"/>
                        <a14:foregroundMark x1="22391" y1="61020" x2="24565" y2="61224"/>
                        <a14:backgroundMark x1="29891" y1="29490" x2="44348" y2="31531"/>
                        <a14:backgroundMark x1="44348" y1="31531" x2="58370" y2="31633"/>
                        <a14:backgroundMark x1="18478" y1="26633" x2="18152" y2="47653"/>
                        <a14:backgroundMark x1="78478" y1="29490" x2="78478" y2="49694"/>
                        <a14:backgroundMark x1="72391" y1="56531" x2="71630" y2="64694"/>
                        <a14:backgroundMark x1="71630" y1="64694" x2="69565" y2="70000"/>
                        <a14:backgroundMark x1="69565" y1="70000" x2="67283" y2="71531"/>
                        <a14:backgroundMark x1="67283" y1="71531" x2="48261" y2="73776"/>
                        <a14:backgroundMark x1="48261" y1="73776" x2="41196" y2="73673"/>
                        <a14:backgroundMark x1="41196" y1="73673" x2="32500" y2="64796"/>
                        <a14:backgroundMark x1="20716" y1="59749" x2="15109" y2="57347"/>
                        <a14:backgroundMark x1="32500" y1="64796" x2="24469" y2="61356"/>
                        <a14:backgroundMark x1="15109" y1="57347" x2="12935" y2="5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88" y="8309363"/>
            <a:ext cx="1161427" cy="1237172"/>
          </a:xfrm>
          <a:prstGeom prst="rect">
            <a:avLst/>
          </a:prstGeom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id="{3950B619-8824-4E85-9CB5-CB77A9D9992F}"/>
              </a:ext>
            </a:extLst>
          </p:cNvPr>
          <p:cNvSpPr/>
          <p:nvPr/>
        </p:nvSpPr>
        <p:spPr>
          <a:xfrm>
            <a:off x="9962" y="39175309"/>
            <a:ext cx="32379363" cy="427138"/>
          </a:xfrm>
          <a:prstGeom prst="rect">
            <a:avLst/>
          </a:prstGeom>
          <a:solidFill>
            <a:srgbClr val="932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07466836-872D-8669-6620-62C5F800ECDB}"/>
              </a:ext>
            </a:extLst>
          </p:cNvPr>
          <p:cNvSpPr txBox="1"/>
          <p:nvPr/>
        </p:nvSpPr>
        <p:spPr>
          <a:xfrm>
            <a:off x="555734" y="5058858"/>
            <a:ext cx="186392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PRACTICANTE: Valeria Osorio Acevedo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AEB8A19-8174-D58B-D1F6-84007D8D0EC4}"/>
              </a:ext>
            </a:extLst>
          </p:cNvPr>
          <p:cNvSpPr txBox="1"/>
          <p:nvPr/>
        </p:nvSpPr>
        <p:spPr>
          <a:xfrm>
            <a:off x="555734" y="5972399"/>
            <a:ext cx="18460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ASESORES: Javier Hernando García Ramos, Lucia Uribe Herrera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3B74A38C-FC7B-49AA-7195-7084B798F3DB}"/>
              </a:ext>
            </a:extLst>
          </p:cNvPr>
          <p:cNvSpPr txBox="1"/>
          <p:nvPr/>
        </p:nvSpPr>
        <p:spPr>
          <a:xfrm>
            <a:off x="19931642" y="5004273"/>
            <a:ext cx="115888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PROGRAMA: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Bioingeniería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9E60-632E-840F-181A-62A2C27BEDC9}"/>
              </a:ext>
            </a:extLst>
          </p:cNvPr>
          <p:cNvSpPr txBox="1"/>
          <p:nvPr/>
        </p:nvSpPr>
        <p:spPr>
          <a:xfrm>
            <a:off x="545510" y="1025515"/>
            <a:ext cx="186495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DE LA DOTACIÓN TECNOLÓGICA Y ANÁLISIS DE LA INFRAESTRUCTURA PARA EL SERVICIO DE PATOLOGÍA DEL HOSPITAL ALMA MÁTER DE ANTIOQUIA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314EF-F2E0-2DA4-D92E-F68BBD6483E6}"/>
              </a:ext>
            </a:extLst>
          </p:cNvPr>
          <p:cNvSpPr txBox="1"/>
          <p:nvPr/>
        </p:nvSpPr>
        <p:spPr>
          <a:xfrm>
            <a:off x="19931642" y="6024674"/>
            <a:ext cx="11588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industria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2B0620B-49F5-0C81-5B58-4CBAA5FBF8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336" y="429351"/>
            <a:ext cx="11852982" cy="3805875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78053BCB-14F8-1C21-3A47-2AE07480B0DF}"/>
              </a:ext>
            </a:extLst>
          </p:cNvPr>
          <p:cNvSpPr txBox="1"/>
          <p:nvPr/>
        </p:nvSpPr>
        <p:spPr>
          <a:xfrm>
            <a:off x="545510" y="229252"/>
            <a:ext cx="1179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Bioingeniería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CDFD2BD-778F-5D70-C7AE-6B8AD14CB006}"/>
              </a:ext>
            </a:extLst>
          </p:cNvPr>
          <p:cNvGrpSpPr/>
          <p:nvPr/>
        </p:nvGrpSpPr>
        <p:grpSpPr>
          <a:xfrm>
            <a:off x="21621028" y="7419483"/>
            <a:ext cx="9503964" cy="17697772"/>
            <a:chOff x="21742149" y="8527174"/>
            <a:chExt cx="9501184" cy="16176391"/>
          </a:xfrm>
        </p:grpSpPr>
        <p:sp>
          <p:nvSpPr>
            <p:cNvPr id="20" name="Rectángulo redondeado 3">
              <a:extLst>
                <a:ext uri="{FF2B5EF4-FFF2-40B4-BE49-F238E27FC236}">
                  <a16:creationId xmlns:a16="http://schemas.microsoft.com/office/drawing/2014/main" id="{966E2B26-8B3B-8405-BDBD-F9956D23741B}"/>
                </a:ext>
              </a:extLst>
            </p:cNvPr>
            <p:cNvSpPr/>
            <p:nvPr/>
          </p:nvSpPr>
          <p:spPr>
            <a:xfrm>
              <a:off x="21743869" y="8527174"/>
              <a:ext cx="9499464" cy="16176391"/>
            </a:xfrm>
            <a:prstGeom prst="roundRect">
              <a:avLst/>
            </a:prstGeom>
            <a:solidFill>
              <a:srgbClr val="932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1A33F36D-1DA6-4EF1-1382-263DA3314AF6}"/>
                </a:ext>
              </a:extLst>
            </p:cNvPr>
            <p:cNvSpPr/>
            <p:nvPr/>
          </p:nvSpPr>
          <p:spPr>
            <a:xfrm>
              <a:off x="22683930" y="8923404"/>
              <a:ext cx="1679270" cy="1598342"/>
            </a:xfrm>
            <a:prstGeom prst="ellipse">
              <a:avLst/>
            </a:prstGeom>
            <a:solidFill>
              <a:srgbClr val="3BB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134">
              <a:extLst>
                <a:ext uri="{FF2B5EF4-FFF2-40B4-BE49-F238E27FC236}">
                  <a16:creationId xmlns:a16="http://schemas.microsoft.com/office/drawing/2014/main" id="{64BBA272-DCAB-08FC-1EE4-C59B1DF24853}"/>
                </a:ext>
              </a:extLst>
            </p:cNvPr>
            <p:cNvCxnSpPr/>
            <p:nvPr/>
          </p:nvCxnSpPr>
          <p:spPr>
            <a:xfrm>
              <a:off x="22328342" y="13874201"/>
              <a:ext cx="838094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4315A859-84CF-39FB-31EF-2F029C612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58" b="96484" l="10000" r="90000">
                          <a14:foregroundMark x1="47500" y1="41992" x2="45543" y2="41602"/>
                          <a14:foregroundMark x1="45543" y1="41602" x2="43587" y2="43164"/>
                          <a14:foregroundMark x1="43587" y1="43164" x2="41630" y2="46680"/>
                          <a14:foregroundMark x1="41630" y1="46680" x2="39022" y2="57227"/>
                          <a14:foregroundMark x1="39022" y1="57227" x2="39239" y2="64063"/>
                          <a14:foregroundMark x1="39239" y1="64063" x2="43478" y2="66016"/>
                          <a14:foregroundMark x1="43478" y1="66016" x2="44674" y2="68945"/>
                          <a14:foregroundMark x1="44674" y1="68945" x2="49348" y2="69531"/>
                          <a14:foregroundMark x1="49348" y1="69531" x2="50652" y2="66602"/>
                          <a14:foregroundMark x1="50652" y1="66602" x2="52500" y2="65039"/>
                          <a14:foregroundMark x1="52500" y1="65039" x2="54348" y2="58203"/>
                          <a14:foregroundMark x1="54348" y1="58203" x2="54348" y2="55664"/>
                          <a14:foregroundMark x1="68696" y1="13477" x2="68696" y2="4688"/>
                          <a14:foregroundMark x1="68696" y1="4688" x2="66957" y2="4297"/>
                          <a14:foregroundMark x1="66957" y1="4297" x2="65652" y2="7227"/>
                          <a14:foregroundMark x1="65652" y1="7227" x2="63696" y2="8984"/>
                          <a14:foregroundMark x1="63696" y1="8984" x2="59565" y2="17773"/>
                          <a14:foregroundMark x1="59565" y1="17773" x2="57935" y2="19336"/>
                          <a14:foregroundMark x1="57935" y1="19336" x2="58043" y2="32617"/>
                          <a14:foregroundMark x1="68913" y1="4297" x2="67826" y2="1953"/>
                          <a14:foregroundMark x1="52935" y1="13867" x2="49130" y2="13477"/>
                          <a14:foregroundMark x1="49130" y1="13477" x2="46957" y2="12305"/>
                          <a14:foregroundMark x1="46957" y1="12305" x2="45870" y2="12305"/>
                          <a14:foregroundMark x1="70000" y1="45703" x2="70109" y2="63867"/>
                          <a14:foregroundMark x1="70109" y1="63867" x2="69783" y2="66602"/>
                          <a14:foregroundMark x1="53152" y1="95313" x2="43478" y2="964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9647" y="8952895"/>
              <a:ext cx="2476507" cy="1423546"/>
            </a:xfrm>
            <a:prstGeom prst="rect">
              <a:avLst/>
            </a:prstGeom>
          </p:spPr>
        </p:pic>
        <p:pic>
          <p:nvPicPr>
            <p:cNvPr id="28" name="Gráfico 25">
              <a:extLst>
                <a:ext uri="{FF2B5EF4-FFF2-40B4-BE49-F238E27FC236}">
                  <a16:creationId xmlns:a16="http://schemas.microsoft.com/office/drawing/2014/main" id="{304CEAF6-5859-C027-8C68-9643B9F54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43390" t="6044" r="1" b="26571"/>
            <a:stretch/>
          </p:blipFill>
          <p:spPr>
            <a:xfrm rot="10800000">
              <a:off x="28082649" y="8666374"/>
              <a:ext cx="2041066" cy="1855371"/>
            </a:xfrm>
            <a:prstGeom prst="rect">
              <a:avLst/>
            </a:prstGeom>
          </p:spPr>
        </p:pic>
        <p:pic>
          <p:nvPicPr>
            <p:cNvPr id="29" name="Gráfico 20">
              <a:extLst>
                <a:ext uri="{FF2B5EF4-FFF2-40B4-BE49-F238E27FC236}">
                  <a16:creationId xmlns:a16="http://schemas.microsoft.com/office/drawing/2014/main" id="{BEBC8ED0-1360-E574-6EB3-00FCF4C40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57901" t="1944" r="-5028" b="25563"/>
            <a:stretch/>
          </p:blipFill>
          <p:spPr>
            <a:xfrm>
              <a:off x="21742149" y="20563725"/>
              <a:ext cx="2621051" cy="4132247"/>
            </a:xfrm>
            <a:prstGeom prst="rect">
              <a:avLst/>
            </a:prstGeom>
          </p:spPr>
        </p:pic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9E6D2FA0-D307-52FF-0445-6BB791F45E32}"/>
                </a:ext>
              </a:extLst>
            </p:cNvPr>
            <p:cNvSpPr txBox="1"/>
            <p:nvPr/>
          </p:nvSpPr>
          <p:spPr>
            <a:xfrm>
              <a:off x="24902514" y="9231611"/>
              <a:ext cx="599669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64">
              <a:extLst>
                <a:ext uri="{FF2B5EF4-FFF2-40B4-BE49-F238E27FC236}">
                  <a16:creationId xmlns:a16="http://schemas.microsoft.com/office/drawing/2014/main" id="{99D6E7A2-CFB1-8D75-7FA5-49D2EFDBC521}"/>
                </a:ext>
              </a:extLst>
            </p:cNvPr>
            <p:cNvSpPr txBox="1"/>
            <p:nvPr/>
          </p:nvSpPr>
          <p:spPr>
            <a:xfrm>
              <a:off x="22328343" y="11444920"/>
              <a:ext cx="8276868" cy="2334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Definir la dotación tecnológica e infraestructura necesaria para la prestación del servicio de patología en el HAMA, de acuerdo con los requerimientos normativos y necesidades del hospital.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68">
              <a:extLst>
                <a:ext uri="{FF2B5EF4-FFF2-40B4-BE49-F238E27FC236}">
                  <a16:creationId xmlns:a16="http://schemas.microsoft.com/office/drawing/2014/main" id="{BE465316-9E2A-63BB-0BDB-02331CD4C8F9}"/>
                </a:ext>
              </a:extLst>
            </p:cNvPr>
            <p:cNvSpPr txBox="1"/>
            <p:nvPr/>
          </p:nvSpPr>
          <p:spPr>
            <a:xfrm>
              <a:off x="23008514" y="14810807"/>
              <a:ext cx="7532046" cy="2401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Caracterizar el área de patología y los servicios ofrecidos por este tipo de laboratorios en hospitales de tercer nivel de complejidad con ofertas y objetivos similares a los del HAMA.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72">
              <a:extLst>
                <a:ext uri="{FF2B5EF4-FFF2-40B4-BE49-F238E27FC236}">
                  <a16:creationId xmlns:a16="http://schemas.microsoft.com/office/drawing/2014/main" id="{EA87F613-5FFE-61CA-FFA8-D1981D1F1C29}"/>
                </a:ext>
              </a:extLst>
            </p:cNvPr>
            <p:cNvSpPr txBox="1"/>
            <p:nvPr/>
          </p:nvSpPr>
          <p:spPr>
            <a:xfrm>
              <a:off x="23052674" y="17262735"/>
              <a:ext cx="7487885" cy="2401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Identificar la dotación tecnológica e infraestructura necesaria para el funcionamiento adecuado del servicio de patología, de acuerdo con las necesidades del HAMA.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Picture 54" descr="Logo, icon&#10;&#10;Description automatically generated">
              <a:extLst>
                <a:ext uri="{FF2B5EF4-FFF2-40B4-BE49-F238E27FC236}">
                  <a16:creationId xmlns:a16="http://schemas.microsoft.com/office/drawing/2014/main" id="{BE1F50E3-7F12-5E69-DBDD-1A9F45A4D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242" y="14792503"/>
              <a:ext cx="899272" cy="1005540"/>
            </a:xfrm>
            <a:prstGeom prst="rect">
              <a:avLst/>
            </a:prstGeom>
          </p:spPr>
        </p:pic>
        <p:pic>
          <p:nvPicPr>
            <p:cNvPr id="45" name="Picture 54" descr="Logo, icon&#10;&#10;Description automatically generated">
              <a:extLst>
                <a:ext uri="{FF2B5EF4-FFF2-40B4-BE49-F238E27FC236}">
                  <a16:creationId xmlns:a16="http://schemas.microsoft.com/office/drawing/2014/main" id="{D8416CA0-82C7-54F9-09C0-62A52A5D9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1374" y="17260837"/>
              <a:ext cx="899272" cy="1020161"/>
            </a:xfrm>
            <a:prstGeom prst="rect">
              <a:avLst/>
            </a:prstGeom>
          </p:spPr>
        </p:pic>
      </p:grpSp>
      <p:sp>
        <p:nvSpPr>
          <p:cNvPr id="61" name="TextBox 15">
            <a:extLst>
              <a:ext uri="{FF2B5EF4-FFF2-40B4-BE49-F238E27FC236}">
                <a16:creationId xmlns:a16="http://schemas.microsoft.com/office/drawing/2014/main" id="{D1D951F3-1AF9-9D61-308F-0B4603ED689F}"/>
              </a:ext>
            </a:extLst>
          </p:cNvPr>
          <p:cNvSpPr txBox="1"/>
          <p:nvPr/>
        </p:nvSpPr>
        <p:spPr>
          <a:xfrm>
            <a:off x="768433" y="37452405"/>
            <a:ext cx="7429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 CONTACTO DEL AUTOR: 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C4C70B4D-7398-3DD3-24C1-3B5846C414B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4" y="38235139"/>
            <a:ext cx="780427" cy="780427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166E8E89-684C-6AC1-899E-66F3AF18EA5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35" b="98804" l="3370" r="97935">
                        <a14:foregroundMark x1="54348" y1="14674" x2="43043" y2="14348"/>
                        <a14:foregroundMark x1="43043" y1="14348" x2="37065" y2="15870"/>
                        <a14:foregroundMark x1="81087" y1="25870" x2="86304" y2="36087"/>
                        <a14:foregroundMark x1="86304" y1="36087" x2="91522" y2="57283"/>
                        <a14:foregroundMark x1="91522" y1="57283" x2="91304" y2="64022"/>
                        <a14:foregroundMark x1="91304" y1="64022" x2="87391" y2="73696"/>
                        <a14:foregroundMark x1="87391" y1="73696" x2="81413" y2="79239"/>
                        <a14:foregroundMark x1="81413" y1="79239" x2="78587" y2="80978"/>
                        <a14:foregroundMark x1="78587" y1="80978" x2="61196" y2="83043"/>
                        <a14:foregroundMark x1="61196" y1="83043" x2="35109" y2="80870"/>
                        <a14:foregroundMark x1="35109" y1="80870" x2="21739" y2="73913"/>
                        <a14:foregroundMark x1="21739" y1="73913" x2="15543" y2="65978"/>
                        <a14:foregroundMark x1="15543" y1="65978" x2="11522" y2="53804"/>
                        <a14:foregroundMark x1="11522" y1="53804" x2="11087" y2="31196"/>
                        <a14:foregroundMark x1="11087" y1="31196" x2="12500" y2="26848"/>
                        <a14:foregroundMark x1="12500" y1="26848" x2="15000" y2="23696"/>
                        <a14:foregroundMark x1="15000" y1="23696" x2="15435" y2="23370"/>
                        <a14:foregroundMark x1="35000" y1="20109" x2="41739" y2="22500"/>
                        <a14:foregroundMark x1="41739" y1="22500" x2="64130" y2="22717"/>
                        <a14:foregroundMark x1="64130" y1="22717" x2="41848" y2="17391"/>
                        <a14:foregroundMark x1="41848" y1="17391" x2="55109" y2="17609"/>
                        <a14:foregroundMark x1="55109" y1="17609" x2="60435" y2="17500"/>
                        <a14:foregroundMark x1="60435" y1="17500" x2="56087" y2="15435"/>
                        <a14:foregroundMark x1="57283" y1="5870" x2="43043" y2="7500"/>
                        <a14:foregroundMark x1="43043" y1="7500" x2="29565" y2="13587"/>
                        <a14:foregroundMark x1="29565" y1="13587" x2="26957" y2="15870"/>
                        <a14:foregroundMark x1="26957" y1="15870" x2="23913" y2="20870"/>
                        <a14:foregroundMark x1="23913" y1="20870" x2="22117" y2="29478"/>
                        <a14:foregroundMark x1="79662" y1="33478" x2="87174" y2="44239"/>
                        <a14:foregroundMark x1="79435" y1="33152" x2="79662" y2="33478"/>
                        <a14:foregroundMark x1="67065" y1="15435" x2="75237" y2="27140"/>
                        <a14:foregroundMark x1="5435" y1="48478" x2="9022" y2="62717"/>
                        <a14:foregroundMark x1="9022" y1="62717" x2="22391" y2="85435"/>
                        <a14:foregroundMark x1="22391" y1="85435" x2="25109" y2="88261"/>
                        <a14:foregroundMark x1="25109" y1="88261" x2="27717" y2="89783"/>
                        <a14:foregroundMark x1="27717" y1="89783" x2="44130" y2="89783"/>
                        <a14:foregroundMark x1="44130" y1="89783" x2="64022" y2="86739"/>
                        <a14:foregroundMark x1="64022" y1="86739" x2="67500" y2="85326"/>
                        <a14:foregroundMark x1="67500" y1="85326" x2="70652" y2="83043"/>
                        <a14:foregroundMark x1="93152" y1="60543" x2="92609" y2="36739"/>
                        <a14:foregroundMark x1="40978" y1="5109" x2="50870" y2="4348"/>
                        <a14:foregroundMark x1="50870" y1="4348" x2="69783" y2="9565"/>
                        <a14:foregroundMark x1="69783" y1="9565" x2="95652" y2="28696"/>
                        <a14:foregroundMark x1="42283" y1="3152" x2="51848" y2="3370"/>
                        <a14:foregroundMark x1="51848" y1="3370" x2="57609" y2="3152"/>
                        <a14:foregroundMark x1="30217" y1="9348" x2="17935" y2="24891"/>
                        <a14:foregroundMark x1="17935" y1="24891" x2="15978" y2="34891"/>
                        <a14:foregroundMark x1="15978" y1="34891" x2="15978" y2="37500"/>
                        <a14:foregroundMark x1="21957" y1="14348" x2="15217" y2="19457"/>
                        <a14:foregroundMark x1="15217" y1="19457" x2="5761" y2="31848"/>
                        <a14:foregroundMark x1="5761" y1="31848" x2="3804" y2="35761"/>
                        <a14:foregroundMark x1="3804" y1="35761" x2="3478" y2="51957"/>
                        <a14:foregroundMark x1="3478" y1="51957" x2="4130" y2="54783"/>
                        <a14:foregroundMark x1="35000" y1="94565" x2="56848" y2="96848"/>
                        <a14:foregroundMark x1="56848" y1="96848" x2="70978" y2="92717"/>
                        <a14:foregroundMark x1="70978" y1="92717" x2="72609" y2="92065"/>
                        <a14:foregroundMark x1="95652" y1="38913" x2="98043" y2="45870"/>
                        <a14:foregroundMark x1="98043" y1="45870" x2="97935" y2="59783"/>
                        <a14:foregroundMark x1="97935" y1="59783" x2="95109" y2="64783"/>
                        <a14:foregroundMark x1="35543" y1="95326" x2="37283" y2="98370"/>
                        <a14:foregroundMark x1="37283" y1="98370" x2="40761" y2="97826"/>
                        <a14:foregroundMark x1="40761" y1="97826" x2="56087" y2="98804"/>
                        <a14:foregroundMark x1="56087" y1="98804" x2="64565" y2="94891"/>
                        <a14:foregroundMark x1="37717" y1="36739" x2="52609" y2="39457"/>
                        <a14:foregroundMark x1="52609" y1="39457" x2="59022" y2="37935"/>
                        <a14:foregroundMark x1="70652" y1="52717" x2="70652" y2="45978"/>
                        <a14:foregroundMark x1="70652" y1="45978" x2="70652" y2="45978"/>
                        <a14:foregroundMark x1="51522" y1="63804" x2="55652" y2="63261"/>
                        <a14:foregroundMark x1="55652" y1="63261" x2="56848" y2="63261"/>
                        <a14:foregroundMark x1="28478" y1="44457" x2="29022" y2="51196"/>
                        <a14:backgroundMark x1="20978" y1="35217" x2="20978" y2="32717"/>
                        <a14:backgroundMark x1="21196" y1="36739" x2="21196" y2="33152"/>
                        <a14:backgroundMark x1="21196" y1="33152" x2="22174" y2="31413"/>
                        <a14:backgroundMark x1="21196" y1="36739" x2="21196" y2="35435"/>
                        <a14:backgroundMark x1="20978" y1="37174" x2="20217" y2="33804"/>
                        <a14:backgroundMark x1="20217" y1="33804" x2="21196" y2="31413"/>
                        <a14:backgroundMark x1="20217" y1="37500" x2="21196" y2="31739"/>
                        <a14:backgroundMark x1="76087" y1="28913" x2="78913" y2="32174"/>
                        <a14:backgroundMark x1="79348" y1="34239" x2="79348" y2="33478"/>
                        <a14:backgroundMark x1="79130" y1="33478" x2="79130" y2="33478"/>
                        <a14:backgroundMark x1="76087" y1="28696" x2="76087" y2="28696"/>
                        <a14:backgroundMark x1="79130" y1="32717" x2="79130" y2="32717"/>
                        <a14:backgroundMark x1="79348" y1="33152" x2="79348" y2="33152"/>
                        <a14:backgroundMark x1="76087" y1="28696" x2="76087" y2="28696"/>
                        <a14:backgroundMark x1="21522" y1="30978" x2="21522" y2="30978"/>
                        <a14:backgroundMark x1="21957" y1="31413" x2="20217" y2="36957"/>
                        <a14:backgroundMark x1="22717" y1="29891" x2="21196" y2="31739"/>
                        <a14:backgroundMark x1="75652" y1="28152" x2="75652" y2="28696"/>
                        <a14:backgroundMark x1="79348" y1="33696" x2="79130" y2="32717"/>
                        <a14:backgroundMark x1="76630" y1="28913" x2="75870" y2="2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0" y="38227135"/>
            <a:ext cx="700997" cy="700997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41EF102A-C6C2-6080-AE33-F8186A951BE7}"/>
              </a:ext>
            </a:extLst>
          </p:cNvPr>
          <p:cNvSpPr txBox="1"/>
          <p:nvPr/>
        </p:nvSpPr>
        <p:spPr>
          <a:xfrm>
            <a:off x="1726156" y="38280755"/>
            <a:ext cx="273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314 595 9725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05E3437-53FC-1DD4-DB99-7E76A72EF0EF}"/>
              </a:ext>
            </a:extLst>
          </p:cNvPr>
          <p:cNvSpPr txBox="1"/>
          <p:nvPr/>
        </p:nvSpPr>
        <p:spPr>
          <a:xfrm>
            <a:off x="11611072" y="38276215"/>
            <a:ext cx="501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valeria.osorio@udea.edu.co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5C9C4CEE-F6CB-3A65-4F1C-1A8393D0F82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969" b="96066" l="10000" r="90000">
                        <a14:foregroundMark x1="46087" y1="4555" x2="48804" y2="5176"/>
                        <a14:foregroundMark x1="48804" y1="5176" x2="51739" y2="4969"/>
                        <a14:foregroundMark x1="51739" y1="4969" x2="56739" y2="5797"/>
                        <a14:foregroundMark x1="42935" y1="36232" x2="43261" y2="43478"/>
                        <a14:foregroundMark x1="43913" y1="96480" x2="50870" y2="96894"/>
                        <a14:foregroundMark x1="50870" y1="96894" x2="53152" y2="96066"/>
                        <a14:foregroundMark x1="53152" y1="96066" x2="55217" y2="94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45" y="38278837"/>
            <a:ext cx="1212388" cy="636504"/>
          </a:xfrm>
          <a:prstGeom prst="rect">
            <a:avLst/>
          </a:prstGeom>
        </p:spPr>
      </p:pic>
      <p:sp>
        <p:nvSpPr>
          <p:cNvPr id="74" name="CuadroTexto 73">
            <a:extLst>
              <a:ext uri="{FF2B5EF4-FFF2-40B4-BE49-F238E27FC236}">
                <a16:creationId xmlns:a16="http://schemas.microsoft.com/office/drawing/2014/main" id="{F7423B00-CA78-5582-20FE-62060CED1EF4}"/>
              </a:ext>
            </a:extLst>
          </p:cNvPr>
          <p:cNvSpPr txBox="1"/>
          <p:nvPr/>
        </p:nvSpPr>
        <p:spPr>
          <a:xfrm>
            <a:off x="6242113" y="38276215"/>
            <a:ext cx="33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+57 314 595 9725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CE65F302-7CEE-C52A-CDB5-4F052776F972}"/>
              </a:ext>
            </a:extLst>
          </p:cNvPr>
          <p:cNvSpPr txBox="1"/>
          <p:nvPr/>
        </p:nvSpPr>
        <p:spPr>
          <a:xfrm>
            <a:off x="18841688" y="38283817"/>
            <a:ext cx="11314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https://www.linkedin.com/in/valeria-osorio-acevedo-a033b7246/</a:t>
            </a:r>
          </a:p>
        </p:txBody>
      </p:sp>
      <p:pic>
        <p:nvPicPr>
          <p:cNvPr id="76" name="Picture 2" descr="Linkedin icono redondo negro">
            <a:extLst>
              <a:ext uri="{FF2B5EF4-FFF2-40B4-BE49-F238E27FC236}">
                <a16:creationId xmlns:a16="http://schemas.microsoft.com/office/drawing/2014/main" id="{D10AA0A7-EAF8-1F6A-AA55-53D9BC40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790" y="38169313"/>
            <a:ext cx="798578" cy="7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4" descr="Logo, icon&#10;&#10;Description automatically generated">
            <a:extLst>
              <a:ext uri="{FF2B5EF4-FFF2-40B4-BE49-F238E27FC236}">
                <a16:creationId xmlns:a16="http://schemas.microsoft.com/office/drawing/2014/main" id="{D4C2DCBF-2556-20E6-514F-BE6865225E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28" y="26808791"/>
            <a:ext cx="857739" cy="1100110"/>
          </a:xfrm>
          <a:prstGeom prst="rect">
            <a:avLst/>
          </a:prstGeom>
        </p:spPr>
      </p:pic>
      <p:pic>
        <p:nvPicPr>
          <p:cNvPr id="79" name="Picture 54" descr="Logo, icon&#10;&#10;Description automatically generated">
            <a:extLst>
              <a:ext uri="{FF2B5EF4-FFF2-40B4-BE49-F238E27FC236}">
                <a16:creationId xmlns:a16="http://schemas.microsoft.com/office/drawing/2014/main" id="{3E089BC7-3E78-CB8B-4E12-432B96763C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12" y="30520219"/>
            <a:ext cx="857739" cy="1100110"/>
          </a:xfrm>
          <a:prstGeom prst="rect">
            <a:avLst/>
          </a:prstGeom>
        </p:spPr>
      </p:pic>
      <p:pic>
        <p:nvPicPr>
          <p:cNvPr id="80" name="Picture 54" descr="Logo, icon&#10;&#10;Description automatically generated">
            <a:extLst>
              <a:ext uri="{FF2B5EF4-FFF2-40B4-BE49-F238E27FC236}">
                <a16:creationId xmlns:a16="http://schemas.microsoft.com/office/drawing/2014/main" id="{A862129C-4C37-7F81-77A5-3FEC66DF68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366" y="33636003"/>
            <a:ext cx="857739" cy="1100110"/>
          </a:xfrm>
          <a:prstGeom prst="rect">
            <a:avLst/>
          </a:prstGeom>
        </p:spPr>
      </p:pic>
      <p:sp>
        <p:nvSpPr>
          <p:cNvPr id="98" name="TextBox 72">
            <a:extLst>
              <a:ext uri="{FF2B5EF4-FFF2-40B4-BE49-F238E27FC236}">
                <a16:creationId xmlns:a16="http://schemas.microsoft.com/office/drawing/2014/main" id="{EA87F613-5FFE-61CA-FFA8-D1981D1F1C29}"/>
              </a:ext>
            </a:extLst>
          </p:cNvPr>
          <p:cNvSpPr txBox="1"/>
          <p:nvPr/>
        </p:nvSpPr>
        <p:spPr>
          <a:xfrm>
            <a:off x="22970539" y="19600779"/>
            <a:ext cx="77069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Analizar el nivel de cumplimiento normativo de la dotación tecnológica e infraestructura sugerida, mediante una matriz de comparación con lo establecido por la resolución 3100.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54" descr="Logo, icon&#10;&#10;Description automatically generated">
            <a:extLst>
              <a:ext uri="{FF2B5EF4-FFF2-40B4-BE49-F238E27FC236}">
                <a16:creationId xmlns:a16="http://schemas.microsoft.com/office/drawing/2014/main" id="{D8416CA0-82C7-54F9-09C0-62A52A5D99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449" y="19593734"/>
            <a:ext cx="899272" cy="110011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46993A93-98A3-EA56-3318-231698C8EEE4}"/>
              </a:ext>
            </a:extLst>
          </p:cNvPr>
          <p:cNvSpPr txBox="1"/>
          <p:nvPr/>
        </p:nvSpPr>
        <p:spPr>
          <a:xfrm>
            <a:off x="22129402" y="9767601"/>
            <a:ext cx="6516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0DF04527-CD66-8F69-B180-45298889C14E}"/>
              </a:ext>
            </a:extLst>
          </p:cNvPr>
          <p:cNvSpPr txBox="1"/>
          <p:nvPr/>
        </p:nvSpPr>
        <p:spPr>
          <a:xfrm>
            <a:off x="22167190" y="13500845"/>
            <a:ext cx="6516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4" descr="Logo, icon&#10;&#10;Description automatically generated">
            <a:extLst>
              <a:ext uri="{FF2B5EF4-FFF2-40B4-BE49-F238E27FC236}">
                <a16:creationId xmlns:a16="http://schemas.microsoft.com/office/drawing/2014/main" id="{4BA750B3-DB4D-94DC-D353-A7A791C7FF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700" y="22287908"/>
            <a:ext cx="899272" cy="1100110"/>
          </a:xfrm>
          <a:prstGeom prst="rect">
            <a:avLst/>
          </a:prstGeom>
        </p:spPr>
      </p:pic>
      <p:sp>
        <p:nvSpPr>
          <p:cNvPr id="24" name="TextBox 72">
            <a:extLst>
              <a:ext uri="{FF2B5EF4-FFF2-40B4-BE49-F238E27FC236}">
                <a16:creationId xmlns:a16="http://schemas.microsoft.com/office/drawing/2014/main" id="{A7DC2E63-B079-4749-4F07-1F923F6AA52B}"/>
              </a:ext>
            </a:extLst>
          </p:cNvPr>
          <p:cNvSpPr txBox="1"/>
          <p:nvPr/>
        </p:nvSpPr>
        <p:spPr>
          <a:xfrm>
            <a:off x="22939203" y="22354863"/>
            <a:ext cx="76842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Validar la suficiencia de la dotación tecnológica e infraestructura planteada, basándose en las necesidades del HAMA donde se requiera el servicio de patología.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73">
            <a:extLst>
              <a:ext uri="{FF2B5EF4-FFF2-40B4-BE49-F238E27FC236}">
                <a16:creationId xmlns:a16="http://schemas.microsoft.com/office/drawing/2014/main" id="{8FB39805-169D-E127-0105-DAD98D16B926}"/>
              </a:ext>
            </a:extLst>
          </p:cNvPr>
          <p:cNvSpPr txBox="1"/>
          <p:nvPr/>
        </p:nvSpPr>
        <p:spPr>
          <a:xfrm>
            <a:off x="3038534" y="21079187"/>
            <a:ext cx="75532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Definición de la dotación tecnológica e infraestructura de acuerdo con las necesidades del HAMA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73">
            <a:extLst>
              <a:ext uri="{FF2B5EF4-FFF2-40B4-BE49-F238E27FC236}">
                <a16:creationId xmlns:a16="http://schemas.microsoft.com/office/drawing/2014/main" id="{3D5704BC-7616-03BD-120B-9BB707DFC5EA}"/>
              </a:ext>
            </a:extLst>
          </p:cNvPr>
          <p:cNvSpPr txBox="1"/>
          <p:nvPr/>
        </p:nvSpPr>
        <p:spPr>
          <a:xfrm>
            <a:off x="13021651" y="19407490"/>
            <a:ext cx="7494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Verificación del cumplimiento normativo de la dotación e infraestructura propuesta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173">
            <a:extLst>
              <a:ext uri="{FF2B5EF4-FFF2-40B4-BE49-F238E27FC236}">
                <a16:creationId xmlns:a16="http://schemas.microsoft.com/office/drawing/2014/main" id="{4CA71764-C01B-B9B8-7336-3DFCD87D8D3F}"/>
              </a:ext>
            </a:extLst>
          </p:cNvPr>
          <p:cNvSpPr txBox="1"/>
          <p:nvPr/>
        </p:nvSpPr>
        <p:spPr>
          <a:xfrm>
            <a:off x="12961467" y="21243033"/>
            <a:ext cx="74948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Análisis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suficiencia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dotación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infraestructura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Imagen 82" descr="Diagrama&#10;&#10;Descripción generada automáticamente">
            <a:extLst>
              <a:ext uri="{FF2B5EF4-FFF2-40B4-BE49-F238E27FC236}">
                <a16:creationId xmlns:a16="http://schemas.microsoft.com/office/drawing/2014/main" id="{6CF50326-B5EB-8B96-2129-9064D15625B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72" y="23683018"/>
            <a:ext cx="8648748" cy="9150124"/>
          </a:xfrm>
          <a:prstGeom prst="rect">
            <a:avLst/>
          </a:prstGeom>
        </p:spPr>
      </p:pic>
      <p:pic>
        <p:nvPicPr>
          <p:cNvPr id="86" name="Picture 54" descr="Logo, icon&#10;&#10;Description automatically generated">
            <a:extLst>
              <a:ext uri="{FF2B5EF4-FFF2-40B4-BE49-F238E27FC236}">
                <a16:creationId xmlns:a16="http://schemas.microsoft.com/office/drawing/2014/main" id="{D991B49D-4162-32E7-640C-3BF15B1B70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04" y="25971155"/>
            <a:ext cx="922146" cy="1100110"/>
          </a:xfrm>
          <a:prstGeom prst="rect">
            <a:avLst/>
          </a:prstGeom>
        </p:spPr>
      </p:pic>
      <p:sp>
        <p:nvSpPr>
          <p:cNvPr id="87" name="TextBox 219">
            <a:extLst>
              <a:ext uri="{FF2B5EF4-FFF2-40B4-BE49-F238E27FC236}">
                <a16:creationId xmlns:a16="http://schemas.microsoft.com/office/drawing/2014/main" id="{449A6FED-A525-9764-67A4-6543DA3F819A}"/>
              </a:ext>
            </a:extLst>
          </p:cNvPr>
          <p:cNvSpPr txBox="1"/>
          <p:nvPr/>
        </p:nvSpPr>
        <p:spPr>
          <a:xfrm>
            <a:off x="2351966" y="26061588"/>
            <a:ext cx="85712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 análisis de la producción real de estudios permitió identificar que las biopsias por congelación, las coloraciones básicas, histoquímicas e inmunohistoquímicas en diferentes tipos de muestras son los estudios requeridos por el HAMA.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54" descr="Logo, icon&#10;&#10;Description automatically generated">
            <a:extLst>
              <a:ext uri="{FF2B5EF4-FFF2-40B4-BE49-F238E27FC236}">
                <a16:creationId xmlns:a16="http://schemas.microsoft.com/office/drawing/2014/main" id="{B5AF9175-A83D-EC66-63A4-14A6F337F6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63" y="29243185"/>
            <a:ext cx="921139" cy="1100110"/>
          </a:xfrm>
          <a:prstGeom prst="rect">
            <a:avLst/>
          </a:prstGeom>
        </p:spPr>
      </p:pic>
      <p:sp>
        <p:nvSpPr>
          <p:cNvPr id="90" name="TextBox 219">
            <a:extLst>
              <a:ext uri="{FF2B5EF4-FFF2-40B4-BE49-F238E27FC236}">
                <a16:creationId xmlns:a16="http://schemas.microsoft.com/office/drawing/2014/main" id="{F17DCB5A-3800-72C8-917A-EE9910ABB2A7}"/>
              </a:ext>
            </a:extLst>
          </p:cNvPr>
          <p:cNvSpPr txBox="1"/>
          <p:nvPr/>
        </p:nvSpPr>
        <p:spPr>
          <a:xfrm>
            <a:off x="2337652" y="29321644"/>
            <a:ext cx="85619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 el </a:t>
            </a:r>
            <a:r>
              <a:rPr lang="es-E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funcionamiento, y cumplimiento normativo del laboratorio de patología del HAMA; se necesita una dotación total de 31 equipos. Los cuales son suficientes, pero se resalta la importancia de contar con equipos de soporte para aquellos que interrumpan el flujo de trabajo.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54" descr="Logo, icon&#10;&#10;Description automatically generated">
            <a:extLst>
              <a:ext uri="{FF2B5EF4-FFF2-40B4-BE49-F238E27FC236}">
                <a16:creationId xmlns:a16="http://schemas.microsoft.com/office/drawing/2014/main" id="{73AF21B9-39A2-C4C0-33E0-06C09F492B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72" y="33077344"/>
            <a:ext cx="899272" cy="1100110"/>
          </a:xfrm>
          <a:prstGeom prst="rect">
            <a:avLst/>
          </a:prstGeom>
        </p:spPr>
      </p:pic>
      <p:sp>
        <p:nvSpPr>
          <p:cNvPr id="95" name="TextBox 219">
            <a:extLst>
              <a:ext uri="{FF2B5EF4-FFF2-40B4-BE49-F238E27FC236}">
                <a16:creationId xmlns:a16="http://schemas.microsoft.com/office/drawing/2014/main" id="{205C4BC1-535B-4E32-A194-DF9AAA35D621}"/>
              </a:ext>
            </a:extLst>
          </p:cNvPr>
          <p:cNvSpPr txBox="1"/>
          <p:nvPr/>
        </p:nvSpPr>
        <p:spPr>
          <a:xfrm>
            <a:off x="2354396" y="33111255"/>
            <a:ext cx="18091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32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 el área mínima de instalación de cada equipo, se identificó que e</a:t>
            </a:r>
            <a:r>
              <a:rPr lang="es-CO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 espacio destinado por el HAMA</a:t>
            </a:r>
            <a:r>
              <a:rPr lang="es-CO" sz="32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 es suficiente para la habilitación del servicio de patología. Por lo que, se propuso un área aproximada de 116 m</a:t>
            </a:r>
            <a:r>
              <a:rPr lang="es-CO" sz="3200" b="0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CO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en la cual se puede </a:t>
            </a:r>
            <a:r>
              <a:rPr lang="es-CO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tener todos los requerimientos de dotación e infraestructura en un mismo espacio. Sin embargo; dada las condiciones de infraestructura de la IPS, se planteó un área intermedia de 85 </a:t>
            </a:r>
            <a:r>
              <a:rPr lang="es-CO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sz="3200" b="0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aproximadament</a:t>
            </a:r>
            <a:r>
              <a:rPr lang="es-ES" sz="32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s-E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onde los </a:t>
            </a:r>
            <a:r>
              <a:rPr lang="es-ES" sz="32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ítems enmarcados como </a:t>
            </a:r>
            <a:r>
              <a:rPr lang="es-E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“cuenta con”  se encuentren en este espacio, mientras que los ítems “dispone de” pueden estar ubicados en otras áreas al interior de la institución; asegurando así el cumplimiento normativo y de suficiencia del laboratorio.</a:t>
            </a:r>
            <a:endParaRPr lang="es-ES" sz="32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ED022C4-F762-416A-DC1E-B86D7BE67D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860756" y="9299866"/>
            <a:ext cx="10931760" cy="751450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5ABC8EF-2716-9862-C745-7A0FA2A247F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r="630" b="77444"/>
          <a:stretch/>
        </p:blipFill>
        <p:spPr>
          <a:xfrm>
            <a:off x="1022051" y="19413101"/>
            <a:ext cx="1959515" cy="151059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ADCF24D-344F-54E7-5F76-28A1C2FD3BED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25420" b="52779"/>
          <a:stretch/>
        </p:blipFill>
        <p:spPr>
          <a:xfrm>
            <a:off x="1025207" y="21051670"/>
            <a:ext cx="1971950" cy="145994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00B6129E-F3A3-87F5-794E-4D5334D7BFB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76562"/>
          <a:stretch/>
        </p:blipFill>
        <p:spPr>
          <a:xfrm>
            <a:off x="10939872" y="20907463"/>
            <a:ext cx="1971950" cy="156966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52210322-CAE4-4A34-FCB9-36D0E4C372E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52694" b="24750"/>
          <a:stretch/>
        </p:blipFill>
        <p:spPr>
          <a:xfrm>
            <a:off x="11011098" y="19466918"/>
            <a:ext cx="1971950" cy="1510597"/>
          </a:xfrm>
          <a:prstGeom prst="rect">
            <a:avLst/>
          </a:prstGeom>
        </p:spPr>
      </p:pic>
      <p:cxnSp>
        <p:nvCxnSpPr>
          <p:cNvPr id="55" name="Straight Connector 158">
            <a:extLst>
              <a:ext uri="{FF2B5EF4-FFF2-40B4-BE49-F238E27FC236}">
                <a16:creationId xmlns:a16="http://schemas.microsoft.com/office/drawing/2014/main" id="{E0609F5D-CD24-C1E4-6FF9-A3D75EB7D980}"/>
              </a:ext>
            </a:extLst>
          </p:cNvPr>
          <p:cNvCxnSpPr>
            <a:cxnSpLocks/>
          </p:cNvCxnSpPr>
          <p:nvPr/>
        </p:nvCxnSpPr>
        <p:spPr>
          <a:xfrm>
            <a:off x="1114698" y="7539456"/>
            <a:ext cx="19446602" cy="0"/>
          </a:xfrm>
          <a:prstGeom prst="line">
            <a:avLst/>
          </a:prstGeom>
          <a:ln>
            <a:solidFill>
              <a:srgbClr val="932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22294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c72d16-45d5-463f-8e29-2d163099d288" xsi:nil="true"/>
    <lcf76f155ced4ddcb4097134ff3c332f xmlns="ea28478e-aaa4-4a95-a979-6cbaced406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EB4C5741BC274EBAAB5B79967DCE29" ma:contentTypeVersion="12" ma:contentTypeDescription="Crear nuevo documento." ma:contentTypeScope="" ma:versionID="983c53b287d48b6ddff76e416adf6ce0">
  <xsd:schema xmlns:xsd="http://www.w3.org/2001/XMLSchema" xmlns:xs="http://www.w3.org/2001/XMLSchema" xmlns:p="http://schemas.microsoft.com/office/2006/metadata/properties" xmlns:ns2="ea28478e-aaa4-4a95-a979-6cbaced406d0" xmlns:ns3="8fc72d16-45d5-463f-8e29-2d163099d288" targetNamespace="http://schemas.microsoft.com/office/2006/metadata/properties" ma:root="true" ma:fieldsID="2fad6e1cbcaeb09e590344b7629869dd" ns2:_="" ns3:_="">
    <xsd:import namespace="ea28478e-aaa4-4a95-a979-6cbaced406d0"/>
    <xsd:import namespace="8fc72d16-45d5-463f-8e29-2d163099d2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8478e-aaa4-4a95-a979-6cbaced40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62834d-3222-461b-8ca6-a88c350fc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2d16-45d5-463f-8e29-2d163099d28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67246a-6a83-41b9-b738-6230f4529bae}" ma:internalName="TaxCatchAll" ma:showField="CatchAllData" ma:web="8fc72d16-45d5-463f-8e29-2d163099d2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C67CDB-64AF-4561-91BE-1194744CAC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35F56F-CB1D-4ADE-A645-C0083F4BF706}">
  <ds:schemaRefs>
    <ds:schemaRef ds:uri="http://purl.org/dc/elements/1.1/"/>
    <ds:schemaRef ds:uri="http://schemas.microsoft.com/office/2006/documentManagement/types"/>
    <ds:schemaRef ds:uri="http://purl.org/dc/terms/"/>
    <ds:schemaRef ds:uri="8fc72d16-45d5-463f-8e29-2d163099d28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a28478e-aaa4-4a95-a979-6cbaced406d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3BE7ED-4851-4449-B5A3-09321A01F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8478e-aaa4-4a95-a979-6cbaced406d0"/>
    <ds:schemaRef ds:uri="8fc72d16-45d5-463f-8e29-2d163099d2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</TotalTime>
  <Words>706</Words>
  <Application>Microsoft Office PowerPoint</Application>
  <PresentationFormat>Personalizado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Cambria Math</vt:lpstr>
      <vt:lpstr>Calibri Light</vt:lpstr>
      <vt:lpstr>Times New Roman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Garcia Cano</dc:creator>
  <cp:lastModifiedBy>VALERIA OSORIO ACEVEDO</cp:lastModifiedBy>
  <cp:revision>77</cp:revision>
  <dcterms:created xsi:type="dcterms:W3CDTF">2022-09-13T19:42:38Z</dcterms:created>
  <dcterms:modified xsi:type="dcterms:W3CDTF">2024-04-17T14:37:30Z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8EC498A6-9D3C-42A5-B822-D2C5CEB92701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0x010100E0EB4C5741BC274EBAAB5B79967DCE29</vt:lpwstr>
  </property>
</Properties>
</file>