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4"/>
  </p:sldMasterIdLst>
  <p:notesMasterIdLst>
    <p:notesMasterId r:id="rId6"/>
  </p:notesMasterIdLst>
  <p:sldIdLst>
    <p:sldId id="256" r:id="rId5"/>
  </p:sldIdLst>
  <p:sldSz cx="292608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65" userDrawn="1">
          <p15:clr>
            <a:srgbClr val="A4A3A4"/>
          </p15:clr>
        </p15:guide>
        <p15:guide id="2" pos="1776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D4BC833-5985-EE67-B912-C4D8C7129F95}" name="Juan Camilo Hernández Valencia" initials="JCHV" userId="2ddcdd2204d8659a" providerId="Windows Live"/>
  <p188:author id="{F4B8CCAD-0301-3DD6-9639-6B705E5B1EA6}" name="JUAN CAMILO HERNANDEZ VALENCIA" initials="JV" userId="S::juan.hernandez21@udea.edu.co::aef5e4c0-ea25-4581-bb71-563ea0aba02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no Altamiranda" initials="MA" lastIdx="1" clrIdx="0"/>
  <p:cmAuthor id="1" name="Micromol" initials="M" lastIdx="12" clrIdx="1">
    <p:extLst>
      <p:ext uri="{19B8F6BF-5375-455C-9EA6-DF929625EA0E}">
        <p15:presenceInfo xmlns:p15="http://schemas.microsoft.com/office/powerpoint/2012/main" userId="Micromo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7BD7"/>
    <a:srgbClr val="F6DDFF"/>
    <a:srgbClr val="DBBFF7"/>
    <a:srgbClr val="E8EEF8"/>
    <a:srgbClr val="F4D7FF"/>
    <a:srgbClr val="F4F9F1"/>
    <a:srgbClr val="FCF3FF"/>
    <a:srgbClr val="F8E5FF"/>
    <a:srgbClr val="D2E6C4"/>
    <a:srgbClr val="F6F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68" autoAdjust="0"/>
    <p:restoredTop sz="94249" autoAdjust="0"/>
  </p:normalViewPr>
  <p:slideViewPr>
    <p:cSldViewPr snapToGrid="0" showGuides="1">
      <p:cViewPr>
        <p:scale>
          <a:sx n="50" d="100"/>
          <a:sy n="50" d="100"/>
        </p:scale>
        <p:origin x="714" y="36"/>
      </p:cViewPr>
      <p:guideLst>
        <p:guide orient="horz" pos="22065"/>
        <p:guide pos="17764"/>
      </p:guideLst>
    </p:cSldViewPr>
  </p:slid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B385C-5144-4590-BC21-AF227993B9AE}" type="datetimeFigureOut">
              <a:rPr lang="es-CO" smtClean="0"/>
              <a:t>16/08/2024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54250" y="1143000"/>
            <a:ext cx="2349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84133-04BC-4A94-BB66-76EA8977340F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7640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6631" rtl="0" eaLnBrk="1" latinLnBrk="0" hangingPunct="1">
      <a:defRPr sz="1375" kern="1200">
        <a:solidFill>
          <a:schemeClr val="tx1"/>
        </a:solidFill>
        <a:latin typeface="+mn-lt"/>
        <a:ea typeface="+mn-ea"/>
        <a:cs typeface="+mn-cs"/>
      </a:defRPr>
    </a:lvl1pPr>
    <a:lvl2pPr marL="523315" algn="l" defTabSz="1046631" rtl="0" eaLnBrk="1" latinLnBrk="0" hangingPunct="1">
      <a:defRPr sz="1375" kern="1200">
        <a:solidFill>
          <a:schemeClr val="tx1"/>
        </a:solidFill>
        <a:latin typeface="+mn-lt"/>
        <a:ea typeface="+mn-ea"/>
        <a:cs typeface="+mn-cs"/>
      </a:defRPr>
    </a:lvl2pPr>
    <a:lvl3pPr marL="1046631" algn="l" defTabSz="1046631" rtl="0" eaLnBrk="1" latinLnBrk="0" hangingPunct="1">
      <a:defRPr sz="1375" kern="1200">
        <a:solidFill>
          <a:schemeClr val="tx1"/>
        </a:solidFill>
        <a:latin typeface="+mn-lt"/>
        <a:ea typeface="+mn-ea"/>
        <a:cs typeface="+mn-cs"/>
      </a:defRPr>
    </a:lvl3pPr>
    <a:lvl4pPr marL="1569947" algn="l" defTabSz="1046631" rtl="0" eaLnBrk="1" latinLnBrk="0" hangingPunct="1">
      <a:defRPr sz="1375" kern="1200">
        <a:solidFill>
          <a:schemeClr val="tx1"/>
        </a:solidFill>
        <a:latin typeface="+mn-lt"/>
        <a:ea typeface="+mn-ea"/>
        <a:cs typeface="+mn-cs"/>
      </a:defRPr>
    </a:lvl4pPr>
    <a:lvl5pPr marL="2093262" algn="l" defTabSz="1046631" rtl="0" eaLnBrk="1" latinLnBrk="0" hangingPunct="1">
      <a:defRPr sz="1375" kern="1200">
        <a:solidFill>
          <a:schemeClr val="tx1"/>
        </a:solidFill>
        <a:latin typeface="+mn-lt"/>
        <a:ea typeface="+mn-ea"/>
        <a:cs typeface="+mn-cs"/>
      </a:defRPr>
    </a:lvl5pPr>
    <a:lvl6pPr marL="2616578" algn="l" defTabSz="1046631" rtl="0" eaLnBrk="1" latinLnBrk="0" hangingPunct="1">
      <a:defRPr sz="1375" kern="1200">
        <a:solidFill>
          <a:schemeClr val="tx1"/>
        </a:solidFill>
        <a:latin typeface="+mn-lt"/>
        <a:ea typeface="+mn-ea"/>
        <a:cs typeface="+mn-cs"/>
      </a:defRPr>
    </a:lvl6pPr>
    <a:lvl7pPr marL="3139894" algn="l" defTabSz="1046631" rtl="0" eaLnBrk="1" latinLnBrk="0" hangingPunct="1">
      <a:defRPr sz="1375" kern="1200">
        <a:solidFill>
          <a:schemeClr val="tx1"/>
        </a:solidFill>
        <a:latin typeface="+mn-lt"/>
        <a:ea typeface="+mn-ea"/>
        <a:cs typeface="+mn-cs"/>
      </a:defRPr>
    </a:lvl7pPr>
    <a:lvl8pPr marL="3663208" algn="l" defTabSz="1046631" rtl="0" eaLnBrk="1" latinLnBrk="0" hangingPunct="1">
      <a:defRPr sz="1375" kern="1200">
        <a:solidFill>
          <a:schemeClr val="tx1"/>
        </a:solidFill>
        <a:latin typeface="+mn-lt"/>
        <a:ea typeface="+mn-ea"/>
        <a:cs typeface="+mn-cs"/>
      </a:defRPr>
    </a:lvl8pPr>
    <a:lvl9pPr marL="4186525" algn="l" defTabSz="1046631" rtl="0" eaLnBrk="1" latinLnBrk="0" hangingPunct="1">
      <a:defRPr sz="137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254250" y="1143000"/>
            <a:ext cx="23495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184133-04BC-4A94-BB66-76EA8977340F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8516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6285233"/>
            <a:ext cx="24871680" cy="1337056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20171413"/>
            <a:ext cx="21945600" cy="9272267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524F-FE7F-4261-9E01-A41A9D869ACA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601C-7827-4456-9820-4191B92D1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48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524F-FE7F-4261-9E01-A41A9D869ACA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601C-7827-4456-9820-4191B92D1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3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39762" y="2044700"/>
            <a:ext cx="630936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1682" y="2044700"/>
            <a:ext cx="1856232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524F-FE7F-4261-9E01-A41A9D869ACA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601C-7827-4456-9820-4191B92D1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5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524F-FE7F-4261-9E01-A41A9D869ACA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601C-7827-4456-9820-4191B92D1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8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442" y="9574541"/>
            <a:ext cx="25237440" cy="15975327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6442" y="25701001"/>
            <a:ext cx="25237440" cy="8401047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524F-FE7F-4261-9E01-A41A9D869ACA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601C-7827-4456-9820-4191B92D1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4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1680" y="10223500"/>
            <a:ext cx="1243584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13280" y="10223500"/>
            <a:ext cx="1243584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524F-FE7F-4261-9E01-A41A9D869ACA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601C-7827-4456-9820-4191B92D1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2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044708"/>
            <a:ext cx="2523744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494" y="9414513"/>
            <a:ext cx="12378688" cy="4613907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5494" y="14028420"/>
            <a:ext cx="12378688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13282" y="9414513"/>
            <a:ext cx="12439651" cy="4613907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13282" y="14028420"/>
            <a:ext cx="12439651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524F-FE7F-4261-9E01-A41A9D869ACA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601C-7827-4456-9820-4191B92D1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8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524F-FE7F-4261-9E01-A41A9D869ACA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601C-7827-4456-9820-4191B92D1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4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524F-FE7F-4261-9E01-A41A9D869ACA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601C-7827-4456-9820-4191B92D1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7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560320"/>
            <a:ext cx="9437370" cy="896112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9651" y="5529588"/>
            <a:ext cx="14813280" cy="272923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1521440"/>
            <a:ext cx="9437370" cy="21344893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524F-FE7F-4261-9E01-A41A9D869ACA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601C-7827-4456-9820-4191B92D1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89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560320"/>
            <a:ext cx="9437370" cy="896112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439651" y="5529588"/>
            <a:ext cx="14813280" cy="272923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1521440"/>
            <a:ext cx="9437370" cy="21344893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524F-FE7F-4261-9E01-A41A9D869ACA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601C-7827-4456-9820-4191B92D1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7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2044708"/>
            <a:ext cx="2523744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10223500"/>
            <a:ext cx="2523744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35595568"/>
            <a:ext cx="65836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1524F-FE7F-4261-9E01-A41A9D869ACA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2640" y="35595568"/>
            <a:ext cx="98755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65440" y="35595568"/>
            <a:ext cx="65836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9601C-7827-4456-9820-4191B92D1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ángulo 70">
            <a:extLst>
              <a:ext uri="{FF2B5EF4-FFF2-40B4-BE49-F238E27FC236}">
                <a16:creationId xmlns:a16="http://schemas.microsoft.com/office/drawing/2014/main" id="{519922F6-B64B-4707-A40E-E7C1115D40DE}"/>
              </a:ext>
            </a:extLst>
          </p:cNvPr>
          <p:cNvSpPr/>
          <p:nvPr/>
        </p:nvSpPr>
        <p:spPr>
          <a:xfrm>
            <a:off x="2748948" y="22164642"/>
            <a:ext cx="11683859" cy="5973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6244" tIns="43122" rIns="86244" bIns="4312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sz="1914"/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070C93D0-FF58-4C2E-882F-74EA8332F71A}"/>
              </a:ext>
            </a:extLst>
          </p:cNvPr>
          <p:cNvSpPr/>
          <p:nvPr/>
        </p:nvSpPr>
        <p:spPr>
          <a:xfrm>
            <a:off x="15044278" y="26086851"/>
            <a:ext cx="11750769" cy="5973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6244" tIns="43122" rIns="86244" bIns="4312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sz="1914"/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EC2CBD23-FC8D-468E-ADE1-DE4DD4B8EA52}"/>
              </a:ext>
            </a:extLst>
          </p:cNvPr>
          <p:cNvSpPr/>
          <p:nvPr/>
        </p:nvSpPr>
        <p:spPr>
          <a:xfrm>
            <a:off x="2640035" y="10925445"/>
            <a:ext cx="11683859" cy="5973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6244" tIns="43122" rIns="86244" bIns="4312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sz="1914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358FAAF-451F-4E88-BC15-66130AA17642}"/>
              </a:ext>
            </a:extLst>
          </p:cNvPr>
          <p:cNvSpPr/>
          <p:nvPr/>
        </p:nvSpPr>
        <p:spPr>
          <a:xfrm>
            <a:off x="2640037" y="5666242"/>
            <a:ext cx="11683858" cy="5973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6244" tIns="43122" rIns="86244" bIns="4312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sz="1914"/>
          </a:p>
        </p:txBody>
      </p:sp>
      <p:sp>
        <p:nvSpPr>
          <p:cNvPr id="1068" name="Flecha: hacia abajo 1067">
            <a:extLst>
              <a:ext uri="{FF2B5EF4-FFF2-40B4-BE49-F238E27FC236}">
                <a16:creationId xmlns:a16="http://schemas.microsoft.com/office/drawing/2014/main" id="{91D58C06-8095-7EC1-8A62-21D16AAB3B27}"/>
              </a:ext>
            </a:extLst>
          </p:cNvPr>
          <p:cNvSpPr/>
          <p:nvPr/>
        </p:nvSpPr>
        <p:spPr>
          <a:xfrm>
            <a:off x="11316463" y="15760986"/>
            <a:ext cx="503776" cy="65738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914"/>
          </a:p>
        </p:txBody>
      </p:sp>
      <p:sp>
        <p:nvSpPr>
          <p:cNvPr id="1063" name="Flecha: hacia abajo 1062">
            <a:extLst>
              <a:ext uri="{FF2B5EF4-FFF2-40B4-BE49-F238E27FC236}">
                <a16:creationId xmlns:a16="http://schemas.microsoft.com/office/drawing/2014/main" id="{DC5C8E0D-8871-7563-072E-F602B1F0BD8B}"/>
              </a:ext>
            </a:extLst>
          </p:cNvPr>
          <p:cNvSpPr/>
          <p:nvPr/>
        </p:nvSpPr>
        <p:spPr>
          <a:xfrm>
            <a:off x="5408599" y="16241512"/>
            <a:ext cx="592192" cy="72167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914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8B32ED6-8B62-8F3D-FE5D-B7864E0D0444}"/>
              </a:ext>
            </a:extLst>
          </p:cNvPr>
          <p:cNvPicPr>
            <a:picLocks noChangeAspect="1"/>
          </p:cNvPicPr>
          <p:nvPr/>
        </p:nvPicPr>
        <p:blipFill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1481" y="2127422"/>
            <a:ext cx="2482160" cy="1769200"/>
          </a:xfrm>
          <a:prstGeom prst="rect">
            <a:avLst/>
          </a:prstGeom>
        </p:spPr>
      </p:pic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5FFE4822-ECA2-48EB-888F-2D602996DD40}"/>
              </a:ext>
            </a:extLst>
          </p:cNvPr>
          <p:cNvSpPr/>
          <p:nvPr/>
        </p:nvSpPr>
        <p:spPr>
          <a:xfrm>
            <a:off x="14922178" y="30915273"/>
            <a:ext cx="12049528" cy="5568572"/>
          </a:xfrm>
          <a:prstGeom prst="roundRect">
            <a:avLst/>
          </a:prstGeom>
          <a:solidFill>
            <a:srgbClr val="F6F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512" dirty="0"/>
          </a:p>
        </p:txBody>
      </p:sp>
      <p:sp>
        <p:nvSpPr>
          <p:cNvPr id="4" name="6 Rectángulo redondeado">
            <a:extLst>
              <a:ext uri="{FF2B5EF4-FFF2-40B4-BE49-F238E27FC236}">
                <a16:creationId xmlns:a16="http://schemas.microsoft.com/office/drawing/2014/main" id="{CE2897B0-B9C6-4EA1-812F-F2A70D88E214}"/>
              </a:ext>
            </a:extLst>
          </p:cNvPr>
          <p:cNvSpPr/>
          <p:nvPr/>
        </p:nvSpPr>
        <p:spPr>
          <a:xfrm>
            <a:off x="2068818" y="1475629"/>
            <a:ext cx="25151454" cy="35500547"/>
          </a:xfrm>
          <a:prstGeom prst="roundRect">
            <a:avLst>
              <a:gd name="adj" fmla="val 1399"/>
            </a:avLst>
          </a:prstGeom>
          <a:noFill/>
          <a:ln w="57150">
            <a:solidFill>
              <a:srgbClr val="1F6A3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7002" dirty="0">
              <a:solidFill>
                <a:srgbClr val="008000"/>
              </a:solidFill>
            </a:endParaRPr>
          </a:p>
        </p:txBody>
      </p:sp>
      <p:sp>
        <p:nvSpPr>
          <p:cNvPr id="5" name="1 Título">
            <a:extLst>
              <a:ext uri="{FF2B5EF4-FFF2-40B4-BE49-F238E27FC236}">
                <a16:creationId xmlns:a16="http://schemas.microsoft.com/office/drawing/2014/main" id="{290EAFD2-45E2-4597-ABD0-24C3FF57731B}"/>
              </a:ext>
            </a:extLst>
          </p:cNvPr>
          <p:cNvSpPr txBox="1">
            <a:spLocks/>
          </p:cNvSpPr>
          <p:nvPr/>
        </p:nvSpPr>
        <p:spPr>
          <a:xfrm>
            <a:off x="3700578" y="1545910"/>
            <a:ext cx="20079398" cy="2492934"/>
          </a:xfrm>
          <a:prstGeom prst="rect">
            <a:avLst/>
          </a:prstGeom>
          <a:ln>
            <a:noFill/>
          </a:ln>
        </p:spPr>
        <p:txBody>
          <a:bodyPr vert="horz" lIns="430043" tIns="215031" rIns="430043" bIns="215031" rtlCol="0" anchor="ctr">
            <a:normAutofit/>
          </a:bodyPr>
          <a:lstStyle>
            <a:lvl1pPr algn="ctr" defTabSz="4113385" rtl="0" eaLnBrk="1" latinLnBrk="0" hangingPunct="1">
              <a:spcBef>
                <a:spcPct val="0"/>
              </a:spcBef>
              <a:buNone/>
              <a:defRPr sz="197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s-CO" sz="5753" b="1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Patterns of endogenous non-retroviral RNA virus and its genomic context in the </a:t>
            </a:r>
            <a:r>
              <a:rPr lang="en-US" altLang="es-CO" sz="5753" b="1" i="1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Anopheles </a:t>
            </a:r>
            <a:r>
              <a:rPr lang="en-US" altLang="es-CO" sz="5753" b="1" i="1" dirty="0" err="1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darlingi</a:t>
            </a:r>
            <a:r>
              <a:rPr lang="en-US" altLang="es-CO" sz="5753" b="1" i="1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s-CO" sz="5753" b="1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genome</a:t>
            </a:r>
            <a:endParaRPr lang="es-ES" altLang="es-CO" sz="5753" b="1" dirty="0">
              <a:solidFill>
                <a:schemeClr val="accent6">
                  <a:lumMod val="50000"/>
                </a:schemeClr>
              </a:solidFill>
              <a:latin typeface="Palatino Linotype" panose="02040502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3 CuadroTexto">
            <a:extLst>
              <a:ext uri="{FF2B5EF4-FFF2-40B4-BE49-F238E27FC236}">
                <a16:creationId xmlns:a16="http://schemas.microsoft.com/office/drawing/2014/main" id="{F9470976-5761-4A24-882B-DF2BCB42F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968" y="4182652"/>
            <a:ext cx="20474302" cy="938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6684" tIns="33341" rIns="66684" bIns="3334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6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4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0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0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83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83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83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83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s-CO" sz="3018" dirty="0">
                <a:latin typeface="Palatino Linotype" panose="02040502050505030304" pitchFamily="18" charset="0"/>
              </a:rPr>
              <a:t>Ju	an C. Hernández-Valencia</a:t>
            </a:r>
            <a:r>
              <a:rPr lang="en-US" altLang="es-CO" sz="3018" baseline="30000" dirty="0">
                <a:latin typeface="Palatino Linotype" panose="02040502050505030304" pitchFamily="18" charset="0"/>
              </a:rPr>
              <a:t>1</a:t>
            </a:r>
            <a:r>
              <a:rPr lang="en-US" altLang="es-CO" sz="3018" dirty="0">
                <a:latin typeface="Palatino Linotype" panose="02040502050505030304" pitchFamily="18" charset="0"/>
              </a:rPr>
              <a:t>, Paola Muñoz-Laiton</a:t>
            </a:r>
            <a:r>
              <a:rPr lang="en-US" altLang="es-CO" sz="3018" baseline="30000" dirty="0">
                <a:latin typeface="Palatino Linotype" panose="02040502050505030304" pitchFamily="18" charset="0"/>
              </a:rPr>
              <a:t>1</a:t>
            </a:r>
            <a:r>
              <a:rPr lang="en-US" altLang="es-CO" sz="3018" dirty="0">
                <a:latin typeface="Palatino Linotype" panose="02040502050505030304" pitchFamily="18" charset="0"/>
              </a:rPr>
              <a:t>, Margarita M. Correa</a:t>
            </a:r>
            <a:r>
              <a:rPr lang="en-US" altLang="es-CO" sz="3018" baseline="30000" dirty="0">
                <a:latin typeface="Palatino Linotype" panose="02040502050505030304" pitchFamily="18" charset="0"/>
              </a:rPr>
              <a:t>1</a:t>
            </a:r>
            <a:br>
              <a:rPr lang="en-US" altLang="es-CO" sz="3395" dirty="0">
                <a:latin typeface="Palatino Linotype" panose="02040502050505030304" pitchFamily="18" charset="0"/>
              </a:rPr>
            </a:br>
            <a:r>
              <a:rPr lang="en-US" altLang="es-CO" sz="2640" baseline="30000" dirty="0">
                <a:latin typeface="Palatino Linotype" panose="02040502050505030304" pitchFamily="18" charset="0"/>
              </a:rPr>
              <a:t>1</a:t>
            </a:r>
            <a:r>
              <a:rPr lang="en-US" altLang="es-CO" sz="2640" dirty="0">
                <a:latin typeface="Palatino Linotype" panose="02040502050505030304" pitchFamily="18" charset="0"/>
              </a:rPr>
              <a:t>Grupo </a:t>
            </a:r>
            <a:r>
              <a:rPr lang="en-US" altLang="es-CO" sz="2640" dirty="0" err="1">
                <a:latin typeface="Palatino Linotype" panose="02040502050505030304" pitchFamily="18" charset="0"/>
              </a:rPr>
              <a:t>Microbiología</a:t>
            </a:r>
            <a:r>
              <a:rPr lang="en-US" altLang="es-CO" sz="2640" dirty="0">
                <a:latin typeface="Palatino Linotype" panose="02040502050505030304" pitchFamily="18" charset="0"/>
              </a:rPr>
              <a:t> Molecular, Escuela de </a:t>
            </a:r>
            <a:r>
              <a:rPr lang="en-US" altLang="es-CO" sz="2640" dirty="0" err="1">
                <a:latin typeface="Palatino Linotype" panose="02040502050505030304" pitchFamily="18" charset="0"/>
              </a:rPr>
              <a:t>Microbiología</a:t>
            </a:r>
            <a:r>
              <a:rPr lang="en-US" altLang="es-CO" sz="2640" dirty="0">
                <a:latin typeface="Palatino Linotype" panose="02040502050505030304" pitchFamily="18" charset="0"/>
              </a:rPr>
              <a:t>, Universidad de Antioquia, Medellín, Colombia </a:t>
            </a:r>
            <a:endParaRPr lang="en-US" altLang="es-CO" sz="3018" dirty="0">
              <a:latin typeface="Palatino Linotype" panose="02040502050505030304" pitchFamily="18" charset="0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21543B45-C87D-499D-B469-749A9033DC94}"/>
              </a:ext>
            </a:extLst>
          </p:cNvPr>
          <p:cNvSpPr/>
          <p:nvPr/>
        </p:nvSpPr>
        <p:spPr>
          <a:xfrm>
            <a:off x="2011137" y="25644181"/>
            <a:ext cx="11511355" cy="570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3110" dirty="0"/>
          </a:p>
        </p:txBody>
      </p:sp>
      <p:sp>
        <p:nvSpPr>
          <p:cNvPr id="14" name="13 Rectángulo"/>
          <p:cNvSpPr/>
          <p:nvPr/>
        </p:nvSpPr>
        <p:spPr>
          <a:xfrm>
            <a:off x="7521533" y="18902622"/>
            <a:ext cx="14140299" cy="666593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en-US" sz="1866" dirty="0"/>
            </a:br>
            <a:endParaRPr lang="es-CO" sz="1866" dirty="0"/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1E42BC91-3FA0-428E-89A9-413E826C92AB}"/>
              </a:ext>
            </a:extLst>
          </p:cNvPr>
          <p:cNvSpPr txBox="1"/>
          <p:nvPr/>
        </p:nvSpPr>
        <p:spPr>
          <a:xfrm>
            <a:off x="13025053" y="31803524"/>
            <a:ext cx="184731" cy="3794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1866" dirty="0"/>
          </a:p>
        </p:txBody>
      </p:sp>
      <p:cxnSp>
        <p:nvCxnSpPr>
          <p:cNvPr id="154" name="Conector recto 153">
            <a:extLst>
              <a:ext uri="{FF2B5EF4-FFF2-40B4-BE49-F238E27FC236}">
                <a16:creationId xmlns:a16="http://schemas.microsoft.com/office/drawing/2014/main" id="{A354BE9D-CD72-4542-B78D-B3393B456C6E}"/>
              </a:ext>
            </a:extLst>
          </p:cNvPr>
          <p:cNvCxnSpPr>
            <a:cxnSpLocks/>
          </p:cNvCxnSpPr>
          <p:nvPr/>
        </p:nvCxnSpPr>
        <p:spPr>
          <a:xfrm>
            <a:off x="3599049" y="3990698"/>
            <a:ext cx="20180927" cy="0"/>
          </a:xfrm>
          <a:prstGeom prst="line">
            <a:avLst/>
          </a:prstGeom>
          <a:ln w="3175">
            <a:solidFill>
              <a:srgbClr val="1F6A37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5 Rectángulo">
            <a:extLst>
              <a:ext uri="{FF2B5EF4-FFF2-40B4-BE49-F238E27FC236}">
                <a16:creationId xmlns:a16="http://schemas.microsoft.com/office/drawing/2014/main" id="{AD539C89-6DF7-4E38-B3C2-786DC0C06DAA}"/>
              </a:ext>
            </a:extLst>
          </p:cNvPr>
          <p:cNvSpPr/>
          <p:nvPr/>
        </p:nvSpPr>
        <p:spPr>
          <a:xfrm>
            <a:off x="2640037" y="6506440"/>
            <a:ext cx="11792770" cy="4564615"/>
          </a:xfrm>
          <a:prstGeom prst="rect">
            <a:avLst/>
          </a:prstGeom>
          <a:ln>
            <a:noFill/>
          </a:ln>
        </p:spPr>
        <p:txBody>
          <a:bodyPr wrap="square" lIns="94773" tIns="47387" rIns="94773" bIns="47387" anchor="t">
            <a:spAutoFit/>
          </a:bodyPr>
          <a:lstStyle/>
          <a:p>
            <a:pPr algn="just"/>
            <a:r>
              <a:rPr lang="en-US" sz="2640" dirty="0">
                <a:latin typeface="Palatino Linotype" panose="02040502050505030304" pitchFamily="18" charset="0"/>
              </a:rPr>
              <a:t>The sequencing of new genomes and the discovery of new viral sequences has raised exponentially and potentiated the discovery of endogenous viral elements of non-retroviral integrated RNA viral sequences (NIRVS) in the genome of diverse hosts (1). Despite their relevance, most studies on NIRVS have primarily focused on </a:t>
            </a:r>
            <a:r>
              <a:rPr lang="en-US" sz="2640" i="1" dirty="0">
                <a:latin typeface="Palatino Linotype" panose="02040502050505030304" pitchFamily="18" charset="0"/>
              </a:rPr>
              <a:t>Aedes albopictus</a:t>
            </a:r>
            <a:r>
              <a:rPr lang="en-US" sz="2640" dirty="0">
                <a:latin typeface="Palatino Linotype" panose="02040502050505030304" pitchFamily="18" charset="0"/>
              </a:rPr>
              <a:t> and </a:t>
            </a:r>
            <a:r>
              <a:rPr lang="en-US" sz="2640" i="1" dirty="0">
                <a:latin typeface="Palatino Linotype" panose="02040502050505030304" pitchFamily="18" charset="0"/>
              </a:rPr>
              <a:t>Aedes aegypti </a:t>
            </a:r>
            <a:r>
              <a:rPr lang="en-US" sz="2640" dirty="0">
                <a:latin typeface="Palatino Linotype" panose="02040502050505030304" pitchFamily="18" charset="0"/>
              </a:rPr>
              <a:t>(2). Few investigations have evaluated NIRVS in the genomes of </a:t>
            </a:r>
            <a:r>
              <a:rPr lang="en-US" sz="2640" i="1" dirty="0">
                <a:latin typeface="Palatino Linotype" panose="02040502050505030304" pitchFamily="18" charset="0"/>
              </a:rPr>
              <a:t>Anopheles</a:t>
            </a:r>
            <a:r>
              <a:rPr lang="en-US" sz="2640" dirty="0">
                <a:latin typeface="Palatino Linotype" panose="02040502050505030304" pitchFamily="18" charset="0"/>
              </a:rPr>
              <a:t> species (3).</a:t>
            </a:r>
          </a:p>
          <a:p>
            <a:pPr algn="just"/>
            <a:endParaRPr lang="en-US" sz="2640" dirty="0">
              <a:latin typeface="Palatino Linotype" panose="02040502050505030304" pitchFamily="18" charset="0"/>
            </a:endParaRPr>
          </a:p>
          <a:p>
            <a:pPr algn="just"/>
            <a:r>
              <a:rPr lang="en-US" sz="2640" dirty="0">
                <a:latin typeface="Palatino Linotype" panose="02040502050505030304" pitchFamily="18" charset="0"/>
              </a:rPr>
              <a:t>This work aimed to characterize NIRVS, their integration patterns and genomic context in the reference genome of </a:t>
            </a:r>
            <a:r>
              <a:rPr lang="en-US" sz="2640" i="1" dirty="0">
                <a:latin typeface="Palatino Linotype" panose="02040502050505030304" pitchFamily="18" charset="0"/>
              </a:rPr>
              <a:t>Anopheles </a:t>
            </a:r>
            <a:r>
              <a:rPr lang="en-US" sz="2640" i="1" dirty="0" err="1">
                <a:latin typeface="Palatino Linotype" panose="02040502050505030304" pitchFamily="18" charset="0"/>
              </a:rPr>
              <a:t>darlingi</a:t>
            </a:r>
            <a:r>
              <a:rPr lang="en-US" sz="2640" i="1" dirty="0">
                <a:latin typeface="Palatino Linotype" panose="02040502050505030304" pitchFamily="18" charset="0"/>
              </a:rPr>
              <a:t>, </a:t>
            </a:r>
            <a:r>
              <a:rPr lang="en-US" sz="2640" dirty="0">
                <a:latin typeface="Palatino Linotype" panose="02040502050505030304" pitchFamily="18" charset="0"/>
              </a:rPr>
              <a:t>an important neotropical malaria vector. </a:t>
            </a:r>
          </a:p>
          <a:p>
            <a:pPr algn="just"/>
            <a:endParaRPr lang="en-US" sz="2640" dirty="0">
              <a:highlight>
                <a:srgbClr val="FFFF00"/>
              </a:highlight>
              <a:latin typeface="Palatino Linotype" panose="0204050205050503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BCCF95C9-171D-4888-9A52-12DECA655547}"/>
              </a:ext>
            </a:extLst>
          </p:cNvPr>
          <p:cNvSpPr txBox="1"/>
          <p:nvPr/>
        </p:nvSpPr>
        <p:spPr>
          <a:xfrm>
            <a:off x="6558054" y="5659646"/>
            <a:ext cx="4286751" cy="6728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772" b="1" dirty="0">
                <a:latin typeface="Palatino Linotype" panose="02040502050505030304" pitchFamily="18" charset="0"/>
              </a:rPr>
              <a:t>INTRODUCTION</a:t>
            </a:r>
            <a:endParaRPr lang="es-CO" sz="3772" b="1" dirty="0">
              <a:latin typeface="Palatino Linotype" panose="02040502050505030304" pitchFamily="18" charset="0"/>
            </a:endParaRPr>
          </a:p>
        </p:txBody>
      </p:sp>
      <p:sp>
        <p:nvSpPr>
          <p:cNvPr id="139" name="Rectángulo 138">
            <a:extLst>
              <a:ext uri="{FF2B5EF4-FFF2-40B4-BE49-F238E27FC236}">
                <a16:creationId xmlns:a16="http://schemas.microsoft.com/office/drawing/2014/main" id="{5BD81869-B7AE-41BC-BE6F-6277350CA772}"/>
              </a:ext>
            </a:extLst>
          </p:cNvPr>
          <p:cNvSpPr/>
          <p:nvPr/>
        </p:nvSpPr>
        <p:spPr>
          <a:xfrm>
            <a:off x="2314879" y="12601942"/>
            <a:ext cx="12276804" cy="636806"/>
          </a:xfrm>
          <a:solidFill>
            <a:srgbClr val="F4F9F1"/>
          </a:solidFill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914">
              <a:solidFill>
                <a:schemeClr val="tx1"/>
              </a:solidFill>
            </a:endParaRPr>
          </a:p>
        </p:txBody>
      </p:sp>
      <p:sp>
        <p:nvSpPr>
          <p:cNvPr id="140" name="CuadroTexto 139">
            <a:extLst>
              <a:ext uri="{FF2B5EF4-FFF2-40B4-BE49-F238E27FC236}">
                <a16:creationId xmlns:a16="http://schemas.microsoft.com/office/drawing/2014/main" id="{5218A28A-F50A-48D9-81E8-71686CD23898}"/>
              </a:ext>
            </a:extLst>
          </p:cNvPr>
          <p:cNvSpPr txBox="1"/>
          <p:nvPr/>
        </p:nvSpPr>
        <p:spPr>
          <a:xfrm>
            <a:off x="4893100" y="10923057"/>
            <a:ext cx="7131442" cy="672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772" b="1" dirty="0">
                <a:latin typeface="Palatino Linotype" panose="02040502050505030304" pitchFamily="18" charset="0"/>
              </a:rPr>
              <a:t>MATERIALS AND METHODS​</a:t>
            </a:r>
            <a:endParaRPr lang="es-CO" sz="3772" b="1" dirty="0">
              <a:latin typeface="Palatino Linotype" panose="02040502050505030304" pitchFamily="18" charset="0"/>
            </a:endParaRPr>
          </a:p>
        </p:txBody>
      </p:sp>
      <p:sp>
        <p:nvSpPr>
          <p:cNvPr id="1043" name="CuadroTexto 1042">
            <a:extLst>
              <a:ext uri="{FF2B5EF4-FFF2-40B4-BE49-F238E27FC236}">
                <a16:creationId xmlns:a16="http://schemas.microsoft.com/office/drawing/2014/main" id="{B7F20488-8FA8-4901-AF0B-6714D2B6F0BD}"/>
              </a:ext>
            </a:extLst>
          </p:cNvPr>
          <p:cNvSpPr txBox="1"/>
          <p:nvPr/>
        </p:nvSpPr>
        <p:spPr>
          <a:xfrm>
            <a:off x="15152373" y="33225760"/>
            <a:ext cx="1938351" cy="411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75" b="1" cap="all" dirty="0">
                <a:latin typeface="Palatino Linotype" panose="02040502050505030304" pitchFamily="18" charset="0"/>
              </a:rPr>
              <a:t>REFERENCES</a:t>
            </a:r>
            <a:endParaRPr lang="es-CO" sz="2075" b="1" cap="all" dirty="0">
              <a:latin typeface="Palatino Linotype" panose="02040502050505030304" pitchFamily="18" charset="0"/>
            </a:endParaRPr>
          </a:p>
        </p:txBody>
      </p:sp>
      <p:sp>
        <p:nvSpPr>
          <p:cNvPr id="374" name="CuadroTexto 373">
            <a:extLst>
              <a:ext uri="{FF2B5EF4-FFF2-40B4-BE49-F238E27FC236}">
                <a16:creationId xmlns:a16="http://schemas.microsoft.com/office/drawing/2014/main" id="{BE0C197D-57ED-4745-AA1E-E325538797BB}"/>
              </a:ext>
            </a:extLst>
          </p:cNvPr>
          <p:cNvSpPr txBox="1"/>
          <p:nvPr/>
        </p:nvSpPr>
        <p:spPr>
          <a:xfrm>
            <a:off x="14741462" y="34059366"/>
            <a:ext cx="12125993" cy="672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886" dirty="0">
              <a:solidFill>
                <a:schemeClr val="bg1">
                  <a:lumMod val="65000"/>
                </a:schemeClr>
              </a:solidFill>
            </a:endParaRPr>
          </a:p>
          <a:p>
            <a:endParaRPr lang="es-CO" sz="1886" dirty="0"/>
          </a:p>
        </p:txBody>
      </p:sp>
      <p:sp>
        <p:nvSpPr>
          <p:cNvPr id="1060" name="Rectángulo 1059">
            <a:extLst>
              <a:ext uri="{FF2B5EF4-FFF2-40B4-BE49-F238E27FC236}">
                <a16:creationId xmlns:a16="http://schemas.microsoft.com/office/drawing/2014/main" id="{D1376333-4BA9-42DF-AC29-E7FA0AD0D131}"/>
              </a:ext>
            </a:extLst>
          </p:cNvPr>
          <p:cNvSpPr/>
          <p:nvPr/>
        </p:nvSpPr>
        <p:spPr>
          <a:xfrm>
            <a:off x="15152373" y="33657585"/>
            <a:ext cx="11521097" cy="2521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933" indent="-323394" algn="just">
              <a:buFontTx/>
              <a:buAutoNum type="arabicPeriod"/>
            </a:pPr>
            <a:r>
              <a:rPr lang="en-US" sz="1435" dirty="0" err="1">
                <a:latin typeface="Palatino Linotype" panose="02040502050505030304" pitchFamily="18" charset="0"/>
              </a:rPr>
              <a:t>Houé</a:t>
            </a:r>
            <a:r>
              <a:rPr lang="en-US" sz="1435" dirty="0">
                <a:latin typeface="Palatino Linotype" panose="02040502050505030304" pitchFamily="18" charset="0"/>
              </a:rPr>
              <a:t>, V., </a:t>
            </a:r>
            <a:r>
              <a:rPr lang="en-US" sz="1435" dirty="0" err="1">
                <a:latin typeface="Palatino Linotype" panose="02040502050505030304" pitchFamily="18" charset="0"/>
              </a:rPr>
              <a:t>Bonizzoni</a:t>
            </a:r>
            <a:r>
              <a:rPr lang="en-US" sz="1435" dirty="0">
                <a:latin typeface="Palatino Linotype" panose="02040502050505030304" pitchFamily="18" charset="0"/>
              </a:rPr>
              <a:t>, M., &amp; </a:t>
            </a:r>
            <a:r>
              <a:rPr lang="en-US" sz="1435" dirty="0" err="1">
                <a:latin typeface="Palatino Linotype" panose="02040502050505030304" pitchFamily="18" charset="0"/>
              </a:rPr>
              <a:t>Failloux</a:t>
            </a:r>
            <a:r>
              <a:rPr lang="en-US" sz="1435" dirty="0">
                <a:latin typeface="Palatino Linotype" panose="02040502050505030304" pitchFamily="18" charset="0"/>
              </a:rPr>
              <a:t>, A.. (2019). Endogenous non-retroviral elements in genomes of </a:t>
            </a:r>
            <a:r>
              <a:rPr lang="en-US" sz="1435" i="1" dirty="0">
                <a:latin typeface="Palatino Linotype" panose="02040502050505030304" pitchFamily="18" charset="0"/>
              </a:rPr>
              <a:t>Aedes</a:t>
            </a:r>
            <a:r>
              <a:rPr lang="en-US" sz="1435" dirty="0">
                <a:latin typeface="Palatino Linotype" panose="02040502050505030304" pitchFamily="18" charset="0"/>
              </a:rPr>
              <a:t> mosquitoes and vector competence. </a:t>
            </a:r>
            <a:r>
              <a:rPr lang="en-US" sz="1435" i="1" dirty="0" err="1">
                <a:latin typeface="Palatino Linotype" panose="02040502050505030304" pitchFamily="18" charset="0"/>
              </a:rPr>
              <a:t>Emerg</a:t>
            </a:r>
            <a:r>
              <a:rPr lang="en-US" sz="1435" i="1" dirty="0">
                <a:latin typeface="Palatino Linotype" panose="02040502050505030304" pitchFamily="18" charset="0"/>
              </a:rPr>
              <a:t>. microbes &amp; infect</a:t>
            </a:r>
            <a:r>
              <a:rPr lang="en-US" sz="1435" dirty="0">
                <a:latin typeface="Palatino Linotype" panose="02040502050505030304" pitchFamily="18" charset="0"/>
              </a:rPr>
              <a:t>., 8(1), 542–555. https://doi.org/10.1080/22221751.2019.1599302.</a:t>
            </a:r>
          </a:p>
          <a:p>
            <a:pPr marL="35933" indent="-323394" algn="just">
              <a:buFontTx/>
              <a:buAutoNum type="arabicPeriod"/>
            </a:pPr>
            <a:r>
              <a:rPr lang="en-US" sz="1435" dirty="0">
                <a:latin typeface="Palatino Linotype" panose="02040502050505030304" pitchFamily="18" charset="0"/>
              </a:rPr>
              <a:t>Gilbert, C., &amp;  </a:t>
            </a:r>
            <a:r>
              <a:rPr lang="en-US" sz="1435" dirty="0" err="1">
                <a:latin typeface="Palatino Linotype" panose="02040502050505030304" pitchFamily="18" charset="0"/>
              </a:rPr>
              <a:t>Belliardo</a:t>
            </a:r>
            <a:r>
              <a:rPr lang="en-US" sz="1435" dirty="0">
                <a:latin typeface="Palatino Linotype" panose="02040502050505030304" pitchFamily="18" charset="0"/>
              </a:rPr>
              <a:t>, C. (2022). The diversity of endogenous viral elements in insects. </a:t>
            </a:r>
            <a:r>
              <a:rPr lang="en-US" sz="1435" i="1" dirty="0">
                <a:latin typeface="Palatino Linotype" panose="02040502050505030304" pitchFamily="18" charset="0"/>
              </a:rPr>
              <a:t>CRIS</a:t>
            </a:r>
            <a:r>
              <a:rPr lang="en-US" sz="1435" dirty="0">
                <a:latin typeface="Palatino Linotype" panose="02040502050505030304" pitchFamily="18" charset="0"/>
              </a:rPr>
              <a:t>, 49, 48–55.                       https://doi.org/10.1016/j.cois.2021.11.007.</a:t>
            </a:r>
          </a:p>
          <a:p>
            <a:pPr marL="35933" indent="-323394" algn="just">
              <a:buFontTx/>
              <a:buAutoNum type="arabicPeriod"/>
            </a:pPr>
            <a:r>
              <a:rPr lang="en-US" sz="1435" dirty="0">
                <a:latin typeface="Palatino Linotype" panose="02040502050505030304" pitchFamily="18" charset="0"/>
              </a:rPr>
              <a:t>Palatini, U., Contreras, C. A., </a:t>
            </a:r>
            <a:r>
              <a:rPr lang="en-US" sz="1435" dirty="0" err="1">
                <a:latin typeface="Palatino Linotype" panose="02040502050505030304" pitchFamily="18" charset="0"/>
              </a:rPr>
              <a:t>Gasmi</a:t>
            </a:r>
            <a:r>
              <a:rPr lang="en-US" sz="1435" dirty="0">
                <a:latin typeface="Palatino Linotype" panose="02040502050505030304" pitchFamily="18" charset="0"/>
              </a:rPr>
              <a:t>, L., &amp; </a:t>
            </a:r>
            <a:r>
              <a:rPr lang="en-US" sz="1435" dirty="0" err="1">
                <a:latin typeface="Palatino Linotype" panose="02040502050505030304" pitchFamily="18" charset="0"/>
              </a:rPr>
              <a:t>Bonizzoni</a:t>
            </a:r>
            <a:r>
              <a:rPr lang="en-US" sz="1435" dirty="0">
                <a:latin typeface="Palatino Linotype" panose="02040502050505030304" pitchFamily="18" charset="0"/>
              </a:rPr>
              <a:t>, M. (2022). Endogenous viral elements in mosquito genomes: current knowledge and outstanding questions. </a:t>
            </a:r>
            <a:r>
              <a:rPr lang="en-US" sz="1435" i="1" dirty="0">
                <a:latin typeface="Palatino Linotype" panose="02040502050505030304" pitchFamily="18" charset="0"/>
              </a:rPr>
              <a:t>CRIS</a:t>
            </a:r>
            <a:r>
              <a:rPr lang="en-US" sz="1435" dirty="0">
                <a:latin typeface="Palatino Linotype" panose="02040502050505030304" pitchFamily="18" charset="0"/>
              </a:rPr>
              <a:t>, 49, 22–30. https://doi.org/https://doi.org/10.1016/j.cois.2021.10.007.</a:t>
            </a:r>
          </a:p>
          <a:p>
            <a:pPr marL="35933" indent="-323394" algn="just">
              <a:buFontTx/>
              <a:buAutoNum type="arabicPeriod"/>
            </a:pPr>
            <a:r>
              <a:rPr lang="en-US" sz="1435" dirty="0">
                <a:latin typeface="Palatino Linotype" panose="02040502050505030304" pitchFamily="18" charset="0"/>
              </a:rPr>
              <a:t>Santos, D., Feng, M., </a:t>
            </a:r>
            <a:r>
              <a:rPr lang="en-US" sz="1435" dirty="0" err="1">
                <a:latin typeface="Palatino Linotype" panose="02040502050505030304" pitchFamily="18" charset="0"/>
              </a:rPr>
              <a:t>Kolliopoulou</a:t>
            </a:r>
            <a:r>
              <a:rPr lang="en-US" sz="1435" dirty="0">
                <a:latin typeface="Palatino Linotype" panose="02040502050505030304" pitchFamily="18" charset="0"/>
              </a:rPr>
              <a:t>, A., </a:t>
            </a:r>
            <a:r>
              <a:rPr lang="en-US" sz="1435" dirty="0" err="1">
                <a:latin typeface="Palatino Linotype" panose="02040502050505030304" pitchFamily="18" charset="0"/>
              </a:rPr>
              <a:t>Taning</a:t>
            </a:r>
            <a:r>
              <a:rPr lang="en-US" sz="1435" dirty="0">
                <a:latin typeface="Palatino Linotype" panose="02040502050505030304" pitchFamily="18" charset="0"/>
              </a:rPr>
              <a:t>, C. N. T., Sun, J., &amp; </a:t>
            </a:r>
            <a:r>
              <a:rPr lang="en-US" sz="1435" dirty="0" err="1">
                <a:latin typeface="Palatino Linotype" panose="02040502050505030304" pitchFamily="18" charset="0"/>
              </a:rPr>
              <a:t>Swevers</a:t>
            </a:r>
            <a:r>
              <a:rPr lang="en-US" sz="1435" dirty="0">
                <a:latin typeface="Palatino Linotype" panose="02040502050505030304" pitchFamily="18" charset="0"/>
              </a:rPr>
              <a:t>, L. (2023). What Are the functional roles of Piwi proteins and </a:t>
            </a:r>
            <a:r>
              <a:rPr lang="en-US" sz="1435" dirty="0" err="1">
                <a:latin typeface="Palatino Linotype" panose="02040502050505030304" pitchFamily="18" charset="0"/>
              </a:rPr>
              <a:t>piRNAs</a:t>
            </a:r>
            <a:r>
              <a:rPr lang="en-US" sz="1435" dirty="0">
                <a:latin typeface="Palatino Linotype" panose="02040502050505030304" pitchFamily="18" charset="0"/>
              </a:rPr>
              <a:t> in insects?.</a:t>
            </a:r>
            <a:r>
              <a:rPr lang="en-US" sz="1435" i="1" dirty="0">
                <a:latin typeface="Palatino Linotype" panose="02040502050505030304" pitchFamily="18" charset="0"/>
              </a:rPr>
              <a:t> Insects </a:t>
            </a:r>
            <a:r>
              <a:rPr lang="en-US" sz="1435" dirty="0">
                <a:latin typeface="Palatino Linotype" panose="02040502050505030304" pitchFamily="18" charset="0"/>
              </a:rPr>
              <a:t>(Vol. 14, Issue 2). https://doi.org/10.3390/insects14020187.​</a:t>
            </a:r>
          </a:p>
          <a:p>
            <a:pPr marL="35933" indent="-323394" algn="just">
              <a:buFontTx/>
              <a:buAutoNum type="arabicPeriod"/>
            </a:pPr>
            <a:r>
              <a:rPr lang="en-US" sz="1435" dirty="0">
                <a:latin typeface="Palatino Linotype" panose="02040502050505030304" pitchFamily="18" charset="0"/>
              </a:rPr>
              <a:t>Suzuki, Y., </a:t>
            </a:r>
            <a:r>
              <a:rPr lang="en-US" sz="1435" dirty="0" err="1">
                <a:latin typeface="Palatino Linotype" panose="02040502050505030304" pitchFamily="18" charset="0"/>
              </a:rPr>
              <a:t>Baidaliuk</a:t>
            </a:r>
            <a:r>
              <a:rPr lang="en-US" sz="1435" dirty="0">
                <a:latin typeface="Palatino Linotype" panose="02040502050505030304" pitchFamily="18" charset="0"/>
              </a:rPr>
              <a:t>, A., </a:t>
            </a:r>
            <a:r>
              <a:rPr lang="en-US" sz="1435" dirty="0" err="1">
                <a:latin typeface="Palatino Linotype" panose="02040502050505030304" pitchFamily="18" charset="0"/>
              </a:rPr>
              <a:t>Miesen</a:t>
            </a:r>
            <a:r>
              <a:rPr lang="en-US" sz="1435" dirty="0">
                <a:latin typeface="Palatino Linotype" panose="02040502050505030304" pitchFamily="18" charset="0"/>
              </a:rPr>
              <a:t>, P., </a:t>
            </a:r>
            <a:r>
              <a:rPr lang="en-US" sz="1435" dirty="0" err="1">
                <a:latin typeface="Palatino Linotype" panose="02040502050505030304" pitchFamily="18" charset="0"/>
              </a:rPr>
              <a:t>Frangeul</a:t>
            </a:r>
            <a:r>
              <a:rPr lang="en-US" sz="1435" dirty="0">
                <a:latin typeface="Palatino Linotype" panose="02040502050505030304" pitchFamily="18" charset="0"/>
              </a:rPr>
              <a:t>, L., Crist, A., </a:t>
            </a:r>
            <a:r>
              <a:rPr lang="en-US" sz="1435" dirty="0" err="1">
                <a:latin typeface="Palatino Linotype" panose="02040502050505030304" pitchFamily="18" charset="0"/>
              </a:rPr>
              <a:t>Merkling</a:t>
            </a:r>
            <a:r>
              <a:rPr lang="en-US" sz="1435" dirty="0">
                <a:latin typeface="Palatino Linotype" panose="02040502050505030304" pitchFamily="18" charset="0"/>
              </a:rPr>
              <a:t>, S., Fontaine, A., </a:t>
            </a:r>
            <a:r>
              <a:rPr lang="en-US" sz="1435" dirty="0" err="1">
                <a:latin typeface="Palatino Linotype" panose="02040502050505030304" pitchFamily="18" charset="0"/>
              </a:rPr>
              <a:t>Lequime</a:t>
            </a:r>
            <a:r>
              <a:rPr lang="en-US" sz="1435" dirty="0">
                <a:latin typeface="Palatino Linotype" panose="02040502050505030304" pitchFamily="18" charset="0"/>
              </a:rPr>
              <a:t>, S., </a:t>
            </a:r>
            <a:r>
              <a:rPr lang="en-US" sz="1435" dirty="0" err="1">
                <a:latin typeface="Palatino Linotype" panose="02040502050505030304" pitchFamily="18" charset="0"/>
              </a:rPr>
              <a:t>Moltini-Conclois</a:t>
            </a:r>
            <a:r>
              <a:rPr lang="en-US" sz="1435" dirty="0">
                <a:latin typeface="Palatino Linotype" panose="02040502050505030304" pitchFamily="18" charset="0"/>
              </a:rPr>
              <a:t>, I., Blanc, H., van </a:t>
            </a:r>
            <a:r>
              <a:rPr lang="en-US" sz="1435" dirty="0" err="1">
                <a:latin typeface="Palatino Linotype" panose="02040502050505030304" pitchFamily="18" charset="0"/>
              </a:rPr>
              <a:t>Rij</a:t>
            </a:r>
            <a:r>
              <a:rPr lang="en-US" sz="1435" dirty="0">
                <a:latin typeface="Palatino Linotype" panose="02040502050505030304" pitchFamily="18" charset="0"/>
              </a:rPr>
              <a:t>, R., </a:t>
            </a:r>
            <a:r>
              <a:rPr lang="en-US" sz="1435" dirty="0" err="1">
                <a:latin typeface="Palatino Linotype" panose="02040502050505030304" pitchFamily="18" charset="0"/>
              </a:rPr>
              <a:t>Lambrechts</a:t>
            </a:r>
            <a:r>
              <a:rPr lang="en-US" sz="1435" dirty="0">
                <a:latin typeface="Palatino Linotype" panose="02040502050505030304" pitchFamily="18" charset="0"/>
              </a:rPr>
              <a:t>, L., &amp; Saleh, M. (2020). Non-retroviral endogenous viral element limits cognate virus replication in </a:t>
            </a:r>
            <a:r>
              <a:rPr lang="en-US" sz="1435" i="1" dirty="0">
                <a:latin typeface="Palatino Linotype" panose="02040502050505030304" pitchFamily="18" charset="0"/>
              </a:rPr>
              <a:t>Aedes aegypti</a:t>
            </a:r>
            <a:r>
              <a:rPr lang="en-US" sz="1435" dirty="0">
                <a:latin typeface="Palatino Linotype" panose="02040502050505030304" pitchFamily="18" charset="0"/>
              </a:rPr>
              <a:t> ovaries. </a:t>
            </a:r>
            <a:r>
              <a:rPr lang="en-US" sz="1435" i="1" dirty="0" err="1">
                <a:latin typeface="Palatino Linotype" panose="02040502050505030304" pitchFamily="18" charset="0"/>
              </a:rPr>
              <a:t>Curr</a:t>
            </a:r>
            <a:r>
              <a:rPr lang="en-US" sz="1435" i="1" dirty="0">
                <a:latin typeface="Palatino Linotype" panose="02040502050505030304" pitchFamily="18" charset="0"/>
              </a:rPr>
              <a:t>. Biol</a:t>
            </a:r>
            <a:r>
              <a:rPr lang="en-US" sz="1435" dirty="0">
                <a:latin typeface="Palatino Linotype" panose="02040502050505030304" pitchFamily="18" charset="0"/>
              </a:rPr>
              <a:t>.: CB, 30(18), 3495-3506.e6. https://doi.org/10.1016/j.cub.2020.06.057.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2D2A43A-F1AF-482B-A234-5BD119A70050}"/>
              </a:ext>
            </a:extLst>
          </p:cNvPr>
          <p:cNvSpPr txBox="1"/>
          <p:nvPr/>
        </p:nvSpPr>
        <p:spPr>
          <a:xfrm>
            <a:off x="2693395" y="34724457"/>
            <a:ext cx="11623605" cy="141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53" b="1" dirty="0">
                <a:latin typeface="Palatino Linotype" panose="02040502050505030304" pitchFamily="18" charset="0"/>
              </a:rPr>
              <a:t>Figure 1. </a:t>
            </a:r>
            <a:r>
              <a:rPr lang="en-US" sz="2153" b="1" kern="0" dirty="0">
                <a:latin typeface="Palatino Linotype" panose="02040502050505030304" pitchFamily="18" charset="0"/>
                <a:ea typeface="Aptos" panose="020B0004020202020204" pitchFamily="34" charset="0"/>
              </a:rPr>
              <a:t>NIRVS detected in the </a:t>
            </a:r>
            <a:r>
              <a:rPr lang="en-US" sz="2153" b="1" i="1" kern="0" dirty="0">
                <a:latin typeface="Palatino Linotype" panose="02040502050505030304" pitchFamily="18" charset="0"/>
                <a:ea typeface="Aptos" panose="020B0004020202020204" pitchFamily="34" charset="0"/>
              </a:rPr>
              <a:t>An. </a:t>
            </a:r>
            <a:r>
              <a:rPr lang="en-US" sz="2153" b="1" i="1" kern="0" dirty="0" err="1">
                <a:latin typeface="Palatino Linotype" panose="02040502050505030304" pitchFamily="18" charset="0"/>
                <a:ea typeface="Aptos" panose="020B0004020202020204" pitchFamily="34" charset="0"/>
              </a:rPr>
              <a:t>darlingi</a:t>
            </a:r>
            <a:r>
              <a:rPr lang="en-US" sz="2153" b="1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reference genome.</a:t>
            </a:r>
            <a:r>
              <a:rPr lang="en-US" sz="2153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</a:t>
            </a:r>
            <a:r>
              <a:rPr lang="en-US" sz="2153" b="1" kern="0" dirty="0">
                <a:latin typeface="Palatino Linotype" panose="02040502050505030304" pitchFamily="18" charset="0"/>
                <a:ea typeface="Aptos" panose="020B0004020202020204" pitchFamily="34" charset="0"/>
              </a:rPr>
              <a:t>A.</a:t>
            </a:r>
            <a:r>
              <a:rPr lang="en-US" sz="2153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Number of NIRVS identified per virus family. </a:t>
            </a:r>
            <a:r>
              <a:rPr lang="en-US" sz="2153" b="1" kern="0" dirty="0">
                <a:latin typeface="Palatino Linotype" panose="02040502050505030304" pitchFamily="18" charset="0"/>
                <a:ea typeface="Aptos" panose="020B0004020202020204" pitchFamily="34" charset="0"/>
              </a:rPr>
              <a:t>B.</a:t>
            </a:r>
            <a:r>
              <a:rPr lang="en-US" sz="2153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and </a:t>
            </a:r>
            <a:r>
              <a:rPr lang="en-US" sz="2153" b="1" kern="0" dirty="0">
                <a:latin typeface="Palatino Linotype" panose="02040502050505030304" pitchFamily="18" charset="0"/>
                <a:ea typeface="Aptos" panose="020B0004020202020204" pitchFamily="34" charset="0"/>
              </a:rPr>
              <a:t>C.</a:t>
            </a:r>
            <a:r>
              <a:rPr lang="en-US" sz="2153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Position of each identified NIRVS relative to the genome sequence of a representative virus with double-stranded RNA and negative single-stranded RNA genomes, respectively. </a:t>
            </a:r>
            <a:endParaRPr lang="es-CO" sz="2153" i="1" dirty="0">
              <a:latin typeface="Palatino Linotype" panose="02040502050505030304" pitchFamily="18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55BF9C6-A994-4B19-8E64-30BBBF4B15A2}"/>
              </a:ext>
            </a:extLst>
          </p:cNvPr>
          <p:cNvSpPr/>
          <p:nvPr/>
        </p:nvSpPr>
        <p:spPr>
          <a:xfrm>
            <a:off x="24667318" y="2117615"/>
            <a:ext cx="1673807" cy="672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772" dirty="0">
                <a:latin typeface="Palatino Linotype" panose="02040502050505030304" pitchFamily="18" charset="0"/>
              </a:rPr>
              <a:t>P</a:t>
            </a:r>
            <a:r>
              <a:rPr lang="es-CO" sz="3772" dirty="0">
                <a:latin typeface="Palatino Linotype" panose="02040502050505030304" pitchFamily="18" charset="0"/>
              </a:rPr>
              <a:t>0225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E8EE678-A4DC-4AF6-B02F-CD7E92BF7438}"/>
              </a:ext>
            </a:extLst>
          </p:cNvPr>
          <p:cNvSpPr/>
          <p:nvPr/>
        </p:nvSpPr>
        <p:spPr>
          <a:xfrm>
            <a:off x="15221031" y="31661141"/>
            <a:ext cx="11493069" cy="141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153" dirty="0">
                <a:latin typeface="Palatino Linotype" panose="02040502050505030304" pitchFamily="18" charset="0"/>
              </a:rPr>
              <a:t>This work received support from Escuela de </a:t>
            </a:r>
            <a:r>
              <a:rPr lang="en-US" sz="2153" dirty="0" err="1">
                <a:latin typeface="Palatino Linotype" panose="02040502050505030304" pitchFamily="18" charset="0"/>
              </a:rPr>
              <a:t>Microbiología</a:t>
            </a:r>
            <a:r>
              <a:rPr lang="en-US" sz="2153" dirty="0">
                <a:latin typeface="Palatino Linotype" panose="02040502050505030304" pitchFamily="18" charset="0"/>
              </a:rPr>
              <a:t>, Universidad de Antioquia, project codes No. 2021-41851, 2023-66350, ESCIEM-02-2024.</a:t>
            </a:r>
          </a:p>
          <a:p>
            <a:pPr algn="just"/>
            <a:r>
              <a:rPr lang="en-US" sz="2153" dirty="0">
                <a:latin typeface="Palatino Linotype" panose="02040502050505030304" pitchFamily="18" charset="0"/>
              </a:rPr>
              <a:t>We thank the field technicians and the Entomology Unit of the Guaviare Health Secretariat for their support in collecting the specimens.</a:t>
            </a:r>
            <a:endParaRPr lang="es-ES" sz="2153" dirty="0">
              <a:latin typeface="Palatino Linotype" panose="02040502050505030304" pitchFamily="18" charset="0"/>
            </a:endParaRPr>
          </a:p>
        </p:txBody>
      </p:sp>
      <p:pic>
        <p:nvPicPr>
          <p:cNvPr id="151" name="Imagen 150">
            <a:extLst>
              <a:ext uri="{FF2B5EF4-FFF2-40B4-BE49-F238E27FC236}">
                <a16:creationId xmlns:a16="http://schemas.microsoft.com/office/drawing/2014/main" id="{22FCB332-3570-4A82-B685-5436EAB98E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0923" y="4450516"/>
            <a:ext cx="996545" cy="574926"/>
          </a:xfrm>
          <a:prstGeom prst="rect">
            <a:avLst/>
          </a:prstGeom>
        </p:spPr>
      </p:pic>
      <p:sp>
        <p:nvSpPr>
          <p:cNvPr id="24" name="Rectángulo 23">
            <a:extLst>
              <a:ext uri="{FF2B5EF4-FFF2-40B4-BE49-F238E27FC236}">
                <a16:creationId xmlns:a16="http://schemas.microsoft.com/office/drawing/2014/main" id="{890E9902-240B-49A3-8FD5-EC327C1F0629}"/>
              </a:ext>
            </a:extLst>
          </p:cNvPr>
          <p:cNvSpPr/>
          <p:nvPr/>
        </p:nvSpPr>
        <p:spPr>
          <a:xfrm>
            <a:off x="15081928" y="26896383"/>
            <a:ext cx="11705535" cy="3715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0191" indent="-410191" algn="just">
              <a:buFont typeface="Arial" panose="020B0604020202020204" pitchFamily="34" charset="0"/>
              <a:buChar char="•"/>
            </a:pPr>
            <a:r>
              <a:rPr lang="en-US" sz="264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is the first characterization of NIRVS in the </a:t>
            </a:r>
            <a:r>
              <a:rPr lang="en-US" sz="2640" i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An. </a:t>
            </a:r>
            <a:r>
              <a:rPr lang="en-US" sz="2640" i="1" dirty="0" err="1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darlingi</a:t>
            </a:r>
            <a:r>
              <a:rPr lang="en-US" sz="2640" i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4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genome. </a:t>
            </a:r>
          </a:p>
          <a:p>
            <a:pPr algn="just"/>
            <a:endParaRPr lang="en-US" sz="807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0191" indent="-410191" algn="just">
              <a:buFont typeface="Arial" panose="020B0604020202020204" pitchFamily="34" charset="0"/>
              <a:buChar char="•"/>
            </a:pPr>
            <a:r>
              <a:rPr lang="en-US" sz="2640" dirty="0">
                <a:latin typeface="Palatino Linotype" panose="02040502050505030304" pitchFamily="18" charset="0"/>
              </a:rPr>
              <a:t>Results demonstrat</a:t>
            </a:r>
            <a:r>
              <a:rPr lang="en-US" sz="2640" strike="sngStrike" dirty="0">
                <a:latin typeface="Palatino Linotype" panose="02040502050505030304" pitchFamily="18" charset="0"/>
              </a:rPr>
              <a:t>e</a:t>
            </a:r>
            <a:r>
              <a:rPr lang="en-US" sz="2640" dirty="0">
                <a:latin typeface="Palatino Linotype" panose="02040502050505030304" pitchFamily="18" charset="0"/>
              </a:rPr>
              <a:t> that NIRVS in </a:t>
            </a:r>
            <a:r>
              <a:rPr lang="en-US" sz="2640" i="1" dirty="0">
                <a:latin typeface="Palatino Linotype" panose="02040502050505030304" pitchFamily="18" charset="0"/>
              </a:rPr>
              <a:t>An. </a:t>
            </a:r>
            <a:r>
              <a:rPr lang="en-US" sz="2640" i="1" dirty="0" err="1">
                <a:latin typeface="Palatino Linotype" panose="02040502050505030304" pitchFamily="18" charset="0"/>
              </a:rPr>
              <a:t>darlingi</a:t>
            </a:r>
            <a:r>
              <a:rPr lang="en-US" sz="2640" i="1" dirty="0">
                <a:latin typeface="Palatino Linotype" panose="02040502050505030304" pitchFamily="18" charset="0"/>
              </a:rPr>
              <a:t> </a:t>
            </a:r>
            <a:r>
              <a:rPr lang="en-US" sz="2640" dirty="0">
                <a:latin typeface="Palatino Linotype" panose="02040502050505030304" pitchFamily="18" charset="0"/>
              </a:rPr>
              <a:t>are clustered in specific genome regions, enriched with LTR retrotransposons, which are characteristic of </a:t>
            </a:r>
            <a:r>
              <a:rPr lang="en-US" sz="2640" dirty="0" err="1">
                <a:latin typeface="Palatino Linotype" panose="02040502050505030304" pitchFamily="18" charset="0"/>
              </a:rPr>
              <a:t>piRNA</a:t>
            </a:r>
            <a:r>
              <a:rPr lang="en-US" sz="2640" dirty="0">
                <a:latin typeface="Palatino Linotype" panose="02040502050505030304" pitchFamily="18" charset="0"/>
              </a:rPr>
              <a:t> clusters (4) that have a role in the regulation of exogenous viruses in mosquitoes (5). </a:t>
            </a:r>
          </a:p>
          <a:p>
            <a:pPr algn="just"/>
            <a:endParaRPr lang="en-US" sz="807" dirty="0">
              <a:latin typeface="Palatino Linotype" panose="02040502050505030304" pitchFamily="18" charset="0"/>
            </a:endParaRPr>
          </a:p>
          <a:p>
            <a:pPr marL="410191" indent="-410191" algn="just">
              <a:buFont typeface="Arial" panose="020B0604020202020204" pitchFamily="34" charset="0"/>
              <a:buChar char="•"/>
            </a:pPr>
            <a:r>
              <a:rPr lang="en-US" sz="2640" dirty="0">
                <a:latin typeface="Palatino Linotype" panose="02040502050505030304" pitchFamily="18" charset="0"/>
              </a:rPr>
              <a:t>These findings indicate that NIRVS are a complex component of the </a:t>
            </a:r>
            <a:r>
              <a:rPr lang="en-US" sz="2640" i="1" dirty="0">
                <a:latin typeface="Palatino Linotype" panose="02040502050505030304" pitchFamily="18" charset="0"/>
              </a:rPr>
              <a:t>An. </a:t>
            </a:r>
            <a:r>
              <a:rPr lang="en-US" sz="2640" i="1" dirty="0" err="1">
                <a:latin typeface="Palatino Linotype" panose="02040502050505030304" pitchFamily="18" charset="0"/>
              </a:rPr>
              <a:t>darlingi</a:t>
            </a:r>
            <a:r>
              <a:rPr lang="en-US" sz="2640" dirty="0">
                <a:latin typeface="Palatino Linotype" panose="02040502050505030304" pitchFamily="18" charset="0"/>
              </a:rPr>
              <a:t> genome which require further investigation aimed to understand viral regulation mechanisms in the </a:t>
            </a:r>
            <a:r>
              <a:rPr lang="en-US" sz="2640" i="1" dirty="0">
                <a:latin typeface="Palatino Linotype" panose="02040502050505030304" pitchFamily="18" charset="0"/>
              </a:rPr>
              <a:t>Anopheles</a:t>
            </a:r>
            <a:r>
              <a:rPr lang="en-US" sz="2640" dirty="0">
                <a:latin typeface="Palatino Linotype" panose="02040502050505030304" pitchFamily="18" charset="0"/>
              </a:rPr>
              <a:t> genus. </a:t>
            </a:r>
          </a:p>
          <a:p>
            <a:pPr algn="just"/>
            <a:endParaRPr lang="en-US" sz="807" dirty="0">
              <a:latin typeface="Palatino Linotype" panose="02040502050505030304" pitchFamily="18" charset="0"/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6A63C28D-542A-4E38-8AFF-C6F7BF237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975" y="2668709"/>
            <a:ext cx="174237" cy="38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6244" tIns="43122" rIns="86244" bIns="43122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 sz="1914"/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B553FD5F-E1DC-4072-AEEF-9E0BF67C8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975" y="2668709"/>
            <a:ext cx="174237" cy="38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6244" tIns="43122" rIns="86244" bIns="43122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 sz="1914"/>
          </a:p>
        </p:txBody>
      </p:sp>
      <p:pic>
        <p:nvPicPr>
          <p:cNvPr id="1028" name="Picture 4" descr="Escuela de Microbiología - Escuela de Microbiología de la Universidad de  Antioquia | Facebook">
            <a:extLst>
              <a:ext uri="{FF2B5EF4-FFF2-40B4-BE49-F238E27FC236}">
                <a16:creationId xmlns:a16="http://schemas.microsoft.com/office/drawing/2014/main" id="{32F5547C-EDF1-9A16-8391-DFBEFBC7F2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28" b="28425"/>
          <a:stretch/>
        </p:blipFill>
        <p:spPr bwMode="auto">
          <a:xfrm>
            <a:off x="23283084" y="2650225"/>
            <a:ext cx="3830840" cy="1721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CuadroTexto 37">
            <a:extLst>
              <a:ext uri="{FF2B5EF4-FFF2-40B4-BE49-F238E27FC236}">
                <a16:creationId xmlns:a16="http://schemas.microsoft.com/office/drawing/2014/main" id="{85C507C8-A1DD-8A2F-EE0F-94E0A3CC04F5}"/>
              </a:ext>
            </a:extLst>
          </p:cNvPr>
          <p:cNvSpPr txBox="1"/>
          <p:nvPr/>
        </p:nvSpPr>
        <p:spPr>
          <a:xfrm>
            <a:off x="2910988" y="12007805"/>
            <a:ext cx="11970770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40" b="1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</a:rPr>
              <a:t>NIRVS identification within the </a:t>
            </a:r>
            <a:r>
              <a:rPr lang="en-US" sz="2640" b="1" i="1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</a:rPr>
              <a:t>An. </a:t>
            </a:r>
            <a:r>
              <a:rPr lang="en-US" sz="2640" b="1" i="1" dirty="0" err="1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</a:rPr>
              <a:t>darlingi</a:t>
            </a:r>
            <a:r>
              <a:rPr lang="en-US" sz="2640" b="1" i="1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2640" b="1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</a:rPr>
              <a:t>reference genome</a:t>
            </a:r>
            <a:endParaRPr lang="es-CO" sz="2640" b="1" dirty="0">
              <a:solidFill>
                <a:schemeClr val="accent6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3A8C8735-D74B-4E04-AD83-ED1FD63CD961}"/>
              </a:ext>
            </a:extLst>
          </p:cNvPr>
          <p:cNvSpPr txBox="1"/>
          <p:nvPr/>
        </p:nvSpPr>
        <p:spPr>
          <a:xfrm>
            <a:off x="4817201" y="13936703"/>
            <a:ext cx="1493193" cy="411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75" kern="0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Aptos" panose="020B0004020202020204" pitchFamily="34" charset="0"/>
              </a:rPr>
              <a:t>tBLASTn</a:t>
            </a:r>
            <a:endParaRPr lang="es-CO" sz="2075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41144390-81BD-4177-C3A3-3EE63663DE37}"/>
              </a:ext>
            </a:extLst>
          </p:cNvPr>
          <p:cNvSpPr txBox="1"/>
          <p:nvPr/>
        </p:nvSpPr>
        <p:spPr>
          <a:xfrm>
            <a:off x="2677763" y="14702125"/>
            <a:ext cx="2734625" cy="1485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263" i="1" kern="0" dirty="0">
                <a:latin typeface="Palatino Linotype" panose="02040502050505030304" pitchFamily="18" charset="0"/>
                <a:ea typeface="Aptos" panose="020B0004020202020204" pitchFamily="34" charset="0"/>
              </a:rPr>
              <a:t>An. </a:t>
            </a:r>
            <a:r>
              <a:rPr lang="en-US" sz="2263" i="1" kern="0" dirty="0" err="1">
                <a:latin typeface="Palatino Linotype" panose="02040502050505030304" pitchFamily="18" charset="0"/>
                <a:ea typeface="Aptos" panose="020B0004020202020204" pitchFamily="34" charset="0"/>
              </a:rPr>
              <a:t>darlingi</a:t>
            </a:r>
            <a:r>
              <a:rPr lang="en-US" sz="2263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reference genome (idAnoDarlMG_H_01) 2022</a:t>
            </a:r>
            <a:endParaRPr lang="es-CO" sz="2263" dirty="0">
              <a:latin typeface="Palatino Linotype" panose="02040502050505030304" pitchFamily="18" charset="0"/>
            </a:endParaRPr>
          </a:p>
        </p:txBody>
      </p:sp>
      <p:pic>
        <p:nvPicPr>
          <p:cNvPr id="44" name="Imagen 43">
            <a:extLst>
              <a:ext uri="{FF2B5EF4-FFF2-40B4-BE49-F238E27FC236}">
                <a16:creationId xmlns:a16="http://schemas.microsoft.com/office/drawing/2014/main" id="{C0A0007B-1C0C-8E03-E345-EFEB14280F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92093" y="16041188"/>
            <a:ext cx="1681906" cy="1198806"/>
          </a:xfrm>
          <a:prstGeom prst="rect">
            <a:avLst/>
          </a:prstGeom>
        </p:spPr>
      </p:pic>
      <p:sp>
        <p:nvSpPr>
          <p:cNvPr id="51" name="CuadroTexto 50">
            <a:extLst>
              <a:ext uri="{FF2B5EF4-FFF2-40B4-BE49-F238E27FC236}">
                <a16:creationId xmlns:a16="http://schemas.microsoft.com/office/drawing/2014/main" id="{B459E626-C197-7A8E-F12F-8A6E3C2C46C9}"/>
              </a:ext>
            </a:extLst>
          </p:cNvPr>
          <p:cNvSpPr txBox="1"/>
          <p:nvPr/>
        </p:nvSpPr>
        <p:spPr>
          <a:xfrm>
            <a:off x="6330543" y="14555857"/>
            <a:ext cx="1573691" cy="1137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263" kern="0" dirty="0">
                <a:latin typeface="Times New Roman" panose="02020603050405020304" pitchFamily="18" charset="0"/>
                <a:ea typeface="Aptos" panose="020B0004020202020204" pitchFamily="34" charset="0"/>
              </a:rPr>
              <a:t>NCBI Virus repository </a:t>
            </a:r>
            <a:endParaRPr lang="es-CO" sz="2263" dirty="0"/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F8DF6E3D-2A9A-460B-5AEC-D04216C1AFEF}"/>
              </a:ext>
            </a:extLst>
          </p:cNvPr>
          <p:cNvSpPr txBox="1"/>
          <p:nvPr/>
        </p:nvSpPr>
        <p:spPr>
          <a:xfrm>
            <a:off x="8732183" y="12635900"/>
            <a:ext cx="5508468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640" b="1" kern="0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  <a:ea typeface="Aptos" panose="020B0004020202020204" pitchFamily="34" charset="0"/>
              </a:rPr>
              <a:t>2) Characterization of genomic context</a:t>
            </a:r>
            <a:endParaRPr lang="es-CO" sz="2640" dirty="0">
              <a:solidFill>
                <a:schemeClr val="accent6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790A2000-2D0A-3D9D-3B57-84CA1E822836}"/>
              </a:ext>
            </a:extLst>
          </p:cNvPr>
          <p:cNvSpPr txBox="1"/>
          <p:nvPr/>
        </p:nvSpPr>
        <p:spPr>
          <a:xfrm>
            <a:off x="9369881" y="13646926"/>
            <a:ext cx="4693937" cy="2028570"/>
          </a:xfrm>
          <a:prstGeom prst="roundRect">
            <a:avLst/>
          </a:prstGeom>
          <a:ln>
            <a:extLst>
              <a:ext uri="{C807C97D-BFC1-408E-A445-0C87EB9F89A2}">
                <ask:lineSketchStyleProps xmlns:ask="http://schemas.microsoft.com/office/drawing/2018/sketchyshapes" sd="991030811">
                  <a:custGeom>
                    <a:avLst/>
                    <a:gdLst>
                      <a:gd name="connsiteX0" fmla="*/ 0 w 5611135"/>
                      <a:gd name="connsiteY0" fmla="*/ 303399 h 1820356"/>
                      <a:gd name="connsiteX1" fmla="*/ 303399 w 5611135"/>
                      <a:gd name="connsiteY1" fmla="*/ 0 h 1820356"/>
                      <a:gd name="connsiteX2" fmla="*/ 759350 w 5611135"/>
                      <a:gd name="connsiteY2" fmla="*/ 0 h 1820356"/>
                      <a:gd name="connsiteX3" fmla="*/ 1315387 w 5611135"/>
                      <a:gd name="connsiteY3" fmla="*/ 0 h 1820356"/>
                      <a:gd name="connsiteX4" fmla="*/ 1871425 w 5611135"/>
                      <a:gd name="connsiteY4" fmla="*/ 0 h 1820356"/>
                      <a:gd name="connsiteX5" fmla="*/ 2327375 w 5611135"/>
                      <a:gd name="connsiteY5" fmla="*/ 0 h 1820356"/>
                      <a:gd name="connsiteX6" fmla="*/ 2783326 w 5611135"/>
                      <a:gd name="connsiteY6" fmla="*/ 0 h 1820356"/>
                      <a:gd name="connsiteX7" fmla="*/ 3339363 w 5611135"/>
                      <a:gd name="connsiteY7" fmla="*/ 0 h 1820356"/>
                      <a:gd name="connsiteX8" fmla="*/ 3895401 w 5611135"/>
                      <a:gd name="connsiteY8" fmla="*/ 0 h 1820356"/>
                      <a:gd name="connsiteX9" fmla="*/ 4551525 w 5611135"/>
                      <a:gd name="connsiteY9" fmla="*/ 0 h 1820356"/>
                      <a:gd name="connsiteX10" fmla="*/ 5307736 w 5611135"/>
                      <a:gd name="connsiteY10" fmla="*/ 0 h 1820356"/>
                      <a:gd name="connsiteX11" fmla="*/ 5611135 w 5611135"/>
                      <a:gd name="connsiteY11" fmla="*/ 303399 h 1820356"/>
                      <a:gd name="connsiteX12" fmla="*/ 5611135 w 5611135"/>
                      <a:gd name="connsiteY12" fmla="*/ 720054 h 1820356"/>
                      <a:gd name="connsiteX13" fmla="*/ 5611135 w 5611135"/>
                      <a:gd name="connsiteY13" fmla="*/ 1100302 h 1820356"/>
                      <a:gd name="connsiteX14" fmla="*/ 5611135 w 5611135"/>
                      <a:gd name="connsiteY14" fmla="*/ 1516957 h 1820356"/>
                      <a:gd name="connsiteX15" fmla="*/ 5307736 w 5611135"/>
                      <a:gd name="connsiteY15" fmla="*/ 1820356 h 1820356"/>
                      <a:gd name="connsiteX16" fmla="*/ 4851785 w 5611135"/>
                      <a:gd name="connsiteY16" fmla="*/ 1820356 h 1820356"/>
                      <a:gd name="connsiteX17" fmla="*/ 4445878 w 5611135"/>
                      <a:gd name="connsiteY17" fmla="*/ 1820356 h 1820356"/>
                      <a:gd name="connsiteX18" fmla="*/ 4039971 w 5611135"/>
                      <a:gd name="connsiteY18" fmla="*/ 1820356 h 1820356"/>
                      <a:gd name="connsiteX19" fmla="*/ 3533977 w 5611135"/>
                      <a:gd name="connsiteY19" fmla="*/ 1820356 h 1820356"/>
                      <a:gd name="connsiteX20" fmla="*/ 2877852 w 5611135"/>
                      <a:gd name="connsiteY20" fmla="*/ 1820356 h 1820356"/>
                      <a:gd name="connsiteX21" fmla="*/ 2371858 w 5611135"/>
                      <a:gd name="connsiteY21" fmla="*/ 1820356 h 1820356"/>
                      <a:gd name="connsiteX22" fmla="*/ 1765777 w 5611135"/>
                      <a:gd name="connsiteY22" fmla="*/ 1820356 h 1820356"/>
                      <a:gd name="connsiteX23" fmla="*/ 1209740 w 5611135"/>
                      <a:gd name="connsiteY23" fmla="*/ 1820356 h 1820356"/>
                      <a:gd name="connsiteX24" fmla="*/ 303399 w 5611135"/>
                      <a:gd name="connsiteY24" fmla="*/ 1820356 h 1820356"/>
                      <a:gd name="connsiteX25" fmla="*/ 0 w 5611135"/>
                      <a:gd name="connsiteY25" fmla="*/ 1516957 h 1820356"/>
                      <a:gd name="connsiteX26" fmla="*/ 0 w 5611135"/>
                      <a:gd name="connsiteY26" fmla="*/ 1136709 h 1820356"/>
                      <a:gd name="connsiteX27" fmla="*/ 0 w 5611135"/>
                      <a:gd name="connsiteY27" fmla="*/ 756461 h 1820356"/>
                      <a:gd name="connsiteX28" fmla="*/ 0 w 5611135"/>
                      <a:gd name="connsiteY28" fmla="*/ 303399 h 18203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5611135" h="1820356" fill="none" extrusionOk="0">
                        <a:moveTo>
                          <a:pt x="0" y="303399"/>
                        </a:moveTo>
                        <a:cubicBezTo>
                          <a:pt x="13203" y="127543"/>
                          <a:pt x="135124" y="-4248"/>
                          <a:pt x="303399" y="0"/>
                        </a:cubicBezTo>
                        <a:cubicBezTo>
                          <a:pt x="470078" y="-26869"/>
                          <a:pt x="564593" y="32985"/>
                          <a:pt x="759350" y="0"/>
                        </a:cubicBezTo>
                        <a:cubicBezTo>
                          <a:pt x="954107" y="-32985"/>
                          <a:pt x="1065913" y="13516"/>
                          <a:pt x="1315387" y="0"/>
                        </a:cubicBezTo>
                        <a:cubicBezTo>
                          <a:pt x="1564861" y="-13516"/>
                          <a:pt x="1669380" y="25004"/>
                          <a:pt x="1871425" y="0"/>
                        </a:cubicBezTo>
                        <a:cubicBezTo>
                          <a:pt x="2073470" y="-25004"/>
                          <a:pt x="2200406" y="34544"/>
                          <a:pt x="2327375" y="0"/>
                        </a:cubicBezTo>
                        <a:cubicBezTo>
                          <a:pt x="2454344" y="-34544"/>
                          <a:pt x="2555943" y="6070"/>
                          <a:pt x="2783326" y="0"/>
                        </a:cubicBezTo>
                        <a:cubicBezTo>
                          <a:pt x="3010709" y="-6070"/>
                          <a:pt x="3168711" y="17618"/>
                          <a:pt x="3339363" y="0"/>
                        </a:cubicBezTo>
                        <a:cubicBezTo>
                          <a:pt x="3510015" y="-17618"/>
                          <a:pt x="3719163" y="59746"/>
                          <a:pt x="3895401" y="0"/>
                        </a:cubicBezTo>
                        <a:cubicBezTo>
                          <a:pt x="4071639" y="-59746"/>
                          <a:pt x="4343373" y="26319"/>
                          <a:pt x="4551525" y="0"/>
                        </a:cubicBezTo>
                        <a:cubicBezTo>
                          <a:pt x="4759677" y="-26319"/>
                          <a:pt x="5031688" y="64773"/>
                          <a:pt x="5307736" y="0"/>
                        </a:cubicBezTo>
                        <a:cubicBezTo>
                          <a:pt x="5448237" y="-15250"/>
                          <a:pt x="5603635" y="148233"/>
                          <a:pt x="5611135" y="303399"/>
                        </a:cubicBezTo>
                        <a:cubicBezTo>
                          <a:pt x="5658286" y="417767"/>
                          <a:pt x="5583084" y="636366"/>
                          <a:pt x="5611135" y="720054"/>
                        </a:cubicBezTo>
                        <a:cubicBezTo>
                          <a:pt x="5639186" y="803742"/>
                          <a:pt x="5573381" y="959479"/>
                          <a:pt x="5611135" y="1100302"/>
                        </a:cubicBezTo>
                        <a:cubicBezTo>
                          <a:pt x="5648889" y="1241125"/>
                          <a:pt x="5587368" y="1329833"/>
                          <a:pt x="5611135" y="1516957"/>
                        </a:cubicBezTo>
                        <a:cubicBezTo>
                          <a:pt x="5655900" y="1683025"/>
                          <a:pt x="5446887" y="1849978"/>
                          <a:pt x="5307736" y="1820356"/>
                        </a:cubicBezTo>
                        <a:cubicBezTo>
                          <a:pt x="5172605" y="1839258"/>
                          <a:pt x="4949505" y="1772874"/>
                          <a:pt x="4851785" y="1820356"/>
                        </a:cubicBezTo>
                        <a:cubicBezTo>
                          <a:pt x="4754065" y="1867838"/>
                          <a:pt x="4591998" y="1814244"/>
                          <a:pt x="4445878" y="1820356"/>
                        </a:cubicBezTo>
                        <a:cubicBezTo>
                          <a:pt x="4299758" y="1826468"/>
                          <a:pt x="4165402" y="1797320"/>
                          <a:pt x="4039971" y="1820356"/>
                        </a:cubicBezTo>
                        <a:cubicBezTo>
                          <a:pt x="3914540" y="1843392"/>
                          <a:pt x="3671443" y="1777472"/>
                          <a:pt x="3533977" y="1820356"/>
                        </a:cubicBezTo>
                        <a:cubicBezTo>
                          <a:pt x="3396511" y="1863240"/>
                          <a:pt x="3072568" y="1785344"/>
                          <a:pt x="2877852" y="1820356"/>
                        </a:cubicBezTo>
                        <a:cubicBezTo>
                          <a:pt x="2683137" y="1855368"/>
                          <a:pt x="2568532" y="1778359"/>
                          <a:pt x="2371858" y="1820356"/>
                        </a:cubicBezTo>
                        <a:cubicBezTo>
                          <a:pt x="2175184" y="1862353"/>
                          <a:pt x="2047252" y="1819924"/>
                          <a:pt x="1765777" y="1820356"/>
                        </a:cubicBezTo>
                        <a:cubicBezTo>
                          <a:pt x="1484302" y="1820788"/>
                          <a:pt x="1340262" y="1817180"/>
                          <a:pt x="1209740" y="1820356"/>
                        </a:cubicBezTo>
                        <a:cubicBezTo>
                          <a:pt x="1079218" y="1823532"/>
                          <a:pt x="529638" y="1738355"/>
                          <a:pt x="303399" y="1820356"/>
                        </a:cubicBezTo>
                        <a:cubicBezTo>
                          <a:pt x="121044" y="1854241"/>
                          <a:pt x="22777" y="1665557"/>
                          <a:pt x="0" y="1516957"/>
                        </a:cubicBezTo>
                        <a:cubicBezTo>
                          <a:pt x="-18530" y="1425182"/>
                          <a:pt x="41246" y="1219808"/>
                          <a:pt x="0" y="1136709"/>
                        </a:cubicBezTo>
                        <a:cubicBezTo>
                          <a:pt x="-41246" y="1053610"/>
                          <a:pt x="35175" y="905248"/>
                          <a:pt x="0" y="756461"/>
                        </a:cubicBezTo>
                        <a:cubicBezTo>
                          <a:pt x="-35175" y="607674"/>
                          <a:pt x="9349" y="476990"/>
                          <a:pt x="0" y="303399"/>
                        </a:cubicBezTo>
                        <a:close/>
                      </a:path>
                      <a:path w="5611135" h="1820356" stroke="0" extrusionOk="0">
                        <a:moveTo>
                          <a:pt x="0" y="303399"/>
                        </a:moveTo>
                        <a:cubicBezTo>
                          <a:pt x="-379" y="123467"/>
                          <a:pt x="137410" y="-17458"/>
                          <a:pt x="303399" y="0"/>
                        </a:cubicBezTo>
                        <a:cubicBezTo>
                          <a:pt x="614731" y="-77335"/>
                          <a:pt x="824292" y="6067"/>
                          <a:pt x="959523" y="0"/>
                        </a:cubicBezTo>
                        <a:cubicBezTo>
                          <a:pt x="1094754" y="-6067"/>
                          <a:pt x="1320525" y="1652"/>
                          <a:pt x="1515561" y="0"/>
                        </a:cubicBezTo>
                        <a:cubicBezTo>
                          <a:pt x="1710597" y="-1652"/>
                          <a:pt x="1757548" y="20891"/>
                          <a:pt x="1921468" y="0"/>
                        </a:cubicBezTo>
                        <a:cubicBezTo>
                          <a:pt x="2085388" y="-20891"/>
                          <a:pt x="2230678" y="24467"/>
                          <a:pt x="2427462" y="0"/>
                        </a:cubicBezTo>
                        <a:cubicBezTo>
                          <a:pt x="2624246" y="-24467"/>
                          <a:pt x="2707733" y="58162"/>
                          <a:pt x="2983499" y="0"/>
                        </a:cubicBezTo>
                        <a:cubicBezTo>
                          <a:pt x="3259265" y="-58162"/>
                          <a:pt x="3248036" y="3874"/>
                          <a:pt x="3389407" y="0"/>
                        </a:cubicBezTo>
                        <a:cubicBezTo>
                          <a:pt x="3530778" y="-3874"/>
                          <a:pt x="3834312" y="64243"/>
                          <a:pt x="3995488" y="0"/>
                        </a:cubicBezTo>
                        <a:cubicBezTo>
                          <a:pt x="4156664" y="-64243"/>
                          <a:pt x="4482803" y="62564"/>
                          <a:pt x="4651612" y="0"/>
                        </a:cubicBezTo>
                        <a:cubicBezTo>
                          <a:pt x="4820421" y="-62564"/>
                          <a:pt x="5150716" y="66153"/>
                          <a:pt x="5307736" y="0"/>
                        </a:cubicBezTo>
                        <a:cubicBezTo>
                          <a:pt x="5479043" y="2380"/>
                          <a:pt x="5602460" y="150023"/>
                          <a:pt x="5611135" y="303399"/>
                        </a:cubicBezTo>
                        <a:cubicBezTo>
                          <a:pt x="5641771" y="411680"/>
                          <a:pt x="5607025" y="542789"/>
                          <a:pt x="5611135" y="707918"/>
                        </a:cubicBezTo>
                        <a:cubicBezTo>
                          <a:pt x="5615245" y="873047"/>
                          <a:pt x="5594905" y="943623"/>
                          <a:pt x="5611135" y="1112438"/>
                        </a:cubicBezTo>
                        <a:cubicBezTo>
                          <a:pt x="5627365" y="1281253"/>
                          <a:pt x="5570837" y="1320132"/>
                          <a:pt x="5611135" y="1516957"/>
                        </a:cubicBezTo>
                        <a:cubicBezTo>
                          <a:pt x="5615394" y="1658064"/>
                          <a:pt x="5473454" y="1816954"/>
                          <a:pt x="5307736" y="1820356"/>
                        </a:cubicBezTo>
                        <a:cubicBezTo>
                          <a:pt x="5150463" y="1880712"/>
                          <a:pt x="4935866" y="1794423"/>
                          <a:pt x="4651612" y="1820356"/>
                        </a:cubicBezTo>
                        <a:cubicBezTo>
                          <a:pt x="4367358" y="1846289"/>
                          <a:pt x="4359142" y="1782433"/>
                          <a:pt x="4145618" y="1820356"/>
                        </a:cubicBezTo>
                        <a:cubicBezTo>
                          <a:pt x="3932094" y="1858279"/>
                          <a:pt x="3657135" y="1784680"/>
                          <a:pt x="3489494" y="1820356"/>
                        </a:cubicBezTo>
                        <a:cubicBezTo>
                          <a:pt x="3321853" y="1856032"/>
                          <a:pt x="3267749" y="1818500"/>
                          <a:pt x="3083586" y="1820356"/>
                        </a:cubicBezTo>
                        <a:cubicBezTo>
                          <a:pt x="2899423" y="1822212"/>
                          <a:pt x="2701765" y="1815795"/>
                          <a:pt x="2527549" y="1820356"/>
                        </a:cubicBezTo>
                        <a:cubicBezTo>
                          <a:pt x="2353333" y="1824917"/>
                          <a:pt x="2098320" y="1813899"/>
                          <a:pt x="1871425" y="1820356"/>
                        </a:cubicBezTo>
                        <a:cubicBezTo>
                          <a:pt x="1644530" y="1826813"/>
                          <a:pt x="1348697" y="1759948"/>
                          <a:pt x="1215300" y="1820356"/>
                        </a:cubicBezTo>
                        <a:cubicBezTo>
                          <a:pt x="1081903" y="1880764"/>
                          <a:pt x="678809" y="1818390"/>
                          <a:pt x="303399" y="1820356"/>
                        </a:cubicBezTo>
                        <a:cubicBezTo>
                          <a:pt x="91584" y="1815442"/>
                          <a:pt x="-22903" y="1671970"/>
                          <a:pt x="0" y="1516957"/>
                        </a:cubicBezTo>
                        <a:cubicBezTo>
                          <a:pt x="-28200" y="1402974"/>
                          <a:pt x="28643" y="1290913"/>
                          <a:pt x="0" y="1124573"/>
                        </a:cubicBezTo>
                        <a:cubicBezTo>
                          <a:pt x="-28643" y="958233"/>
                          <a:pt x="16303" y="837773"/>
                          <a:pt x="0" y="732189"/>
                        </a:cubicBezTo>
                        <a:cubicBezTo>
                          <a:pt x="-16303" y="626605"/>
                          <a:pt x="24523" y="484302"/>
                          <a:pt x="0" y="303399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263" kern="0" dirty="0">
                <a:latin typeface="Palatino Linotype" panose="02040502050505030304" pitchFamily="18" charset="0"/>
                <a:ea typeface="Aptos" panose="020B0004020202020204" pitchFamily="34" charset="0"/>
              </a:rPr>
              <a:t>The complete </a:t>
            </a:r>
            <a:r>
              <a:rPr lang="en-US" sz="2263" i="1" kern="0" dirty="0">
                <a:latin typeface="Palatino Linotype" panose="02040502050505030304" pitchFamily="18" charset="0"/>
                <a:ea typeface="Aptos" panose="020B0004020202020204" pitchFamily="34" charset="0"/>
              </a:rPr>
              <a:t>An. </a:t>
            </a:r>
            <a:r>
              <a:rPr lang="en-US" sz="2263" i="1" kern="0" dirty="0" err="1">
                <a:latin typeface="Palatino Linotype" panose="02040502050505030304" pitchFamily="18" charset="0"/>
                <a:ea typeface="Aptos" panose="020B0004020202020204" pitchFamily="34" charset="0"/>
              </a:rPr>
              <a:t>darlingi</a:t>
            </a:r>
            <a:r>
              <a:rPr lang="en-US" sz="2263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genome was aligned against reference viruses </a:t>
            </a:r>
          </a:p>
          <a:p>
            <a:pPr algn="ctr"/>
            <a:r>
              <a:rPr lang="en-US" sz="2263" kern="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Aptos" panose="020B0004020202020204" pitchFamily="34" charset="0"/>
              </a:rPr>
              <a:t>BLAST 2 Sequences mode of the BLAST tool</a:t>
            </a:r>
            <a:endParaRPr lang="es-CO" sz="2263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54476488-282C-37C3-0F9E-973401542B56}"/>
              </a:ext>
            </a:extLst>
          </p:cNvPr>
          <p:cNvSpPr txBox="1"/>
          <p:nvPr/>
        </p:nvSpPr>
        <p:spPr>
          <a:xfrm>
            <a:off x="2210695" y="12635898"/>
            <a:ext cx="6180919" cy="4985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640" b="1" kern="0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</a:rPr>
              <a:t>1) Identification of NIRVS</a:t>
            </a:r>
            <a:endParaRPr lang="es-CO" sz="2640" dirty="0">
              <a:solidFill>
                <a:schemeClr val="accent6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628A2B45-24B4-246C-F72B-F63A80A6EB46}"/>
              </a:ext>
            </a:extLst>
          </p:cNvPr>
          <p:cNvSpPr txBox="1"/>
          <p:nvPr/>
        </p:nvSpPr>
        <p:spPr>
          <a:xfrm>
            <a:off x="3442248" y="19886992"/>
            <a:ext cx="4802852" cy="1643287"/>
          </a:xfrm>
          <a:prstGeom prst="roundRect">
            <a:avLst/>
          </a:prstGeom>
          <a:ln>
            <a:extLst>
              <a:ext uri="{C807C97D-BFC1-408E-A445-0C87EB9F89A2}">
                <ask:lineSketchStyleProps xmlns:ask="http://schemas.microsoft.com/office/drawing/2018/sketchyshapes" sd="991030811">
                  <a:custGeom>
                    <a:avLst/>
                    <a:gdLst>
                      <a:gd name="connsiteX0" fmla="*/ 0 w 5352980"/>
                      <a:gd name="connsiteY0" fmla="*/ 209517 h 1257075"/>
                      <a:gd name="connsiteX1" fmla="*/ 209517 w 5352980"/>
                      <a:gd name="connsiteY1" fmla="*/ 0 h 1257075"/>
                      <a:gd name="connsiteX2" fmla="*/ 807073 w 5352980"/>
                      <a:gd name="connsiteY2" fmla="*/ 0 h 1257075"/>
                      <a:gd name="connsiteX3" fmla="*/ 1256610 w 5352980"/>
                      <a:gd name="connsiteY3" fmla="*/ 0 h 1257075"/>
                      <a:gd name="connsiteX4" fmla="*/ 1804826 w 5352980"/>
                      <a:gd name="connsiteY4" fmla="*/ 0 h 1257075"/>
                      <a:gd name="connsiteX5" fmla="*/ 2353042 w 5352980"/>
                      <a:gd name="connsiteY5" fmla="*/ 0 h 1257075"/>
                      <a:gd name="connsiteX6" fmla="*/ 2802580 w 5352980"/>
                      <a:gd name="connsiteY6" fmla="*/ 0 h 1257075"/>
                      <a:gd name="connsiteX7" fmla="*/ 3252117 w 5352980"/>
                      <a:gd name="connsiteY7" fmla="*/ 0 h 1257075"/>
                      <a:gd name="connsiteX8" fmla="*/ 3800333 w 5352980"/>
                      <a:gd name="connsiteY8" fmla="*/ 0 h 1257075"/>
                      <a:gd name="connsiteX9" fmla="*/ 4348549 w 5352980"/>
                      <a:gd name="connsiteY9" fmla="*/ 0 h 1257075"/>
                      <a:gd name="connsiteX10" fmla="*/ 5143463 w 5352980"/>
                      <a:gd name="connsiteY10" fmla="*/ 0 h 1257075"/>
                      <a:gd name="connsiteX11" fmla="*/ 5352980 w 5352980"/>
                      <a:gd name="connsiteY11" fmla="*/ 209517 h 1257075"/>
                      <a:gd name="connsiteX12" fmla="*/ 5352980 w 5352980"/>
                      <a:gd name="connsiteY12" fmla="*/ 620157 h 1257075"/>
                      <a:gd name="connsiteX13" fmla="*/ 5352980 w 5352980"/>
                      <a:gd name="connsiteY13" fmla="*/ 1047558 h 1257075"/>
                      <a:gd name="connsiteX14" fmla="*/ 5143463 w 5352980"/>
                      <a:gd name="connsiteY14" fmla="*/ 1257075 h 1257075"/>
                      <a:gd name="connsiteX15" fmla="*/ 4693926 w 5352980"/>
                      <a:gd name="connsiteY15" fmla="*/ 1257075 h 1257075"/>
                      <a:gd name="connsiteX16" fmla="*/ 4195049 w 5352980"/>
                      <a:gd name="connsiteY16" fmla="*/ 1257075 h 1257075"/>
                      <a:gd name="connsiteX17" fmla="*/ 3745512 w 5352980"/>
                      <a:gd name="connsiteY17" fmla="*/ 1257075 h 1257075"/>
                      <a:gd name="connsiteX18" fmla="*/ 3345314 w 5352980"/>
                      <a:gd name="connsiteY18" fmla="*/ 1257075 h 1257075"/>
                      <a:gd name="connsiteX19" fmla="*/ 2945116 w 5352980"/>
                      <a:gd name="connsiteY19" fmla="*/ 1257075 h 1257075"/>
                      <a:gd name="connsiteX20" fmla="*/ 2446239 w 5352980"/>
                      <a:gd name="connsiteY20" fmla="*/ 1257075 h 1257075"/>
                      <a:gd name="connsiteX21" fmla="*/ 1799344 w 5352980"/>
                      <a:gd name="connsiteY21" fmla="*/ 1257075 h 1257075"/>
                      <a:gd name="connsiteX22" fmla="*/ 1300467 w 5352980"/>
                      <a:gd name="connsiteY22" fmla="*/ 1257075 h 1257075"/>
                      <a:gd name="connsiteX23" fmla="*/ 702912 w 5352980"/>
                      <a:gd name="connsiteY23" fmla="*/ 1257075 h 1257075"/>
                      <a:gd name="connsiteX24" fmla="*/ 209517 w 5352980"/>
                      <a:gd name="connsiteY24" fmla="*/ 1257075 h 1257075"/>
                      <a:gd name="connsiteX25" fmla="*/ 0 w 5352980"/>
                      <a:gd name="connsiteY25" fmla="*/ 1047558 h 1257075"/>
                      <a:gd name="connsiteX26" fmla="*/ 0 w 5352980"/>
                      <a:gd name="connsiteY26" fmla="*/ 636918 h 1257075"/>
                      <a:gd name="connsiteX27" fmla="*/ 0 w 5352980"/>
                      <a:gd name="connsiteY27" fmla="*/ 209517 h 12570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5352980" h="1257075" fill="none" extrusionOk="0">
                        <a:moveTo>
                          <a:pt x="0" y="209517"/>
                        </a:moveTo>
                        <a:cubicBezTo>
                          <a:pt x="29873" y="88505"/>
                          <a:pt x="91459" y="-5408"/>
                          <a:pt x="209517" y="0"/>
                        </a:cubicBezTo>
                        <a:cubicBezTo>
                          <a:pt x="375439" y="-60975"/>
                          <a:pt x="522211" y="59298"/>
                          <a:pt x="807073" y="0"/>
                        </a:cubicBezTo>
                        <a:cubicBezTo>
                          <a:pt x="1091935" y="-59298"/>
                          <a:pt x="1079077" y="43692"/>
                          <a:pt x="1256610" y="0"/>
                        </a:cubicBezTo>
                        <a:cubicBezTo>
                          <a:pt x="1434143" y="-43692"/>
                          <a:pt x="1593656" y="49059"/>
                          <a:pt x="1804826" y="0"/>
                        </a:cubicBezTo>
                        <a:cubicBezTo>
                          <a:pt x="2015996" y="-49059"/>
                          <a:pt x="2165482" y="14133"/>
                          <a:pt x="2353042" y="0"/>
                        </a:cubicBezTo>
                        <a:cubicBezTo>
                          <a:pt x="2540602" y="-14133"/>
                          <a:pt x="2691318" y="26460"/>
                          <a:pt x="2802580" y="0"/>
                        </a:cubicBezTo>
                        <a:cubicBezTo>
                          <a:pt x="2913842" y="-26460"/>
                          <a:pt x="3086296" y="35602"/>
                          <a:pt x="3252117" y="0"/>
                        </a:cubicBezTo>
                        <a:cubicBezTo>
                          <a:pt x="3417938" y="-35602"/>
                          <a:pt x="3570199" y="65746"/>
                          <a:pt x="3800333" y="0"/>
                        </a:cubicBezTo>
                        <a:cubicBezTo>
                          <a:pt x="4030467" y="-65746"/>
                          <a:pt x="4144377" y="59222"/>
                          <a:pt x="4348549" y="0"/>
                        </a:cubicBezTo>
                        <a:cubicBezTo>
                          <a:pt x="4552721" y="-59222"/>
                          <a:pt x="4790346" y="39940"/>
                          <a:pt x="5143463" y="0"/>
                        </a:cubicBezTo>
                        <a:cubicBezTo>
                          <a:pt x="5265820" y="-17587"/>
                          <a:pt x="5356498" y="90926"/>
                          <a:pt x="5352980" y="209517"/>
                        </a:cubicBezTo>
                        <a:cubicBezTo>
                          <a:pt x="5395400" y="314290"/>
                          <a:pt x="5339304" y="442048"/>
                          <a:pt x="5352980" y="620157"/>
                        </a:cubicBezTo>
                        <a:cubicBezTo>
                          <a:pt x="5366656" y="798266"/>
                          <a:pt x="5337477" y="856459"/>
                          <a:pt x="5352980" y="1047558"/>
                        </a:cubicBezTo>
                        <a:cubicBezTo>
                          <a:pt x="5342866" y="1146480"/>
                          <a:pt x="5262505" y="1230426"/>
                          <a:pt x="5143463" y="1257075"/>
                        </a:cubicBezTo>
                        <a:cubicBezTo>
                          <a:pt x="4940039" y="1269589"/>
                          <a:pt x="4907097" y="1238947"/>
                          <a:pt x="4693926" y="1257075"/>
                        </a:cubicBezTo>
                        <a:cubicBezTo>
                          <a:pt x="4480755" y="1275203"/>
                          <a:pt x="4416821" y="1226555"/>
                          <a:pt x="4195049" y="1257075"/>
                        </a:cubicBezTo>
                        <a:cubicBezTo>
                          <a:pt x="3973277" y="1287595"/>
                          <a:pt x="3886260" y="1226301"/>
                          <a:pt x="3745512" y="1257075"/>
                        </a:cubicBezTo>
                        <a:cubicBezTo>
                          <a:pt x="3604764" y="1287849"/>
                          <a:pt x="3502292" y="1211275"/>
                          <a:pt x="3345314" y="1257075"/>
                        </a:cubicBezTo>
                        <a:cubicBezTo>
                          <a:pt x="3188336" y="1302875"/>
                          <a:pt x="3089276" y="1226246"/>
                          <a:pt x="2945116" y="1257075"/>
                        </a:cubicBezTo>
                        <a:cubicBezTo>
                          <a:pt x="2800956" y="1287904"/>
                          <a:pt x="2688775" y="1218891"/>
                          <a:pt x="2446239" y="1257075"/>
                        </a:cubicBezTo>
                        <a:cubicBezTo>
                          <a:pt x="2203703" y="1295259"/>
                          <a:pt x="1933140" y="1206138"/>
                          <a:pt x="1799344" y="1257075"/>
                        </a:cubicBezTo>
                        <a:cubicBezTo>
                          <a:pt x="1665549" y="1308012"/>
                          <a:pt x="1548306" y="1250635"/>
                          <a:pt x="1300467" y="1257075"/>
                        </a:cubicBezTo>
                        <a:cubicBezTo>
                          <a:pt x="1052628" y="1263515"/>
                          <a:pt x="884673" y="1226938"/>
                          <a:pt x="702912" y="1257075"/>
                        </a:cubicBezTo>
                        <a:cubicBezTo>
                          <a:pt x="521151" y="1287212"/>
                          <a:pt x="358954" y="1248804"/>
                          <a:pt x="209517" y="1257075"/>
                        </a:cubicBezTo>
                        <a:cubicBezTo>
                          <a:pt x="83741" y="1287349"/>
                          <a:pt x="29102" y="1173908"/>
                          <a:pt x="0" y="1047558"/>
                        </a:cubicBezTo>
                        <a:cubicBezTo>
                          <a:pt x="-46698" y="962903"/>
                          <a:pt x="21289" y="799772"/>
                          <a:pt x="0" y="636918"/>
                        </a:cubicBezTo>
                        <a:cubicBezTo>
                          <a:pt x="-21289" y="474064"/>
                          <a:pt x="27276" y="314569"/>
                          <a:pt x="0" y="209517"/>
                        </a:cubicBezTo>
                        <a:close/>
                      </a:path>
                      <a:path w="5352980" h="1257075" stroke="0" extrusionOk="0">
                        <a:moveTo>
                          <a:pt x="0" y="209517"/>
                        </a:moveTo>
                        <a:cubicBezTo>
                          <a:pt x="-388" y="81135"/>
                          <a:pt x="95340" y="-17045"/>
                          <a:pt x="209517" y="0"/>
                        </a:cubicBezTo>
                        <a:cubicBezTo>
                          <a:pt x="514068" y="-29435"/>
                          <a:pt x="551903" y="12474"/>
                          <a:pt x="856412" y="0"/>
                        </a:cubicBezTo>
                        <a:cubicBezTo>
                          <a:pt x="1160921" y="-12474"/>
                          <a:pt x="1279074" y="5534"/>
                          <a:pt x="1404628" y="0"/>
                        </a:cubicBezTo>
                        <a:cubicBezTo>
                          <a:pt x="1530182" y="-5534"/>
                          <a:pt x="1706401" y="13993"/>
                          <a:pt x="1804826" y="0"/>
                        </a:cubicBezTo>
                        <a:cubicBezTo>
                          <a:pt x="1903251" y="-13993"/>
                          <a:pt x="2169284" y="25063"/>
                          <a:pt x="2303703" y="0"/>
                        </a:cubicBezTo>
                        <a:cubicBezTo>
                          <a:pt x="2438122" y="-25063"/>
                          <a:pt x="2711820" y="6428"/>
                          <a:pt x="2851919" y="0"/>
                        </a:cubicBezTo>
                        <a:cubicBezTo>
                          <a:pt x="2992018" y="-6428"/>
                          <a:pt x="3143517" y="28592"/>
                          <a:pt x="3252117" y="0"/>
                        </a:cubicBezTo>
                        <a:cubicBezTo>
                          <a:pt x="3360717" y="-28592"/>
                          <a:pt x="3652212" y="27396"/>
                          <a:pt x="3849673" y="0"/>
                        </a:cubicBezTo>
                        <a:cubicBezTo>
                          <a:pt x="4047134" y="-27396"/>
                          <a:pt x="4244057" y="20775"/>
                          <a:pt x="4496568" y="0"/>
                        </a:cubicBezTo>
                        <a:cubicBezTo>
                          <a:pt x="4749080" y="-20775"/>
                          <a:pt x="4878166" y="38410"/>
                          <a:pt x="5143463" y="0"/>
                        </a:cubicBezTo>
                        <a:cubicBezTo>
                          <a:pt x="5277434" y="11604"/>
                          <a:pt x="5346831" y="103861"/>
                          <a:pt x="5352980" y="209517"/>
                        </a:cubicBezTo>
                        <a:cubicBezTo>
                          <a:pt x="5364976" y="405620"/>
                          <a:pt x="5341740" y="477600"/>
                          <a:pt x="5352980" y="628538"/>
                        </a:cubicBezTo>
                        <a:cubicBezTo>
                          <a:pt x="5364220" y="779476"/>
                          <a:pt x="5316002" y="907191"/>
                          <a:pt x="5352980" y="1047558"/>
                        </a:cubicBezTo>
                        <a:cubicBezTo>
                          <a:pt x="5336128" y="1180098"/>
                          <a:pt x="5257490" y="1223047"/>
                          <a:pt x="5143463" y="1257075"/>
                        </a:cubicBezTo>
                        <a:cubicBezTo>
                          <a:pt x="4953755" y="1281006"/>
                          <a:pt x="4817901" y="1215719"/>
                          <a:pt x="4693926" y="1257075"/>
                        </a:cubicBezTo>
                        <a:cubicBezTo>
                          <a:pt x="4569951" y="1298431"/>
                          <a:pt x="4318835" y="1194775"/>
                          <a:pt x="4145709" y="1257075"/>
                        </a:cubicBezTo>
                        <a:cubicBezTo>
                          <a:pt x="3972583" y="1319375"/>
                          <a:pt x="3770194" y="1242889"/>
                          <a:pt x="3646833" y="1257075"/>
                        </a:cubicBezTo>
                        <a:cubicBezTo>
                          <a:pt x="3523472" y="1271261"/>
                          <a:pt x="3314909" y="1243816"/>
                          <a:pt x="2999938" y="1257075"/>
                        </a:cubicBezTo>
                        <a:cubicBezTo>
                          <a:pt x="2684968" y="1270334"/>
                          <a:pt x="2793011" y="1236505"/>
                          <a:pt x="2599740" y="1257075"/>
                        </a:cubicBezTo>
                        <a:cubicBezTo>
                          <a:pt x="2406469" y="1277645"/>
                          <a:pt x="2202990" y="1218133"/>
                          <a:pt x="2051524" y="1257075"/>
                        </a:cubicBezTo>
                        <a:cubicBezTo>
                          <a:pt x="1900058" y="1296017"/>
                          <a:pt x="1655669" y="1193462"/>
                          <a:pt x="1404628" y="1257075"/>
                        </a:cubicBezTo>
                        <a:cubicBezTo>
                          <a:pt x="1153587" y="1320688"/>
                          <a:pt x="966521" y="1191506"/>
                          <a:pt x="757733" y="1257075"/>
                        </a:cubicBezTo>
                        <a:cubicBezTo>
                          <a:pt x="548945" y="1322644"/>
                          <a:pt x="448919" y="1233554"/>
                          <a:pt x="209517" y="1257075"/>
                        </a:cubicBezTo>
                        <a:cubicBezTo>
                          <a:pt x="75593" y="1255053"/>
                          <a:pt x="-17399" y="1153737"/>
                          <a:pt x="0" y="1047558"/>
                        </a:cubicBezTo>
                        <a:cubicBezTo>
                          <a:pt x="-48389" y="844424"/>
                          <a:pt x="43120" y="805065"/>
                          <a:pt x="0" y="636918"/>
                        </a:cubicBezTo>
                        <a:cubicBezTo>
                          <a:pt x="-43120" y="468771"/>
                          <a:pt x="18003" y="330357"/>
                          <a:pt x="0" y="20951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sz="2400" kern="0">
                <a:solidFill>
                  <a:schemeClr val="dk1"/>
                </a:solidFill>
                <a:latin typeface="Palatino Linotype" panose="02040502050505030304" pitchFamily="18" charset="0"/>
                <a:ea typeface="Aptos" panose="020B00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263" dirty="0"/>
              <a:t>Those with identity &gt;98% were considered duplicates and only one was considered</a:t>
            </a:r>
          </a:p>
          <a:p>
            <a:r>
              <a:rPr lang="en-US" sz="2263" dirty="0" err="1">
                <a:solidFill>
                  <a:schemeClr val="accent1">
                    <a:lumMod val="75000"/>
                  </a:schemeClr>
                </a:solidFill>
              </a:rPr>
              <a:t>Clustal</a:t>
            </a:r>
            <a:r>
              <a:rPr lang="en-US" sz="2263" dirty="0">
                <a:solidFill>
                  <a:schemeClr val="accent1">
                    <a:lumMod val="75000"/>
                  </a:schemeClr>
                </a:solidFill>
              </a:rPr>
              <a:t> Omega</a:t>
            </a:r>
            <a:endParaRPr lang="es-CO" sz="2263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592DE40B-561A-9C6B-4139-68138C9F3349}"/>
              </a:ext>
            </a:extLst>
          </p:cNvPr>
          <p:cNvSpPr txBox="1"/>
          <p:nvPr/>
        </p:nvSpPr>
        <p:spPr>
          <a:xfrm>
            <a:off x="9274376" y="18772922"/>
            <a:ext cx="4789443" cy="1258005"/>
          </a:xfrm>
          <a:prstGeom prst="roundRect">
            <a:avLst/>
          </a:prstGeom>
          <a:ln>
            <a:extLst>
              <a:ext uri="{C807C97D-BFC1-408E-A445-0C87EB9F89A2}">
                <ask:lineSketchStyleProps xmlns:ask="http://schemas.microsoft.com/office/drawing/2018/sketchyshapes" sd="991030811">
                  <a:custGeom>
                    <a:avLst/>
                    <a:gdLst>
                      <a:gd name="connsiteX0" fmla="*/ 0 w 4736499"/>
                      <a:gd name="connsiteY0" fmla="*/ 144808 h 868828"/>
                      <a:gd name="connsiteX1" fmla="*/ 144808 w 4736499"/>
                      <a:gd name="connsiteY1" fmla="*/ 0 h 868828"/>
                      <a:gd name="connsiteX2" fmla="*/ 656200 w 4736499"/>
                      <a:gd name="connsiteY2" fmla="*/ 0 h 868828"/>
                      <a:gd name="connsiteX3" fmla="*/ 1167591 w 4736499"/>
                      <a:gd name="connsiteY3" fmla="*/ 0 h 868828"/>
                      <a:gd name="connsiteX4" fmla="*/ 1723451 w 4736499"/>
                      <a:gd name="connsiteY4" fmla="*/ 0 h 868828"/>
                      <a:gd name="connsiteX5" fmla="*/ 2190374 w 4736499"/>
                      <a:gd name="connsiteY5" fmla="*/ 0 h 868828"/>
                      <a:gd name="connsiteX6" fmla="*/ 2790703 w 4736499"/>
                      <a:gd name="connsiteY6" fmla="*/ 0 h 868828"/>
                      <a:gd name="connsiteX7" fmla="*/ 3257626 w 4736499"/>
                      <a:gd name="connsiteY7" fmla="*/ 0 h 868828"/>
                      <a:gd name="connsiteX8" fmla="*/ 3813486 w 4736499"/>
                      <a:gd name="connsiteY8" fmla="*/ 0 h 868828"/>
                      <a:gd name="connsiteX9" fmla="*/ 4591691 w 4736499"/>
                      <a:gd name="connsiteY9" fmla="*/ 0 h 868828"/>
                      <a:gd name="connsiteX10" fmla="*/ 4736499 w 4736499"/>
                      <a:gd name="connsiteY10" fmla="*/ 144808 h 868828"/>
                      <a:gd name="connsiteX11" fmla="*/ 4736499 w 4736499"/>
                      <a:gd name="connsiteY11" fmla="*/ 724020 h 868828"/>
                      <a:gd name="connsiteX12" fmla="*/ 4591691 w 4736499"/>
                      <a:gd name="connsiteY12" fmla="*/ 868828 h 868828"/>
                      <a:gd name="connsiteX13" fmla="*/ 4080299 w 4736499"/>
                      <a:gd name="connsiteY13" fmla="*/ 868828 h 868828"/>
                      <a:gd name="connsiteX14" fmla="*/ 3479970 w 4736499"/>
                      <a:gd name="connsiteY14" fmla="*/ 868828 h 868828"/>
                      <a:gd name="connsiteX15" fmla="*/ 2879641 w 4736499"/>
                      <a:gd name="connsiteY15" fmla="*/ 868828 h 868828"/>
                      <a:gd name="connsiteX16" fmla="*/ 2412718 w 4736499"/>
                      <a:gd name="connsiteY16" fmla="*/ 868828 h 868828"/>
                      <a:gd name="connsiteX17" fmla="*/ 1945796 w 4736499"/>
                      <a:gd name="connsiteY17" fmla="*/ 868828 h 868828"/>
                      <a:gd name="connsiteX18" fmla="*/ 1523342 w 4736499"/>
                      <a:gd name="connsiteY18" fmla="*/ 868828 h 868828"/>
                      <a:gd name="connsiteX19" fmla="*/ 1011950 w 4736499"/>
                      <a:gd name="connsiteY19" fmla="*/ 868828 h 868828"/>
                      <a:gd name="connsiteX20" fmla="*/ 144808 w 4736499"/>
                      <a:gd name="connsiteY20" fmla="*/ 868828 h 868828"/>
                      <a:gd name="connsiteX21" fmla="*/ 0 w 4736499"/>
                      <a:gd name="connsiteY21" fmla="*/ 724020 h 868828"/>
                      <a:gd name="connsiteX22" fmla="*/ 0 w 4736499"/>
                      <a:gd name="connsiteY22" fmla="*/ 144808 h 8688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4736499" h="868828" fill="none" extrusionOk="0">
                        <a:moveTo>
                          <a:pt x="0" y="144808"/>
                        </a:moveTo>
                        <a:cubicBezTo>
                          <a:pt x="-22917" y="62288"/>
                          <a:pt x="58868" y="-3269"/>
                          <a:pt x="144808" y="0"/>
                        </a:cubicBezTo>
                        <a:cubicBezTo>
                          <a:pt x="314751" y="-50134"/>
                          <a:pt x="463130" y="60515"/>
                          <a:pt x="656200" y="0"/>
                        </a:cubicBezTo>
                        <a:cubicBezTo>
                          <a:pt x="849270" y="-60515"/>
                          <a:pt x="914906" y="1243"/>
                          <a:pt x="1167591" y="0"/>
                        </a:cubicBezTo>
                        <a:cubicBezTo>
                          <a:pt x="1420276" y="-1243"/>
                          <a:pt x="1535348" y="58528"/>
                          <a:pt x="1723451" y="0"/>
                        </a:cubicBezTo>
                        <a:cubicBezTo>
                          <a:pt x="1911554" y="-58528"/>
                          <a:pt x="2005424" y="10676"/>
                          <a:pt x="2190374" y="0"/>
                        </a:cubicBezTo>
                        <a:cubicBezTo>
                          <a:pt x="2375324" y="-10676"/>
                          <a:pt x="2554286" y="22354"/>
                          <a:pt x="2790703" y="0"/>
                        </a:cubicBezTo>
                        <a:cubicBezTo>
                          <a:pt x="3027120" y="-22354"/>
                          <a:pt x="3093752" y="36887"/>
                          <a:pt x="3257626" y="0"/>
                        </a:cubicBezTo>
                        <a:cubicBezTo>
                          <a:pt x="3421500" y="-36887"/>
                          <a:pt x="3571541" y="26212"/>
                          <a:pt x="3813486" y="0"/>
                        </a:cubicBezTo>
                        <a:cubicBezTo>
                          <a:pt x="4055431" y="-26212"/>
                          <a:pt x="4382297" y="53961"/>
                          <a:pt x="4591691" y="0"/>
                        </a:cubicBezTo>
                        <a:cubicBezTo>
                          <a:pt x="4673294" y="-2739"/>
                          <a:pt x="4734344" y="66990"/>
                          <a:pt x="4736499" y="144808"/>
                        </a:cubicBezTo>
                        <a:cubicBezTo>
                          <a:pt x="4738697" y="363473"/>
                          <a:pt x="4678861" y="463832"/>
                          <a:pt x="4736499" y="724020"/>
                        </a:cubicBezTo>
                        <a:cubicBezTo>
                          <a:pt x="4728624" y="802864"/>
                          <a:pt x="4670421" y="864830"/>
                          <a:pt x="4591691" y="868828"/>
                        </a:cubicBezTo>
                        <a:cubicBezTo>
                          <a:pt x="4351704" y="917751"/>
                          <a:pt x="4207183" y="831050"/>
                          <a:pt x="4080299" y="868828"/>
                        </a:cubicBezTo>
                        <a:cubicBezTo>
                          <a:pt x="3953415" y="906606"/>
                          <a:pt x="3747245" y="829815"/>
                          <a:pt x="3479970" y="868828"/>
                        </a:cubicBezTo>
                        <a:cubicBezTo>
                          <a:pt x="3212695" y="907841"/>
                          <a:pt x="3016927" y="813260"/>
                          <a:pt x="2879641" y="868828"/>
                        </a:cubicBezTo>
                        <a:cubicBezTo>
                          <a:pt x="2742355" y="924396"/>
                          <a:pt x="2513065" y="822162"/>
                          <a:pt x="2412718" y="868828"/>
                        </a:cubicBezTo>
                        <a:cubicBezTo>
                          <a:pt x="2312371" y="915494"/>
                          <a:pt x="2052709" y="836358"/>
                          <a:pt x="1945796" y="868828"/>
                        </a:cubicBezTo>
                        <a:cubicBezTo>
                          <a:pt x="1838883" y="901298"/>
                          <a:pt x="1703963" y="827163"/>
                          <a:pt x="1523342" y="868828"/>
                        </a:cubicBezTo>
                        <a:cubicBezTo>
                          <a:pt x="1342721" y="910493"/>
                          <a:pt x="1261484" y="830289"/>
                          <a:pt x="1011950" y="868828"/>
                        </a:cubicBezTo>
                        <a:cubicBezTo>
                          <a:pt x="762416" y="907367"/>
                          <a:pt x="429648" y="792944"/>
                          <a:pt x="144808" y="868828"/>
                        </a:cubicBezTo>
                        <a:cubicBezTo>
                          <a:pt x="68409" y="876827"/>
                          <a:pt x="6059" y="814999"/>
                          <a:pt x="0" y="724020"/>
                        </a:cubicBezTo>
                        <a:cubicBezTo>
                          <a:pt x="-32547" y="587791"/>
                          <a:pt x="67358" y="281094"/>
                          <a:pt x="0" y="144808"/>
                        </a:cubicBezTo>
                        <a:close/>
                      </a:path>
                      <a:path w="4736499" h="868828" stroke="0" extrusionOk="0">
                        <a:moveTo>
                          <a:pt x="0" y="144808"/>
                        </a:moveTo>
                        <a:cubicBezTo>
                          <a:pt x="-67" y="62636"/>
                          <a:pt x="65076" y="-2697"/>
                          <a:pt x="144808" y="0"/>
                        </a:cubicBezTo>
                        <a:cubicBezTo>
                          <a:pt x="389520" y="-45857"/>
                          <a:pt x="609747" y="13874"/>
                          <a:pt x="789606" y="0"/>
                        </a:cubicBezTo>
                        <a:cubicBezTo>
                          <a:pt x="969465" y="-13874"/>
                          <a:pt x="1188168" y="16711"/>
                          <a:pt x="1345466" y="0"/>
                        </a:cubicBezTo>
                        <a:cubicBezTo>
                          <a:pt x="1502764" y="-16711"/>
                          <a:pt x="1659068" y="5673"/>
                          <a:pt x="1767920" y="0"/>
                        </a:cubicBezTo>
                        <a:cubicBezTo>
                          <a:pt x="1876772" y="-5673"/>
                          <a:pt x="2138026" y="34853"/>
                          <a:pt x="2279312" y="0"/>
                        </a:cubicBezTo>
                        <a:cubicBezTo>
                          <a:pt x="2420598" y="-34853"/>
                          <a:pt x="2577317" y="23298"/>
                          <a:pt x="2835172" y="0"/>
                        </a:cubicBezTo>
                        <a:cubicBezTo>
                          <a:pt x="3093027" y="-23298"/>
                          <a:pt x="3096351" y="49920"/>
                          <a:pt x="3257626" y="0"/>
                        </a:cubicBezTo>
                        <a:cubicBezTo>
                          <a:pt x="3418901" y="-49920"/>
                          <a:pt x="3680301" y="9138"/>
                          <a:pt x="3857955" y="0"/>
                        </a:cubicBezTo>
                        <a:cubicBezTo>
                          <a:pt x="4035609" y="-9138"/>
                          <a:pt x="4416920" y="59"/>
                          <a:pt x="4591691" y="0"/>
                        </a:cubicBezTo>
                        <a:cubicBezTo>
                          <a:pt x="4666516" y="4859"/>
                          <a:pt x="4735334" y="71389"/>
                          <a:pt x="4736499" y="144808"/>
                        </a:cubicBezTo>
                        <a:cubicBezTo>
                          <a:pt x="4775514" y="299906"/>
                          <a:pt x="4694448" y="573166"/>
                          <a:pt x="4736499" y="724020"/>
                        </a:cubicBezTo>
                        <a:cubicBezTo>
                          <a:pt x="4729061" y="806408"/>
                          <a:pt x="4671036" y="860506"/>
                          <a:pt x="4591691" y="868828"/>
                        </a:cubicBezTo>
                        <a:cubicBezTo>
                          <a:pt x="4388302" y="932122"/>
                          <a:pt x="4294421" y="828738"/>
                          <a:pt x="4035831" y="868828"/>
                        </a:cubicBezTo>
                        <a:cubicBezTo>
                          <a:pt x="3777241" y="908918"/>
                          <a:pt x="3585921" y="842999"/>
                          <a:pt x="3435501" y="868828"/>
                        </a:cubicBezTo>
                        <a:cubicBezTo>
                          <a:pt x="3285081" y="894657"/>
                          <a:pt x="3014354" y="804330"/>
                          <a:pt x="2790703" y="868828"/>
                        </a:cubicBezTo>
                        <a:cubicBezTo>
                          <a:pt x="2567052" y="933326"/>
                          <a:pt x="2507093" y="851273"/>
                          <a:pt x="2234843" y="868828"/>
                        </a:cubicBezTo>
                        <a:cubicBezTo>
                          <a:pt x="1962593" y="886383"/>
                          <a:pt x="1975681" y="826176"/>
                          <a:pt x="1723451" y="868828"/>
                        </a:cubicBezTo>
                        <a:cubicBezTo>
                          <a:pt x="1471221" y="911480"/>
                          <a:pt x="1373514" y="819179"/>
                          <a:pt x="1078653" y="868828"/>
                        </a:cubicBezTo>
                        <a:cubicBezTo>
                          <a:pt x="783792" y="918477"/>
                          <a:pt x="818073" y="823059"/>
                          <a:pt x="656200" y="868828"/>
                        </a:cubicBezTo>
                        <a:cubicBezTo>
                          <a:pt x="494327" y="914597"/>
                          <a:pt x="254008" y="818565"/>
                          <a:pt x="144808" y="868828"/>
                        </a:cubicBezTo>
                        <a:cubicBezTo>
                          <a:pt x="70579" y="874506"/>
                          <a:pt x="-3412" y="800576"/>
                          <a:pt x="0" y="724020"/>
                        </a:cubicBezTo>
                        <a:cubicBezTo>
                          <a:pt x="-69187" y="540546"/>
                          <a:pt x="39435" y="277371"/>
                          <a:pt x="0" y="144808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263" kern="0" dirty="0">
                <a:solidFill>
                  <a:schemeClr val="tx1"/>
                </a:solidFill>
                <a:latin typeface="Palatino Linotype" panose="02040502050505030304" pitchFamily="18" charset="0"/>
                <a:ea typeface="Aptos" panose="020B0004020202020204" pitchFamily="34" charset="0"/>
              </a:rPr>
              <a:t>Prediction of protein domains in NIRVS</a:t>
            </a:r>
          </a:p>
          <a:p>
            <a:pPr algn="ctr"/>
            <a:r>
              <a:rPr lang="en-US" sz="2263" kern="0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HHpred</a:t>
            </a:r>
            <a:r>
              <a:rPr lang="en-US" sz="2263" kern="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tool</a:t>
            </a:r>
            <a:endParaRPr lang="es-CO" sz="2263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E330BECD-D1E5-163F-F80A-F9CF2637327E}"/>
              </a:ext>
            </a:extLst>
          </p:cNvPr>
          <p:cNvSpPr txBox="1"/>
          <p:nvPr/>
        </p:nvSpPr>
        <p:spPr>
          <a:xfrm>
            <a:off x="9276135" y="16451758"/>
            <a:ext cx="4789443" cy="1643287"/>
          </a:xfrm>
          <a:prstGeom prst="roundRect">
            <a:avLst/>
          </a:prstGeom>
          <a:ln>
            <a:extLst>
              <a:ext uri="{C807C97D-BFC1-408E-A445-0C87EB9F89A2}">
                <ask:lineSketchStyleProps xmlns:ask="http://schemas.microsoft.com/office/drawing/2018/sketchyshapes" sd="991030811">
                  <a:custGeom>
                    <a:avLst/>
                    <a:gdLst>
                      <a:gd name="connsiteX0" fmla="*/ 0 w 5574154"/>
                      <a:gd name="connsiteY0" fmla="*/ 338935 h 2033570"/>
                      <a:gd name="connsiteX1" fmla="*/ 338935 w 5574154"/>
                      <a:gd name="connsiteY1" fmla="*/ 0 h 2033570"/>
                      <a:gd name="connsiteX2" fmla="*/ 785041 w 5574154"/>
                      <a:gd name="connsiteY2" fmla="*/ 0 h 2033570"/>
                      <a:gd name="connsiteX3" fmla="*/ 1329072 w 5574154"/>
                      <a:gd name="connsiteY3" fmla="*/ 0 h 2033570"/>
                      <a:gd name="connsiteX4" fmla="*/ 1873104 w 5574154"/>
                      <a:gd name="connsiteY4" fmla="*/ 0 h 2033570"/>
                      <a:gd name="connsiteX5" fmla="*/ 2319210 w 5574154"/>
                      <a:gd name="connsiteY5" fmla="*/ 0 h 2033570"/>
                      <a:gd name="connsiteX6" fmla="*/ 2765316 w 5574154"/>
                      <a:gd name="connsiteY6" fmla="*/ 0 h 2033570"/>
                      <a:gd name="connsiteX7" fmla="*/ 3309347 w 5574154"/>
                      <a:gd name="connsiteY7" fmla="*/ 0 h 2033570"/>
                      <a:gd name="connsiteX8" fmla="*/ 3853379 w 5574154"/>
                      <a:gd name="connsiteY8" fmla="*/ 0 h 2033570"/>
                      <a:gd name="connsiteX9" fmla="*/ 4495336 w 5574154"/>
                      <a:gd name="connsiteY9" fmla="*/ 0 h 2033570"/>
                      <a:gd name="connsiteX10" fmla="*/ 5235219 w 5574154"/>
                      <a:gd name="connsiteY10" fmla="*/ 0 h 2033570"/>
                      <a:gd name="connsiteX11" fmla="*/ 5574154 w 5574154"/>
                      <a:gd name="connsiteY11" fmla="*/ 338935 h 2033570"/>
                      <a:gd name="connsiteX12" fmla="*/ 5574154 w 5574154"/>
                      <a:gd name="connsiteY12" fmla="*/ 804392 h 2033570"/>
                      <a:gd name="connsiteX13" fmla="*/ 5574154 w 5574154"/>
                      <a:gd name="connsiteY13" fmla="*/ 1229178 h 2033570"/>
                      <a:gd name="connsiteX14" fmla="*/ 5574154 w 5574154"/>
                      <a:gd name="connsiteY14" fmla="*/ 1694635 h 2033570"/>
                      <a:gd name="connsiteX15" fmla="*/ 5235219 w 5574154"/>
                      <a:gd name="connsiteY15" fmla="*/ 2033570 h 2033570"/>
                      <a:gd name="connsiteX16" fmla="*/ 4789113 w 5574154"/>
                      <a:gd name="connsiteY16" fmla="*/ 2033570 h 2033570"/>
                      <a:gd name="connsiteX17" fmla="*/ 4391970 w 5574154"/>
                      <a:gd name="connsiteY17" fmla="*/ 2033570 h 2033570"/>
                      <a:gd name="connsiteX18" fmla="*/ 3994827 w 5574154"/>
                      <a:gd name="connsiteY18" fmla="*/ 2033570 h 2033570"/>
                      <a:gd name="connsiteX19" fmla="*/ 3499758 w 5574154"/>
                      <a:gd name="connsiteY19" fmla="*/ 2033570 h 2033570"/>
                      <a:gd name="connsiteX20" fmla="*/ 2857801 w 5574154"/>
                      <a:gd name="connsiteY20" fmla="*/ 2033570 h 2033570"/>
                      <a:gd name="connsiteX21" fmla="*/ 2362732 w 5574154"/>
                      <a:gd name="connsiteY21" fmla="*/ 2033570 h 2033570"/>
                      <a:gd name="connsiteX22" fmla="*/ 1769738 w 5574154"/>
                      <a:gd name="connsiteY22" fmla="*/ 2033570 h 2033570"/>
                      <a:gd name="connsiteX23" fmla="*/ 1225706 w 5574154"/>
                      <a:gd name="connsiteY23" fmla="*/ 2033570 h 2033570"/>
                      <a:gd name="connsiteX24" fmla="*/ 338935 w 5574154"/>
                      <a:gd name="connsiteY24" fmla="*/ 2033570 h 2033570"/>
                      <a:gd name="connsiteX25" fmla="*/ 0 w 5574154"/>
                      <a:gd name="connsiteY25" fmla="*/ 1694635 h 2033570"/>
                      <a:gd name="connsiteX26" fmla="*/ 0 w 5574154"/>
                      <a:gd name="connsiteY26" fmla="*/ 1269849 h 2033570"/>
                      <a:gd name="connsiteX27" fmla="*/ 0 w 5574154"/>
                      <a:gd name="connsiteY27" fmla="*/ 845063 h 2033570"/>
                      <a:gd name="connsiteX28" fmla="*/ 0 w 5574154"/>
                      <a:gd name="connsiteY28" fmla="*/ 338935 h 20335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5574154" h="2033570" fill="none" extrusionOk="0">
                        <a:moveTo>
                          <a:pt x="0" y="338935"/>
                        </a:moveTo>
                        <a:cubicBezTo>
                          <a:pt x="33883" y="130465"/>
                          <a:pt x="150833" y="-5445"/>
                          <a:pt x="338935" y="0"/>
                        </a:cubicBezTo>
                        <a:cubicBezTo>
                          <a:pt x="509216" y="-18638"/>
                          <a:pt x="594825" y="34906"/>
                          <a:pt x="785041" y="0"/>
                        </a:cubicBezTo>
                        <a:cubicBezTo>
                          <a:pt x="975257" y="-34906"/>
                          <a:pt x="1136781" y="60397"/>
                          <a:pt x="1329072" y="0"/>
                        </a:cubicBezTo>
                        <a:cubicBezTo>
                          <a:pt x="1521363" y="-60397"/>
                          <a:pt x="1627494" y="33868"/>
                          <a:pt x="1873104" y="0"/>
                        </a:cubicBezTo>
                        <a:cubicBezTo>
                          <a:pt x="2118714" y="-33868"/>
                          <a:pt x="2159590" y="22121"/>
                          <a:pt x="2319210" y="0"/>
                        </a:cubicBezTo>
                        <a:cubicBezTo>
                          <a:pt x="2478830" y="-22121"/>
                          <a:pt x="2562364" y="47383"/>
                          <a:pt x="2765316" y="0"/>
                        </a:cubicBezTo>
                        <a:cubicBezTo>
                          <a:pt x="2968268" y="-47383"/>
                          <a:pt x="3193336" y="14379"/>
                          <a:pt x="3309347" y="0"/>
                        </a:cubicBezTo>
                        <a:cubicBezTo>
                          <a:pt x="3425358" y="-14379"/>
                          <a:pt x="3706160" y="594"/>
                          <a:pt x="3853379" y="0"/>
                        </a:cubicBezTo>
                        <a:cubicBezTo>
                          <a:pt x="4000598" y="-594"/>
                          <a:pt x="4278093" y="67284"/>
                          <a:pt x="4495336" y="0"/>
                        </a:cubicBezTo>
                        <a:cubicBezTo>
                          <a:pt x="4712579" y="-67284"/>
                          <a:pt x="4989195" y="73846"/>
                          <a:pt x="5235219" y="0"/>
                        </a:cubicBezTo>
                        <a:cubicBezTo>
                          <a:pt x="5385035" y="-21060"/>
                          <a:pt x="5553389" y="186071"/>
                          <a:pt x="5574154" y="338935"/>
                        </a:cubicBezTo>
                        <a:cubicBezTo>
                          <a:pt x="5609179" y="532557"/>
                          <a:pt x="5546939" y="580497"/>
                          <a:pt x="5574154" y="804392"/>
                        </a:cubicBezTo>
                        <a:cubicBezTo>
                          <a:pt x="5601369" y="1028287"/>
                          <a:pt x="5546813" y="1083633"/>
                          <a:pt x="5574154" y="1229178"/>
                        </a:cubicBezTo>
                        <a:cubicBezTo>
                          <a:pt x="5601495" y="1374723"/>
                          <a:pt x="5535845" y="1578329"/>
                          <a:pt x="5574154" y="1694635"/>
                        </a:cubicBezTo>
                        <a:cubicBezTo>
                          <a:pt x="5595947" y="1881096"/>
                          <a:pt x="5416456" y="2039776"/>
                          <a:pt x="5235219" y="2033570"/>
                        </a:cubicBezTo>
                        <a:cubicBezTo>
                          <a:pt x="5120094" y="2046631"/>
                          <a:pt x="4989778" y="2010993"/>
                          <a:pt x="4789113" y="2033570"/>
                        </a:cubicBezTo>
                        <a:cubicBezTo>
                          <a:pt x="4588448" y="2056147"/>
                          <a:pt x="4528120" y="2010018"/>
                          <a:pt x="4391970" y="2033570"/>
                        </a:cubicBezTo>
                        <a:cubicBezTo>
                          <a:pt x="4255820" y="2057122"/>
                          <a:pt x="4122780" y="1992689"/>
                          <a:pt x="3994827" y="2033570"/>
                        </a:cubicBezTo>
                        <a:cubicBezTo>
                          <a:pt x="3866874" y="2074451"/>
                          <a:pt x="3627062" y="1975313"/>
                          <a:pt x="3499758" y="2033570"/>
                        </a:cubicBezTo>
                        <a:cubicBezTo>
                          <a:pt x="3372454" y="2091827"/>
                          <a:pt x="3075579" y="1988713"/>
                          <a:pt x="2857801" y="2033570"/>
                        </a:cubicBezTo>
                        <a:cubicBezTo>
                          <a:pt x="2640023" y="2078427"/>
                          <a:pt x="2496744" y="1993440"/>
                          <a:pt x="2362732" y="2033570"/>
                        </a:cubicBezTo>
                        <a:cubicBezTo>
                          <a:pt x="2228720" y="2073700"/>
                          <a:pt x="2007076" y="1987633"/>
                          <a:pt x="1769738" y="2033570"/>
                        </a:cubicBezTo>
                        <a:cubicBezTo>
                          <a:pt x="1532400" y="2079507"/>
                          <a:pt x="1350514" y="2027541"/>
                          <a:pt x="1225706" y="2033570"/>
                        </a:cubicBezTo>
                        <a:cubicBezTo>
                          <a:pt x="1100898" y="2039599"/>
                          <a:pt x="776283" y="2025435"/>
                          <a:pt x="338935" y="2033570"/>
                        </a:cubicBezTo>
                        <a:cubicBezTo>
                          <a:pt x="139503" y="2061615"/>
                          <a:pt x="23510" y="1862250"/>
                          <a:pt x="0" y="1694635"/>
                        </a:cubicBezTo>
                        <a:cubicBezTo>
                          <a:pt x="-35986" y="1561701"/>
                          <a:pt x="44201" y="1438215"/>
                          <a:pt x="0" y="1269849"/>
                        </a:cubicBezTo>
                        <a:cubicBezTo>
                          <a:pt x="-44201" y="1101483"/>
                          <a:pt x="19127" y="1002259"/>
                          <a:pt x="0" y="845063"/>
                        </a:cubicBezTo>
                        <a:cubicBezTo>
                          <a:pt x="-19127" y="687867"/>
                          <a:pt x="35051" y="572080"/>
                          <a:pt x="0" y="338935"/>
                        </a:cubicBezTo>
                        <a:close/>
                      </a:path>
                      <a:path w="5574154" h="2033570" stroke="0" extrusionOk="0">
                        <a:moveTo>
                          <a:pt x="0" y="338935"/>
                        </a:moveTo>
                        <a:cubicBezTo>
                          <a:pt x="-189" y="145565"/>
                          <a:pt x="154175" y="-26942"/>
                          <a:pt x="338935" y="0"/>
                        </a:cubicBezTo>
                        <a:cubicBezTo>
                          <a:pt x="515945" y="-52034"/>
                          <a:pt x="753848" y="62650"/>
                          <a:pt x="980892" y="0"/>
                        </a:cubicBezTo>
                        <a:cubicBezTo>
                          <a:pt x="1207936" y="-62650"/>
                          <a:pt x="1344739" y="38102"/>
                          <a:pt x="1524924" y="0"/>
                        </a:cubicBezTo>
                        <a:cubicBezTo>
                          <a:pt x="1705109" y="-38102"/>
                          <a:pt x="1819872" y="43255"/>
                          <a:pt x="1922067" y="0"/>
                        </a:cubicBezTo>
                        <a:cubicBezTo>
                          <a:pt x="2024262" y="-43255"/>
                          <a:pt x="2273814" y="39596"/>
                          <a:pt x="2417136" y="0"/>
                        </a:cubicBezTo>
                        <a:cubicBezTo>
                          <a:pt x="2560458" y="-39596"/>
                          <a:pt x="2843836" y="21632"/>
                          <a:pt x="2961167" y="0"/>
                        </a:cubicBezTo>
                        <a:cubicBezTo>
                          <a:pt x="3078498" y="-21632"/>
                          <a:pt x="3221982" y="25759"/>
                          <a:pt x="3358310" y="0"/>
                        </a:cubicBezTo>
                        <a:cubicBezTo>
                          <a:pt x="3494638" y="-25759"/>
                          <a:pt x="3720446" y="64869"/>
                          <a:pt x="3951305" y="0"/>
                        </a:cubicBezTo>
                        <a:cubicBezTo>
                          <a:pt x="4182164" y="-64869"/>
                          <a:pt x="4277190" y="65052"/>
                          <a:pt x="4593262" y="0"/>
                        </a:cubicBezTo>
                        <a:cubicBezTo>
                          <a:pt x="4909334" y="-65052"/>
                          <a:pt x="4984004" y="63924"/>
                          <a:pt x="5235219" y="0"/>
                        </a:cubicBezTo>
                        <a:cubicBezTo>
                          <a:pt x="5447090" y="15687"/>
                          <a:pt x="5545019" y="199395"/>
                          <a:pt x="5574154" y="338935"/>
                        </a:cubicBezTo>
                        <a:cubicBezTo>
                          <a:pt x="5602016" y="542598"/>
                          <a:pt x="5553781" y="584050"/>
                          <a:pt x="5574154" y="790835"/>
                        </a:cubicBezTo>
                        <a:cubicBezTo>
                          <a:pt x="5594527" y="997620"/>
                          <a:pt x="5552426" y="1114574"/>
                          <a:pt x="5574154" y="1242735"/>
                        </a:cubicBezTo>
                        <a:cubicBezTo>
                          <a:pt x="5595882" y="1370896"/>
                          <a:pt x="5539219" y="1533816"/>
                          <a:pt x="5574154" y="1694635"/>
                        </a:cubicBezTo>
                        <a:cubicBezTo>
                          <a:pt x="5575945" y="1870699"/>
                          <a:pt x="5408658" y="2008220"/>
                          <a:pt x="5235219" y="2033570"/>
                        </a:cubicBezTo>
                        <a:cubicBezTo>
                          <a:pt x="5094101" y="2102249"/>
                          <a:pt x="4831893" y="1971738"/>
                          <a:pt x="4593262" y="2033570"/>
                        </a:cubicBezTo>
                        <a:cubicBezTo>
                          <a:pt x="4354631" y="2095402"/>
                          <a:pt x="4211519" y="2014034"/>
                          <a:pt x="4098193" y="2033570"/>
                        </a:cubicBezTo>
                        <a:cubicBezTo>
                          <a:pt x="3984867" y="2053106"/>
                          <a:pt x="3769085" y="2023065"/>
                          <a:pt x="3456236" y="2033570"/>
                        </a:cubicBezTo>
                        <a:cubicBezTo>
                          <a:pt x="3143387" y="2044075"/>
                          <a:pt x="3174624" y="2032210"/>
                          <a:pt x="3059093" y="2033570"/>
                        </a:cubicBezTo>
                        <a:cubicBezTo>
                          <a:pt x="2943562" y="2034930"/>
                          <a:pt x="2724074" y="2029802"/>
                          <a:pt x="2515061" y="2033570"/>
                        </a:cubicBezTo>
                        <a:cubicBezTo>
                          <a:pt x="2306048" y="2037338"/>
                          <a:pt x="2123225" y="1982251"/>
                          <a:pt x="1873104" y="2033570"/>
                        </a:cubicBezTo>
                        <a:cubicBezTo>
                          <a:pt x="1622983" y="2084889"/>
                          <a:pt x="1525637" y="1972811"/>
                          <a:pt x="1231147" y="2033570"/>
                        </a:cubicBezTo>
                        <a:cubicBezTo>
                          <a:pt x="936657" y="2094329"/>
                          <a:pt x="635277" y="2029359"/>
                          <a:pt x="338935" y="2033570"/>
                        </a:cubicBezTo>
                        <a:cubicBezTo>
                          <a:pt x="140749" y="2032349"/>
                          <a:pt x="-35703" y="1862260"/>
                          <a:pt x="0" y="1694635"/>
                        </a:cubicBezTo>
                        <a:cubicBezTo>
                          <a:pt x="-1955" y="1508066"/>
                          <a:pt x="16726" y="1347520"/>
                          <a:pt x="0" y="1256292"/>
                        </a:cubicBezTo>
                        <a:cubicBezTo>
                          <a:pt x="-16726" y="1165064"/>
                          <a:pt x="41380" y="954708"/>
                          <a:pt x="0" y="817949"/>
                        </a:cubicBezTo>
                        <a:cubicBezTo>
                          <a:pt x="-41380" y="681190"/>
                          <a:pt x="3888" y="558069"/>
                          <a:pt x="0" y="33893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263" kern="0" dirty="0">
                <a:latin typeface="Palatino Linotype" panose="02040502050505030304" pitchFamily="18" charset="0"/>
                <a:ea typeface="Aptos" panose="020B0004020202020204" pitchFamily="34" charset="0"/>
              </a:rPr>
              <a:t>Identification of Open Reading Frames in the </a:t>
            </a:r>
            <a:r>
              <a:rPr lang="en-US" sz="2263" i="1" kern="0" dirty="0">
                <a:latin typeface="Palatino Linotype" panose="02040502050505030304" pitchFamily="18" charset="0"/>
                <a:ea typeface="Aptos" panose="020B0004020202020204" pitchFamily="34" charset="0"/>
              </a:rPr>
              <a:t>An. </a:t>
            </a:r>
            <a:r>
              <a:rPr lang="en-US" sz="2263" i="1" kern="0" dirty="0" err="1">
                <a:latin typeface="Palatino Linotype" panose="02040502050505030304" pitchFamily="18" charset="0"/>
                <a:ea typeface="Aptos" panose="020B0004020202020204" pitchFamily="34" charset="0"/>
              </a:rPr>
              <a:t>darlingi</a:t>
            </a:r>
            <a:r>
              <a:rPr lang="en-US" sz="2263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genome </a:t>
            </a:r>
          </a:p>
          <a:p>
            <a:pPr algn="ctr"/>
            <a:r>
              <a:rPr lang="en-US" sz="2263" kern="0" dirty="0">
                <a:latin typeface="Palatino Linotype" panose="02040502050505030304" pitchFamily="18" charset="0"/>
                <a:ea typeface="Aptos" panose="020B0004020202020204" pitchFamily="34" charset="0"/>
              </a:rPr>
              <a:t>- 10 </a:t>
            </a:r>
            <a:r>
              <a:rPr lang="en-US" sz="2263" kern="0" dirty="0" err="1">
                <a:latin typeface="Palatino Linotype" panose="02040502050505030304" pitchFamily="18" charset="0"/>
                <a:ea typeface="Aptos" panose="020B0004020202020204" pitchFamily="34" charset="0"/>
              </a:rPr>
              <a:t>Kb</a:t>
            </a:r>
            <a:r>
              <a:rPr lang="en-US" sz="2263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/+10 </a:t>
            </a:r>
            <a:r>
              <a:rPr lang="en-US" sz="2263" kern="0" dirty="0" err="1">
                <a:latin typeface="Palatino Linotype" panose="02040502050505030304" pitchFamily="18" charset="0"/>
                <a:ea typeface="Aptos" panose="020B0004020202020204" pitchFamily="34" charset="0"/>
              </a:rPr>
              <a:t>Kb</a:t>
            </a:r>
            <a:r>
              <a:rPr lang="en-US" sz="2263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of NIRVS flanking regions </a:t>
            </a:r>
            <a:r>
              <a:rPr lang="en-US" sz="2263" kern="0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Aptos" panose="020B0004020202020204" pitchFamily="34" charset="0"/>
              </a:rPr>
              <a:t>Genious</a:t>
            </a:r>
            <a:r>
              <a:rPr lang="en-US" sz="2263" kern="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Aptos" panose="020B0004020202020204" pitchFamily="34" charset="0"/>
              </a:rPr>
              <a:t> Prime</a:t>
            </a:r>
            <a:endParaRPr lang="es-CO" sz="2263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EC7D0911-6F46-1A8D-2E2D-8BDE115203FB}"/>
              </a:ext>
            </a:extLst>
          </p:cNvPr>
          <p:cNvSpPr txBox="1"/>
          <p:nvPr/>
        </p:nvSpPr>
        <p:spPr>
          <a:xfrm>
            <a:off x="9274377" y="20680355"/>
            <a:ext cx="4791204" cy="1258005"/>
          </a:xfrm>
          <a:prstGeom prst="roundRect">
            <a:avLst/>
          </a:prstGeom>
          <a:ln>
            <a:extLst>
              <a:ext uri="{C807C97D-BFC1-408E-A445-0C87EB9F89A2}">
                <ask:lineSketchStyleProps xmlns:ask="http://schemas.microsoft.com/office/drawing/2018/sketchyshapes" sd="991030811">
                  <a:custGeom>
                    <a:avLst/>
                    <a:gdLst>
                      <a:gd name="connsiteX0" fmla="*/ 0 w 5130793"/>
                      <a:gd name="connsiteY0" fmla="*/ 209517 h 1257075"/>
                      <a:gd name="connsiteX1" fmla="*/ 209517 w 5130793"/>
                      <a:gd name="connsiteY1" fmla="*/ 0 h 1257075"/>
                      <a:gd name="connsiteX2" fmla="*/ 798487 w 5130793"/>
                      <a:gd name="connsiteY2" fmla="*/ 0 h 1257075"/>
                      <a:gd name="connsiteX3" fmla="*/ 1293222 w 5130793"/>
                      <a:gd name="connsiteY3" fmla="*/ 0 h 1257075"/>
                      <a:gd name="connsiteX4" fmla="*/ 1929309 w 5130793"/>
                      <a:gd name="connsiteY4" fmla="*/ 0 h 1257075"/>
                      <a:gd name="connsiteX5" fmla="*/ 2424044 w 5130793"/>
                      <a:gd name="connsiteY5" fmla="*/ 0 h 1257075"/>
                      <a:gd name="connsiteX6" fmla="*/ 3013014 w 5130793"/>
                      <a:gd name="connsiteY6" fmla="*/ 0 h 1257075"/>
                      <a:gd name="connsiteX7" fmla="*/ 3601983 w 5130793"/>
                      <a:gd name="connsiteY7" fmla="*/ 0 h 1257075"/>
                      <a:gd name="connsiteX8" fmla="*/ 4096718 w 5130793"/>
                      <a:gd name="connsiteY8" fmla="*/ 0 h 1257075"/>
                      <a:gd name="connsiteX9" fmla="*/ 4921276 w 5130793"/>
                      <a:gd name="connsiteY9" fmla="*/ 0 h 1257075"/>
                      <a:gd name="connsiteX10" fmla="*/ 5130793 w 5130793"/>
                      <a:gd name="connsiteY10" fmla="*/ 209517 h 1257075"/>
                      <a:gd name="connsiteX11" fmla="*/ 5130793 w 5130793"/>
                      <a:gd name="connsiteY11" fmla="*/ 620157 h 1257075"/>
                      <a:gd name="connsiteX12" fmla="*/ 5130793 w 5130793"/>
                      <a:gd name="connsiteY12" fmla="*/ 1047558 h 1257075"/>
                      <a:gd name="connsiteX13" fmla="*/ 4921276 w 5130793"/>
                      <a:gd name="connsiteY13" fmla="*/ 1257075 h 1257075"/>
                      <a:gd name="connsiteX14" fmla="*/ 4285189 w 5130793"/>
                      <a:gd name="connsiteY14" fmla="*/ 1257075 h 1257075"/>
                      <a:gd name="connsiteX15" fmla="*/ 3790454 w 5130793"/>
                      <a:gd name="connsiteY15" fmla="*/ 1257075 h 1257075"/>
                      <a:gd name="connsiteX16" fmla="*/ 3342837 w 5130793"/>
                      <a:gd name="connsiteY16" fmla="*/ 1257075 h 1257075"/>
                      <a:gd name="connsiteX17" fmla="*/ 2800984 w 5130793"/>
                      <a:gd name="connsiteY17" fmla="*/ 1257075 h 1257075"/>
                      <a:gd name="connsiteX18" fmla="*/ 2259132 w 5130793"/>
                      <a:gd name="connsiteY18" fmla="*/ 1257075 h 1257075"/>
                      <a:gd name="connsiteX19" fmla="*/ 1764397 w 5130793"/>
                      <a:gd name="connsiteY19" fmla="*/ 1257075 h 1257075"/>
                      <a:gd name="connsiteX20" fmla="*/ 1316780 w 5130793"/>
                      <a:gd name="connsiteY20" fmla="*/ 1257075 h 1257075"/>
                      <a:gd name="connsiteX21" fmla="*/ 869163 w 5130793"/>
                      <a:gd name="connsiteY21" fmla="*/ 1257075 h 1257075"/>
                      <a:gd name="connsiteX22" fmla="*/ 209517 w 5130793"/>
                      <a:gd name="connsiteY22" fmla="*/ 1257075 h 1257075"/>
                      <a:gd name="connsiteX23" fmla="*/ 0 w 5130793"/>
                      <a:gd name="connsiteY23" fmla="*/ 1047558 h 1257075"/>
                      <a:gd name="connsiteX24" fmla="*/ 0 w 5130793"/>
                      <a:gd name="connsiteY24" fmla="*/ 636918 h 1257075"/>
                      <a:gd name="connsiteX25" fmla="*/ 0 w 5130793"/>
                      <a:gd name="connsiteY25" fmla="*/ 209517 h 12570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5130793" h="1257075" fill="none" extrusionOk="0">
                        <a:moveTo>
                          <a:pt x="0" y="209517"/>
                        </a:moveTo>
                        <a:cubicBezTo>
                          <a:pt x="-9481" y="65324"/>
                          <a:pt x="83230" y="32724"/>
                          <a:pt x="209517" y="0"/>
                        </a:cubicBezTo>
                        <a:cubicBezTo>
                          <a:pt x="426794" y="-48725"/>
                          <a:pt x="561312" y="43709"/>
                          <a:pt x="798487" y="0"/>
                        </a:cubicBezTo>
                        <a:cubicBezTo>
                          <a:pt x="1035662" y="-43709"/>
                          <a:pt x="1095404" y="10675"/>
                          <a:pt x="1293222" y="0"/>
                        </a:cubicBezTo>
                        <a:cubicBezTo>
                          <a:pt x="1491040" y="-10675"/>
                          <a:pt x="1640944" y="42512"/>
                          <a:pt x="1929309" y="0"/>
                        </a:cubicBezTo>
                        <a:cubicBezTo>
                          <a:pt x="2217674" y="-42512"/>
                          <a:pt x="2182463" y="28925"/>
                          <a:pt x="2424044" y="0"/>
                        </a:cubicBezTo>
                        <a:cubicBezTo>
                          <a:pt x="2665626" y="-28925"/>
                          <a:pt x="2880596" y="53445"/>
                          <a:pt x="3013014" y="0"/>
                        </a:cubicBezTo>
                        <a:cubicBezTo>
                          <a:pt x="3145432" y="-53445"/>
                          <a:pt x="3347098" y="15459"/>
                          <a:pt x="3601983" y="0"/>
                        </a:cubicBezTo>
                        <a:cubicBezTo>
                          <a:pt x="3856868" y="-15459"/>
                          <a:pt x="3959521" y="2861"/>
                          <a:pt x="4096718" y="0"/>
                        </a:cubicBezTo>
                        <a:cubicBezTo>
                          <a:pt x="4233915" y="-2861"/>
                          <a:pt x="4629608" y="45221"/>
                          <a:pt x="4921276" y="0"/>
                        </a:cubicBezTo>
                        <a:cubicBezTo>
                          <a:pt x="5042316" y="10461"/>
                          <a:pt x="5140283" y="100035"/>
                          <a:pt x="5130793" y="209517"/>
                        </a:cubicBezTo>
                        <a:cubicBezTo>
                          <a:pt x="5144679" y="411445"/>
                          <a:pt x="5097569" y="520914"/>
                          <a:pt x="5130793" y="620157"/>
                        </a:cubicBezTo>
                        <a:cubicBezTo>
                          <a:pt x="5164017" y="719400"/>
                          <a:pt x="5113592" y="837212"/>
                          <a:pt x="5130793" y="1047558"/>
                        </a:cubicBezTo>
                        <a:cubicBezTo>
                          <a:pt x="5125889" y="1160508"/>
                          <a:pt x="5035493" y="1259549"/>
                          <a:pt x="4921276" y="1257075"/>
                        </a:cubicBezTo>
                        <a:cubicBezTo>
                          <a:pt x="4735044" y="1310091"/>
                          <a:pt x="4455307" y="1214118"/>
                          <a:pt x="4285189" y="1257075"/>
                        </a:cubicBezTo>
                        <a:cubicBezTo>
                          <a:pt x="4115071" y="1300032"/>
                          <a:pt x="3941537" y="1242915"/>
                          <a:pt x="3790454" y="1257075"/>
                        </a:cubicBezTo>
                        <a:cubicBezTo>
                          <a:pt x="3639371" y="1271235"/>
                          <a:pt x="3444704" y="1233334"/>
                          <a:pt x="3342837" y="1257075"/>
                        </a:cubicBezTo>
                        <a:cubicBezTo>
                          <a:pt x="3240970" y="1280816"/>
                          <a:pt x="2992055" y="1204979"/>
                          <a:pt x="2800984" y="1257075"/>
                        </a:cubicBezTo>
                        <a:cubicBezTo>
                          <a:pt x="2609913" y="1309171"/>
                          <a:pt x="2377035" y="1234772"/>
                          <a:pt x="2259132" y="1257075"/>
                        </a:cubicBezTo>
                        <a:cubicBezTo>
                          <a:pt x="2141229" y="1279378"/>
                          <a:pt x="1915186" y="1216118"/>
                          <a:pt x="1764397" y="1257075"/>
                        </a:cubicBezTo>
                        <a:cubicBezTo>
                          <a:pt x="1613608" y="1298032"/>
                          <a:pt x="1502227" y="1245944"/>
                          <a:pt x="1316780" y="1257075"/>
                        </a:cubicBezTo>
                        <a:cubicBezTo>
                          <a:pt x="1131333" y="1268206"/>
                          <a:pt x="969629" y="1251406"/>
                          <a:pt x="869163" y="1257075"/>
                        </a:cubicBezTo>
                        <a:cubicBezTo>
                          <a:pt x="768697" y="1262744"/>
                          <a:pt x="456578" y="1253140"/>
                          <a:pt x="209517" y="1257075"/>
                        </a:cubicBezTo>
                        <a:cubicBezTo>
                          <a:pt x="110874" y="1237194"/>
                          <a:pt x="20755" y="1181485"/>
                          <a:pt x="0" y="1047558"/>
                        </a:cubicBezTo>
                        <a:cubicBezTo>
                          <a:pt x="-43884" y="915835"/>
                          <a:pt x="3618" y="801771"/>
                          <a:pt x="0" y="636918"/>
                        </a:cubicBezTo>
                        <a:cubicBezTo>
                          <a:pt x="-3618" y="472065"/>
                          <a:pt x="48331" y="374475"/>
                          <a:pt x="0" y="209517"/>
                        </a:cubicBezTo>
                        <a:close/>
                      </a:path>
                      <a:path w="5130793" h="1257075" stroke="0" extrusionOk="0">
                        <a:moveTo>
                          <a:pt x="0" y="209517"/>
                        </a:moveTo>
                        <a:cubicBezTo>
                          <a:pt x="-388" y="81135"/>
                          <a:pt x="95340" y="-17045"/>
                          <a:pt x="209517" y="0"/>
                        </a:cubicBezTo>
                        <a:cubicBezTo>
                          <a:pt x="517100" y="-57521"/>
                          <a:pt x="686625" y="15056"/>
                          <a:pt x="892722" y="0"/>
                        </a:cubicBezTo>
                        <a:cubicBezTo>
                          <a:pt x="1098819" y="-15056"/>
                          <a:pt x="1255211" y="42661"/>
                          <a:pt x="1481692" y="0"/>
                        </a:cubicBezTo>
                        <a:cubicBezTo>
                          <a:pt x="1708173" y="-42661"/>
                          <a:pt x="1729812" y="20213"/>
                          <a:pt x="1929309" y="0"/>
                        </a:cubicBezTo>
                        <a:cubicBezTo>
                          <a:pt x="2128806" y="-20213"/>
                          <a:pt x="2354947" y="29913"/>
                          <a:pt x="2471161" y="0"/>
                        </a:cubicBezTo>
                        <a:cubicBezTo>
                          <a:pt x="2587375" y="-29913"/>
                          <a:pt x="2806786" y="26661"/>
                          <a:pt x="3060131" y="0"/>
                        </a:cubicBezTo>
                        <a:cubicBezTo>
                          <a:pt x="3313476" y="-26661"/>
                          <a:pt x="3303075" y="29080"/>
                          <a:pt x="3507748" y="0"/>
                        </a:cubicBezTo>
                        <a:cubicBezTo>
                          <a:pt x="3712421" y="-29080"/>
                          <a:pt x="3965360" y="784"/>
                          <a:pt x="4143836" y="0"/>
                        </a:cubicBezTo>
                        <a:cubicBezTo>
                          <a:pt x="4322312" y="-784"/>
                          <a:pt x="4638532" y="79156"/>
                          <a:pt x="4921276" y="0"/>
                        </a:cubicBezTo>
                        <a:cubicBezTo>
                          <a:pt x="5012599" y="23015"/>
                          <a:pt x="5127104" y="114571"/>
                          <a:pt x="5130793" y="209517"/>
                        </a:cubicBezTo>
                        <a:cubicBezTo>
                          <a:pt x="5139477" y="410272"/>
                          <a:pt x="5095492" y="426147"/>
                          <a:pt x="5130793" y="620157"/>
                        </a:cubicBezTo>
                        <a:cubicBezTo>
                          <a:pt x="5166094" y="814167"/>
                          <a:pt x="5093191" y="849081"/>
                          <a:pt x="5130793" y="1047558"/>
                        </a:cubicBezTo>
                        <a:cubicBezTo>
                          <a:pt x="5138465" y="1187590"/>
                          <a:pt x="5010809" y="1253629"/>
                          <a:pt x="4921276" y="1257075"/>
                        </a:cubicBezTo>
                        <a:cubicBezTo>
                          <a:pt x="4654483" y="1309003"/>
                          <a:pt x="4583390" y="1235065"/>
                          <a:pt x="4379424" y="1257075"/>
                        </a:cubicBezTo>
                        <a:cubicBezTo>
                          <a:pt x="4175458" y="1279085"/>
                          <a:pt x="3932605" y="1242534"/>
                          <a:pt x="3696219" y="1257075"/>
                        </a:cubicBezTo>
                        <a:cubicBezTo>
                          <a:pt x="3459834" y="1271616"/>
                          <a:pt x="3382945" y="1229246"/>
                          <a:pt x="3107249" y="1257075"/>
                        </a:cubicBezTo>
                        <a:cubicBezTo>
                          <a:pt x="2831553" y="1284904"/>
                          <a:pt x="2733243" y="1203779"/>
                          <a:pt x="2565397" y="1257075"/>
                        </a:cubicBezTo>
                        <a:cubicBezTo>
                          <a:pt x="2397551" y="1310371"/>
                          <a:pt x="2179327" y="1221137"/>
                          <a:pt x="1882191" y="1257075"/>
                        </a:cubicBezTo>
                        <a:cubicBezTo>
                          <a:pt x="1585055" y="1293013"/>
                          <a:pt x="1531638" y="1214171"/>
                          <a:pt x="1434574" y="1257075"/>
                        </a:cubicBezTo>
                        <a:cubicBezTo>
                          <a:pt x="1337510" y="1299979"/>
                          <a:pt x="1046315" y="1241096"/>
                          <a:pt x="845604" y="1257075"/>
                        </a:cubicBezTo>
                        <a:cubicBezTo>
                          <a:pt x="644893" y="1273054"/>
                          <a:pt x="388851" y="1234305"/>
                          <a:pt x="209517" y="1257075"/>
                        </a:cubicBezTo>
                        <a:cubicBezTo>
                          <a:pt x="104471" y="1246201"/>
                          <a:pt x="-14356" y="1152823"/>
                          <a:pt x="0" y="1047558"/>
                        </a:cubicBezTo>
                        <a:cubicBezTo>
                          <a:pt x="-2518" y="950789"/>
                          <a:pt x="18009" y="775580"/>
                          <a:pt x="0" y="628538"/>
                        </a:cubicBezTo>
                        <a:cubicBezTo>
                          <a:pt x="-18009" y="481496"/>
                          <a:pt x="41552" y="337336"/>
                          <a:pt x="0" y="20951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263" kern="0" dirty="0">
                <a:latin typeface="Palatino Linotype" panose="02040502050505030304" pitchFamily="18" charset="0"/>
                <a:ea typeface="Aptos" panose="020B0004020202020204" pitchFamily="34" charset="0"/>
              </a:rPr>
              <a:t>Presence of transposable elements (TEs) in integration sites</a:t>
            </a:r>
          </a:p>
          <a:p>
            <a:pPr algn="ctr"/>
            <a:r>
              <a:rPr lang="en-US" sz="2263" kern="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RepeatMasker</a:t>
            </a:r>
            <a:endParaRPr lang="es-CO" sz="2263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NCBI Virus">
            <a:extLst>
              <a:ext uri="{FF2B5EF4-FFF2-40B4-BE49-F238E27FC236}">
                <a16:creationId xmlns:a16="http://schemas.microsoft.com/office/drawing/2014/main" id="{3CF88D82-29FE-2C14-CC70-BB3309ECA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675" y="15772429"/>
            <a:ext cx="2649029" cy="618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Imagen 156" descr="A screenshot of a computer&#10;&#10;Description automatically generated">
            <a:extLst>
              <a:ext uri="{FF2B5EF4-FFF2-40B4-BE49-F238E27FC236}">
                <a16:creationId xmlns:a16="http://schemas.microsoft.com/office/drawing/2014/main" id="{F28DB464-C0C8-A9D2-44CB-807DFC9F444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1868" y="26355279"/>
            <a:ext cx="11905712" cy="8219477"/>
          </a:xfrm>
          <a:prstGeom prst="rect">
            <a:avLst/>
          </a:prstGeom>
        </p:spPr>
      </p:pic>
      <p:sp>
        <p:nvSpPr>
          <p:cNvPr id="171" name="5 Rectángulo">
            <a:extLst>
              <a:ext uri="{FF2B5EF4-FFF2-40B4-BE49-F238E27FC236}">
                <a16:creationId xmlns:a16="http://schemas.microsoft.com/office/drawing/2014/main" id="{4EF7B5C2-5FF3-77DD-0A8D-B211D65B9C62}"/>
              </a:ext>
            </a:extLst>
          </p:cNvPr>
          <p:cNvSpPr/>
          <p:nvPr/>
        </p:nvSpPr>
        <p:spPr>
          <a:xfrm>
            <a:off x="2640036" y="23115798"/>
            <a:ext cx="11792771" cy="2939555"/>
          </a:xfrm>
          <a:prstGeom prst="rect">
            <a:avLst/>
          </a:prstGeom>
          <a:ln>
            <a:noFill/>
          </a:ln>
        </p:spPr>
        <p:txBody>
          <a:bodyPr wrap="square" lIns="94773" tIns="47387" rIns="94773" bIns="47387" anchor="t">
            <a:spAutoFit/>
          </a:bodyPr>
          <a:lstStyle/>
          <a:p>
            <a:pPr algn="just"/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A total of 44 NIRVS were identified in the </a:t>
            </a:r>
            <a:r>
              <a:rPr lang="en-US" sz="2640" i="1" kern="0" dirty="0">
                <a:latin typeface="Palatino Linotype" panose="02040502050505030304" pitchFamily="18" charset="0"/>
                <a:ea typeface="Aptos" panose="020B0004020202020204" pitchFamily="34" charset="0"/>
              </a:rPr>
              <a:t>An. </a:t>
            </a:r>
            <a:r>
              <a:rPr lang="en-US" sz="2640" i="1" kern="0" dirty="0" err="1">
                <a:latin typeface="Palatino Linotype" panose="02040502050505030304" pitchFamily="18" charset="0"/>
                <a:ea typeface="Aptos" panose="020B0004020202020204" pitchFamily="34" charset="0"/>
              </a:rPr>
              <a:t>darlingi</a:t>
            </a:r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reference genome. These NIRVS corresponded to integrations of negative single-stranded RNA viruses (</a:t>
            </a:r>
            <a:r>
              <a:rPr lang="en-US" sz="2640" kern="0" dirty="0" err="1">
                <a:latin typeface="Palatino Linotype" panose="02040502050505030304" pitchFamily="18" charset="0"/>
                <a:ea typeface="Aptos" panose="020B0004020202020204" pitchFamily="34" charset="0"/>
              </a:rPr>
              <a:t>ssRNA</a:t>
            </a:r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-) from the families </a:t>
            </a:r>
            <a:r>
              <a:rPr lang="en-US" sz="2640" i="1" kern="0" dirty="0" err="1">
                <a:latin typeface="Palatino Linotype" panose="02040502050505030304" pitchFamily="18" charset="0"/>
                <a:ea typeface="Aptos" panose="020B0004020202020204" pitchFamily="34" charset="0"/>
              </a:rPr>
              <a:t>Rhabdoviridae</a:t>
            </a:r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(</a:t>
            </a:r>
            <a:r>
              <a:rPr lang="en-US" sz="2640" i="1" kern="0" dirty="0">
                <a:latin typeface="Palatino Linotype" panose="02040502050505030304" pitchFamily="18" charset="0"/>
                <a:ea typeface="Aptos" panose="020B0004020202020204" pitchFamily="34" charset="0"/>
              </a:rPr>
              <a:t>n</a:t>
            </a:r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=22), </a:t>
            </a:r>
            <a:r>
              <a:rPr lang="en-US" sz="2640" i="1" kern="0" dirty="0" err="1">
                <a:latin typeface="Palatino Linotype" panose="02040502050505030304" pitchFamily="18" charset="0"/>
                <a:ea typeface="Aptos" panose="020B0004020202020204" pitchFamily="34" charset="0"/>
              </a:rPr>
              <a:t>Chuviridae</a:t>
            </a:r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(</a:t>
            </a:r>
            <a:r>
              <a:rPr lang="en-US" sz="2640" i="1" kern="0" dirty="0">
                <a:latin typeface="Palatino Linotype" panose="02040502050505030304" pitchFamily="18" charset="0"/>
                <a:ea typeface="Aptos" panose="020B0004020202020204" pitchFamily="34" charset="0"/>
              </a:rPr>
              <a:t>n</a:t>
            </a:r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=11) and </a:t>
            </a:r>
            <a:r>
              <a:rPr lang="en-US" sz="2640" i="1" kern="0" dirty="0" err="1">
                <a:latin typeface="Palatino Linotype" panose="02040502050505030304" pitchFamily="18" charset="0"/>
                <a:ea typeface="Aptos" panose="020B0004020202020204" pitchFamily="34" charset="0"/>
              </a:rPr>
              <a:t>Phasmaviridae</a:t>
            </a:r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(</a:t>
            </a:r>
            <a:r>
              <a:rPr lang="en-US" sz="2640" i="1" kern="0" dirty="0">
                <a:latin typeface="Palatino Linotype" panose="02040502050505030304" pitchFamily="18" charset="0"/>
                <a:ea typeface="Aptos" panose="020B0004020202020204" pitchFamily="34" charset="0"/>
              </a:rPr>
              <a:t>n</a:t>
            </a:r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=3), as well as integrations of double-stranded RNA viruses (dsRNA) from the families </a:t>
            </a:r>
            <a:r>
              <a:rPr lang="en-US" sz="2640" i="1" kern="0" dirty="0" err="1">
                <a:latin typeface="Palatino Linotype" panose="02040502050505030304" pitchFamily="18" charset="0"/>
                <a:ea typeface="Aptos" panose="020B0004020202020204" pitchFamily="34" charset="0"/>
              </a:rPr>
              <a:t>Partitiviridae</a:t>
            </a:r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(</a:t>
            </a:r>
            <a:r>
              <a:rPr lang="en-US" sz="2640" i="1" kern="0" dirty="0">
                <a:latin typeface="Palatino Linotype" panose="02040502050505030304" pitchFamily="18" charset="0"/>
                <a:ea typeface="Aptos" panose="020B0004020202020204" pitchFamily="34" charset="0"/>
              </a:rPr>
              <a:t>n</a:t>
            </a:r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=6) and </a:t>
            </a:r>
            <a:r>
              <a:rPr lang="en-US" sz="2640" i="1" kern="0" dirty="0" err="1">
                <a:latin typeface="Palatino Linotype" panose="02040502050505030304" pitchFamily="18" charset="0"/>
                <a:ea typeface="Aptos" panose="020B0004020202020204" pitchFamily="34" charset="0"/>
              </a:rPr>
              <a:t>Sedoreoviridae</a:t>
            </a:r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(</a:t>
            </a:r>
            <a:r>
              <a:rPr lang="en-US" sz="2640" i="1" kern="0" dirty="0">
                <a:latin typeface="Palatino Linotype" panose="02040502050505030304" pitchFamily="18" charset="0"/>
                <a:ea typeface="Aptos" panose="020B0004020202020204" pitchFamily="34" charset="0"/>
              </a:rPr>
              <a:t>n</a:t>
            </a:r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=1). In addition, one NIRVS aligned to a viral sequence classified at the </a:t>
            </a:r>
            <a:r>
              <a:rPr lang="en-US" sz="2640" i="1" kern="0" dirty="0" err="1">
                <a:latin typeface="Palatino Linotype" panose="02040502050505030304" pitchFamily="18" charset="0"/>
                <a:ea typeface="Aptos" panose="020B0004020202020204" pitchFamily="34" charset="0"/>
              </a:rPr>
              <a:t>Riboviria</a:t>
            </a:r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domain (</a:t>
            </a:r>
            <a:r>
              <a:rPr lang="en-US" sz="2640" i="1" kern="0" dirty="0">
                <a:latin typeface="Palatino Linotype" panose="02040502050505030304" pitchFamily="18" charset="0"/>
                <a:ea typeface="Aptos" panose="020B0004020202020204" pitchFamily="34" charset="0"/>
              </a:rPr>
              <a:t>n</a:t>
            </a:r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=1) (Fig. 1).</a:t>
            </a:r>
            <a:endParaRPr lang="en-US" sz="2640" kern="0" dirty="0">
              <a:latin typeface="Palatino Linotype" panose="02040502050505030304" pitchFamily="18" charset="0"/>
            </a:endParaRPr>
          </a:p>
        </p:txBody>
      </p:sp>
      <p:sp>
        <p:nvSpPr>
          <p:cNvPr id="185" name="CuadroTexto 184">
            <a:extLst>
              <a:ext uri="{FF2B5EF4-FFF2-40B4-BE49-F238E27FC236}">
                <a16:creationId xmlns:a16="http://schemas.microsoft.com/office/drawing/2014/main" id="{AFBDE627-E713-4B86-CAC4-0997190A83F5}"/>
              </a:ext>
            </a:extLst>
          </p:cNvPr>
          <p:cNvSpPr txBox="1"/>
          <p:nvPr/>
        </p:nvSpPr>
        <p:spPr>
          <a:xfrm>
            <a:off x="15147670" y="5748378"/>
            <a:ext cx="11639792" cy="20312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754"/>
              </a:spcAft>
            </a:pPr>
            <a:r>
              <a:rPr lang="en-US" sz="2640" dirty="0"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Most NIRVS were detected in proximity regions of Chr3, within 1.24 Mb; four regions were located between positions 32.26 Mb and 33.49 Mb, here designated as regions 1-4 (Fig. 2A). These NIRVS and their lengths were, region-1: four; region-2: 21; region-3: two and region-4: four NIRVS. In region-2, 21 NIRVS derived from </a:t>
            </a:r>
            <a:r>
              <a:rPr lang="en-US" sz="2640" i="1" dirty="0" err="1"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Rhabdoviridae</a:t>
            </a:r>
            <a:r>
              <a:rPr lang="en-US" sz="2640" dirty="0"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family were clustered, all representing repetitions of the same sequence with the same length. </a:t>
            </a:r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In region-4, four NIRVS derived from the </a:t>
            </a:r>
            <a:r>
              <a:rPr lang="en-US" sz="2640" i="1" kern="0" dirty="0" err="1">
                <a:latin typeface="Palatino Linotype" panose="02040502050505030304" pitchFamily="18" charset="0"/>
                <a:ea typeface="Aptos" panose="020B0004020202020204" pitchFamily="34" charset="0"/>
              </a:rPr>
              <a:t>Partitiviridae</a:t>
            </a:r>
            <a:r>
              <a:rPr lang="en-US" sz="2640" kern="0" dirty="0">
                <a:latin typeface="Palatino Linotype" panose="02040502050505030304" pitchFamily="18" charset="0"/>
                <a:ea typeface="Aptos" panose="020B0004020202020204" pitchFamily="34" charset="0"/>
              </a:rPr>
              <a:t> family were found in a similar pattern </a:t>
            </a:r>
            <a:r>
              <a:rPr lang="en-US" sz="2640" dirty="0"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(Fig. 2B). </a:t>
            </a: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754"/>
              </a:spcAft>
            </a:pPr>
            <a:endParaRPr lang="en-US" sz="2640" dirty="0">
              <a:latin typeface="Palatino Linotype" panose="0204050205050503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754"/>
              </a:spcAft>
            </a:pPr>
            <a:r>
              <a:rPr lang="en-US" sz="2640" dirty="0">
                <a:latin typeface="Palatino Linotype" panose="0204050205050503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 genomic context of the NIRVS showed enrichment of retrotransposon sequences, corresponding to LTR elements of the BEL/Pao and Ty3/Gypsy LTR families.</a:t>
            </a:r>
          </a:p>
        </p:txBody>
      </p:sp>
      <p:sp>
        <p:nvSpPr>
          <p:cNvPr id="187" name="Rectángulo 186">
            <a:extLst>
              <a:ext uri="{FF2B5EF4-FFF2-40B4-BE49-F238E27FC236}">
                <a16:creationId xmlns:a16="http://schemas.microsoft.com/office/drawing/2014/main" id="{5DDCB53C-414F-2EEB-2966-1BAEA51C6CBC}"/>
              </a:ext>
            </a:extLst>
          </p:cNvPr>
          <p:cNvSpPr/>
          <p:nvPr/>
        </p:nvSpPr>
        <p:spPr>
          <a:xfrm>
            <a:off x="2314879" y="23233074"/>
            <a:ext cx="12276804" cy="636806"/>
          </a:xfrm>
          <a:solidFill>
            <a:srgbClr val="F4F9F1"/>
          </a:solidFill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914">
              <a:solidFill>
                <a:schemeClr val="tx1"/>
              </a:solidFill>
            </a:endParaRPr>
          </a:p>
        </p:txBody>
      </p:sp>
      <p:sp>
        <p:nvSpPr>
          <p:cNvPr id="190" name="CuadroTexto 189">
            <a:extLst>
              <a:ext uri="{FF2B5EF4-FFF2-40B4-BE49-F238E27FC236}">
                <a16:creationId xmlns:a16="http://schemas.microsoft.com/office/drawing/2014/main" id="{4DAF25D7-5057-3519-EC96-9BBA211AF060}"/>
              </a:ext>
            </a:extLst>
          </p:cNvPr>
          <p:cNvSpPr txBox="1"/>
          <p:nvPr/>
        </p:nvSpPr>
        <p:spPr>
          <a:xfrm>
            <a:off x="2744684" y="22230190"/>
            <a:ext cx="11688123" cy="611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772" b="1" dirty="0">
                <a:latin typeface="Palatino Linotype" panose="02040502050505030304" pitchFamily="18" charset="0"/>
              </a:rPr>
              <a:t>RESULTS</a:t>
            </a:r>
            <a:endParaRPr lang="es-CO" sz="3772" b="1" dirty="0">
              <a:latin typeface="Palatino Linotype" panose="02040502050505030304" pitchFamily="18" charset="0"/>
            </a:endParaRPr>
          </a:p>
        </p:txBody>
      </p:sp>
      <p:pic>
        <p:nvPicPr>
          <p:cNvPr id="191" name="Imagen 190" descr="A screenshot of a computer&#10;&#10;Description automatically generated">
            <a:extLst>
              <a:ext uri="{FF2B5EF4-FFF2-40B4-BE49-F238E27FC236}">
                <a16:creationId xmlns:a16="http://schemas.microsoft.com/office/drawing/2014/main" id="{FF0D84FD-D296-6A76-E973-81D97D33F9F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604072" y="9424355"/>
            <a:ext cx="10893595" cy="5485229"/>
          </a:xfrm>
          <a:prstGeom prst="rect">
            <a:avLst/>
          </a:prstGeom>
        </p:spPr>
      </p:pic>
      <p:pic>
        <p:nvPicPr>
          <p:cNvPr id="1025" name="Imagen 1024" descr="A screenshot of a computer&#10;&#10;Description automatically generated">
            <a:extLst>
              <a:ext uri="{FF2B5EF4-FFF2-40B4-BE49-F238E27FC236}">
                <a16:creationId xmlns:a16="http://schemas.microsoft.com/office/drawing/2014/main" id="{5F4779F8-8039-D4FD-C610-950181C0B8C6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172"/>
          <a:stretch/>
        </p:blipFill>
        <p:spPr>
          <a:xfrm>
            <a:off x="15474045" y="15469199"/>
            <a:ext cx="10867080" cy="7189972"/>
          </a:xfrm>
          <a:prstGeom prst="rect">
            <a:avLst/>
          </a:prstGeom>
        </p:spPr>
      </p:pic>
      <p:cxnSp>
        <p:nvCxnSpPr>
          <p:cNvPr id="1030" name="Conector: curvado 1029">
            <a:extLst>
              <a:ext uri="{FF2B5EF4-FFF2-40B4-BE49-F238E27FC236}">
                <a16:creationId xmlns:a16="http://schemas.microsoft.com/office/drawing/2014/main" id="{FE21B1DF-CAEE-4868-40BF-5633E376D6DC}"/>
              </a:ext>
            </a:extLst>
          </p:cNvPr>
          <p:cNvCxnSpPr>
            <a:cxnSpLocks/>
            <a:endCxn id="51" idx="0"/>
          </p:cNvCxnSpPr>
          <p:nvPr/>
        </p:nvCxnSpPr>
        <p:spPr>
          <a:xfrm>
            <a:off x="6063496" y="14101205"/>
            <a:ext cx="1053893" cy="454652"/>
          </a:xfrm>
          <a:prstGeom prst="curved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Conector: curvado 1034">
            <a:extLst>
              <a:ext uri="{FF2B5EF4-FFF2-40B4-BE49-F238E27FC236}">
                <a16:creationId xmlns:a16="http://schemas.microsoft.com/office/drawing/2014/main" id="{C31D8AEE-1131-09D3-CF04-7896999595DE}"/>
              </a:ext>
            </a:extLst>
          </p:cNvPr>
          <p:cNvCxnSpPr>
            <a:cxnSpLocks/>
            <a:stCxn id="41" idx="1"/>
          </p:cNvCxnSpPr>
          <p:nvPr/>
        </p:nvCxnSpPr>
        <p:spPr>
          <a:xfrm rot="10800000" flipV="1">
            <a:off x="3714593" y="14142528"/>
            <a:ext cx="1102609" cy="595869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CuadroTexto 1046">
            <a:extLst>
              <a:ext uri="{FF2B5EF4-FFF2-40B4-BE49-F238E27FC236}">
                <a16:creationId xmlns:a16="http://schemas.microsoft.com/office/drawing/2014/main" id="{3C4C8027-B7C3-4CAD-3A64-422843F65F1F}"/>
              </a:ext>
            </a:extLst>
          </p:cNvPr>
          <p:cNvSpPr txBox="1"/>
          <p:nvPr/>
        </p:nvSpPr>
        <p:spPr>
          <a:xfrm>
            <a:off x="3455658" y="17408208"/>
            <a:ext cx="4789443" cy="1643287"/>
          </a:xfrm>
          <a:prstGeom prst="roundRect">
            <a:avLst/>
          </a:prstGeom>
          <a:ln>
            <a:extLst>
              <a:ext uri="{C807C97D-BFC1-408E-A445-0C87EB9F89A2}">
                <ask:lineSketchStyleProps xmlns:ask="http://schemas.microsoft.com/office/drawing/2018/sketchyshapes" sd="516240314">
                  <a:custGeom>
                    <a:avLst/>
                    <a:gdLst>
                      <a:gd name="connsiteX0" fmla="*/ 0 w 5338035"/>
                      <a:gd name="connsiteY0" fmla="*/ 209517 h 1257075"/>
                      <a:gd name="connsiteX1" fmla="*/ 209517 w 5338035"/>
                      <a:gd name="connsiteY1" fmla="*/ 0 h 1257075"/>
                      <a:gd name="connsiteX2" fmla="*/ 805263 w 5338035"/>
                      <a:gd name="connsiteY2" fmla="*/ 0 h 1257075"/>
                      <a:gd name="connsiteX3" fmla="*/ 1302628 w 5338035"/>
                      <a:gd name="connsiteY3" fmla="*/ 0 h 1257075"/>
                      <a:gd name="connsiteX4" fmla="*/ 1947564 w 5338035"/>
                      <a:gd name="connsiteY4" fmla="*/ 0 h 1257075"/>
                      <a:gd name="connsiteX5" fmla="*/ 2494120 w 5338035"/>
                      <a:gd name="connsiteY5" fmla="*/ 0 h 1257075"/>
                      <a:gd name="connsiteX6" fmla="*/ 3040675 w 5338035"/>
                      <a:gd name="connsiteY6" fmla="*/ 0 h 1257075"/>
                      <a:gd name="connsiteX7" fmla="*/ 3488851 w 5338035"/>
                      <a:gd name="connsiteY7" fmla="*/ 0 h 1257075"/>
                      <a:gd name="connsiteX8" fmla="*/ 3937027 w 5338035"/>
                      <a:gd name="connsiteY8" fmla="*/ 0 h 1257075"/>
                      <a:gd name="connsiteX9" fmla="*/ 4483582 w 5338035"/>
                      <a:gd name="connsiteY9" fmla="*/ 0 h 1257075"/>
                      <a:gd name="connsiteX10" fmla="*/ 5128518 w 5338035"/>
                      <a:gd name="connsiteY10" fmla="*/ 0 h 1257075"/>
                      <a:gd name="connsiteX11" fmla="*/ 5338035 w 5338035"/>
                      <a:gd name="connsiteY11" fmla="*/ 209517 h 1257075"/>
                      <a:gd name="connsiteX12" fmla="*/ 5338035 w 5338035"/>
                      <a:gd name="connsiteY12" fmla="*/ 603396 h 1257075"/>
                      <a:gd name="connsiteX13" fmla="*/ 5338035 w 5338035"/>
                      <a:gd name="connsiteY13" fmla="*/ 1047558 h 1257075"/>
                      <a:gd name="connsiteX14" fmla="*/ 5128518 w 5338035"/>
                      <a:gd name="connsiteY14" fmla="*/ 1257075 h 1257075"/>
                      <a:gd name="connsiteX15" fmla="*/ 4631152 w 5338035"/>
                      <a:gd name="connsiteY15" fmla="*/ 1257075 h 1257075"/>
                      <a:gd name="connsiteX16" fmla="*/ 4182977 w 5338035"/>
                      <a:gd name="connsiteY16" fmla="*/ 1257075 h 1257075"/>
                      <a:gd name="connsiteX17" fmla="*/ 3783991 w 5338035"/>
                      <a:gd name="connsiteY17" fmla="*/ 1257075 h 1257075"/>
                      <a:gd name="connsiteX18" fmla="*/ 3385005 w 5338035"/>
                      <a:gd name="connsiteY18" fmla="*/ 1257075 h 1257075"/>
                      <a:gd name="connsiteX19" fmla="*/ 2887640 w 5338035"/>
                      <a:gd name="connsiteY19" fmla="*/ 1257075 h 1257075"/>
                      <a:gd name="connsiteX20" fmla="*/ 2439464 w 5338035"/>
                      <a:gd name="connsiteY20" fmla="*/ 1257075 h 1257075"/>
                      <a:gd name="connsiteX21" fmla="*/ 1991288 w 5338035"/>
                      <a:gd name="connsiteY21" fmla="*/ 1257075 h 1257075"/>
                      <a:gd name="connsiteX22" fmla="*/ 1346353 w 5338035"/>
                      <a:gd name="connsiteY22" fmla="*/ 1257075 h 1257075"/>
                      <a:gd name="connsiteX23" fmla="*/ 898177 w 5338035"/>
                      <a:gd name="connsiteY23" fmla="*/ 1257075 h 1257075"/>
                      <a:gd name="connsiteX24" fmla="*/ 209517 w 5338035"/>
                      <a:gd name="connsiteY24" fmla="*/ 1257075 h 1257075"/>
                      <a:gd name="connsiteX25" fmla="*/ 0 w 5338035"/>
                      <a:gd name="connsiteY25" fmla="*/ 1047558 h 1257075"/>
                      <a:gd name="connsiteX26" fmla="*/ 0 w 5338035"/>
                      <a:gd name="connsiteY26" fmla="*/ 628538 h 1257075"/>
                      <a:gd name="connsiteX27" fmla="*/ 0 w 5338035"/>
                      <a:gd name="connsiteY27" fmla="*/ 209517 h 12570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5338035" h="1257075" fill="none" extrusionOk="0">
                        <a:moveTo>
                          <a:pt x="0" y="209517"/>
                        </a:moveTo>
                        <a:cubicBezTo>
                          <a:pt x="13833" y="81545"/>
                          <a:pt x="88175" y="6793"/>
                          <a:pt x="209517" y="0"/>
                        </a:cubicBezTo>
                        <a:cubicBezTo>
                          <a:pt x="347701" y="-36773"/>
                          <a:pt x="581735" y="5464"/>
                          <a:pt x="805263" y="0"/>
                        </a:cubicBezTo>
                        <a:cubicBezTo>
                          <a:pt x="1028791" y="-5464"/>
                          <a:pt x="1170712" y="48346"/>
                          <a:pt x="1302628" y="0"/>
                        </a:cubicBezTo>
                        <a:cubicBezTo>
                          <a:pt x="1434545" y="-48346"/>
                          <a:pt x="1723553" y="64772"/>
                          <a:pt x="1947564" y="0"/>
                        </a:cubicBezTo>
                        <a:cubicBezTo>
                          <a:pt x="2171575" y="-64772"/>
                          <a:pt x="2358160" y="48727"/>
                          <a:pt x="2494120" y="0"/>
                        </a:cubicBezTo>
                        <a:cubicBezTo>
                          <a:pt x="2630080" y="-48727"/>
                          <a:pt x="2821224" y="37140"/>
                          <a:pt x="3040675" y="0"/>
                        </a:cubicBezTo>
                        <a:cubicBezTo>
                          <a:pt x="3260127" y="-37140"/>
                          <a:pt x="3354878" y="19837"/>
                          <a:pt x="3488851" y="0"/>
                        </a:cubicBezTo>
                        <a:cubicBezTo>
                          <a:pt x="3622824" y="-19837"/>
                          <a:pt x="3721234" y="33010"/>
                          <a:pt x="3937027" y="0"/>
                        </a:cubicBezTo>
                        <a:cubicBezTo>
                          <a:pt x="4152820" y="-33010"/>
                          <a:pt x="4324295" y="41947"/>
                          <a:pt x="4483582" y="0"/>
                        </a:cubicBezTo>
                        <a:cubicBezTo>
                          <a:pt x="4642869" y="-41947"/>
                          <a:pt x="4972552" y="76345"/>
                          <a:pt x="5128518" y="0"/>
                        </a:cubicBezTo>
                        <a:cubicBezTo>
                          <a:pt x="5264606" y="14089"/>
                          <a:pt x="5361156" y="68760"/>
                          <a:pt x="5338035" y="209517"/>
                        </a:cubicBezTo>
                        <a:cubicBezTo>
                          <a:pt x="5376259" y="358102"/>
                          <a:pt x="5317137" y="432744"/>
                          <a:pt x="5338035" y="603396"/>
                        </a:cubicBezTo>
                        <a:cubicBezTo>
                          <a:pt x="5358933" y="774048"/>
                          <a:pt x="5302493" y="855809"/>
                          <a:pt x="5338035" y="1047558"/>
                        </a:cubicBezTo>
                        <a:cubicBezTo>
                          <a:pt x="5365853" y="1164262"/>
                          <a:pt x="5249571" y="1261117"/>
                          <a:pt x="5128518" y="1257075"/>
                        </a:cubicBezTo>
                        <a:cubicBezTo>
                          <a:pt x="4977422" y="1275125"/>
                          <a:pt x="4817508" y="1244103"/>
                          <a:pt x="4631152" y="1257075"/>
                        </a:cubicBezTo>
                        <a:cubicBezTo>
                          <a:pt x="4444796" y="1270047"/>
                          <a:pt x="4380928" y="1246953"/>
                          <a:pt x="4182977" y="1257075"/>
                        </a:cubicBezTo>
                        <a:cubicBezTo>
                          <a:pt x="3985027" y="1267197"/>
                          <a:pt x="3875601" y="1224955"/>
                          <a:pt x="3783991" y="1257075"/>
                        </a:cubicBezTo>
                        <a:cubicBezTo>
                          <a:pt x="3692381" y="1289195"/>
                          <a:pt x="3562761" y="1244798"/>
                          <a:pt x="3385005" y="1257075"/>
                        </a:cubicBezTo>
                        <a:cubicBezTo>
                          <a:pt x="3207249" y="1269352"/>
                          <a:pt x="3055275" y="1212635"/>
                          <a:pt x="2887640" y="1257075"/>
                        </a:cubicBezTo>
                        <a:cubicBezTo>
                          <a:pt x="2720005" y="1301515"/>
                          <a:pt x="2646969" y="1228921"/>
                          <a:pt x="2439464" y="1257075"/>
                        </a:cubicBezTo>
                        <a:cubicBezTo>
                          <a:pt x="2231959" y="1285229"/>
                          <a:pt x="2201603" y="1227737"/>
                          <a:pt x="1991288" y="1257075"/>
                        </a:cubicBezTo>
                        <a:cubicBezTo>
                          <a:pt x="1780973" y="1286413"/>
                          <a:pt x="1516224" y="1211537"/>
                          <a:pt x="1346353" y="1257075"/>
                        </a:cubicBezTo>
                        <a:cubicBezTo>
                          <a:pt x="1176482" y="1302613"/>
                          <a:pt x="1117053" y="1220694"/>
                          <a:pt x="898177" y="1257075"/>
                        </a:cubicBezTo>
                        <a:cubicBezTo>
                          <a:pt x="679301" y="1293456"/>
                          <a:pt x="428460" y="1247052"/>
                          <a:pt x="209517" y="1257075"/>
                        </a:cubicBezTo>
                        <a:cubicBezTo>
                          <a:pt x="97673" y="1252913"/>
                          <a:pt x="3360" y="1163430"/>
                          <a:pt x="0" y="1047558"/>
                        </a:cubicBezTo>
                        <a:cubicBezTo>
                          <a:pt x="-40160" y="903948"/>
                          <a:pt x="29499" y="716363"/>
                          <a:pt x="0" y="628538"/>
                        </a:cubicBezTo>
                        <a:cubicBezTo>
                          <a:pt x="-29499" y="540713"/>
                          <a:pt x="39951" y="340606"/>
                          <a:pt x="0" y="209517"/>
                        </a:cubicBezTo>
                        <a:close/>
                      </a:path>
                      <a:path w="5338035" h="1257075" stroke="0" extrusionOk="0">
                        <a:moveTo>
                          <a:pt x="0" y="209517"/>
                        </a:moveTo>
                        <a:cubicBezTo>
                          <a:pt x="2510" y="108052"/>
                          <a:pt x="75415" y="13038"/>
                          <a:pt x="209517" y="0"/>
                        </a:cubicBezTo>
                        <a:cubicBezTo>
                          <a:pt x="340273" y="-66162"/>
                          <a:pt x="634229" y="72911"/>
                          <a:pt x="854453" y="0"/>
                        </a:cubicBezTo>
                        <a:cubicBezTo>
                          <a:pt x="1074677" y="-72911"/>
                          <a:pt x="1130822" y="24533"/>
                          <a:pt x="1401008" y="0"/>
                        </a:cubicBezTo>
                        <a:cubicBezTo>
                          <a:pt x="1671195" y="-24533"/>
                          <a:pt x="1673547" y="46599"/>
                          <a:pt x="1898374" y="0"/>
                        </a:cubicBezTo>
                        <a:cubicBezTo>
                          <a:pt x="2123201" y="-46599"/>
                          <a:pt x="2333304" y="29027"/>
                          <a:pt x="2543310" y="0"/>
                        </a:cubicBezTo>
                        <a:cubicBezTo>
                          <a:pt x="2753316" y="-29027"/>
                          <a:pt x="2819968" y="13813"/>
                          <a:pt x="3040675" y="0"/>
                        </a:cubicBezTo>
                        <a:cubicBezTo>
                          <a:pt x="3261382" y="-13813"/>
                          <a:pt x="3471923" y="40679"/>
                          <a:pt x="3685611" y="0"/>
                        </a:cubicBezTo>
                        <a:cubicBezTo>
                          <a:pt x="3899299" y="-40679"/>
                          <a:pt x="3930649" y="15533"/>
                          <a:pt x="4084597" y="0"/>
                        </a:cubicBezTo>
                        <a:cubicBezTo>
                          <a:pt x="4238545" y="-15533"/>
                          <a:pt x="4346291" y="40000"/>
                          <a:pt x="4581962" y="0"/>
                        </a:cubicBezTo>
                        <a:cubicBezTo>
                          <a:pt x="4817633" y="-40000"/>
                          <a:pt x="4912406" y="58714"/>
                          <a:pt x="5128518" y="0"/>
                        </a:cubicBezTo>
                        <a:cubicBezTo>
                          <a:pt x="5255805" y="17345"/>
                          <a:pt x="5346669" y="97708"/>
                          <a:pt x="5338035" y="209517"/>
                        </a:cubicBezTo>
                        <a:cubicBezTo>
                          <a:pt x="5344385" y="425052"/>
                          <a:pt x="5311049" y="472196"/>
                          <a:pt x="5338035" y="645298"/>
                        </a:cubicBezTo>
                        <a:cubicBezTo>
                          <a:pt x="5365021" y="818400"/>
                          <a:pt x="5305078" y="924111"/>
                          <a:pt x="5338035" y="1047558"/>
                        </a:cubicBezTo>
                        <a:cubicBezTo>
                          <a:pt x="5338685" y="1166717"/>
                          <a:pt x="5264407" y="1273530"/>
                          <a:pt x="5128518" y="1257075"/>
                        </a:cubicBezTo>
                        <a:cubicBezTo>
                          <a:pt x="4961311" y="1278267"/>
                          <a:pt x="4696771" y="1242315"/>
                          <a:pt x="4483582" y="1257075"/>
                        </a:cubicBezTo>
                        <a:cubicBezTo>
                          <a:pt x="4270393" y="1271835"/>
                          <a:pt x="4233708" y="1231122"/>
                          <a:pt x="4035407" y="1257075"/>
                        </a:cubicBezTo>
                        <a:cubicBezTo>
                          <a:pt x="3837106" y="1283028"/>
                          <a:pt x="3612609" y="1183910"/>
                          <a:pt x="3390471" y="1257075"/>
                        </a:cubicBezTo>
                        <a:cubicBezTo>
                          <a:pt x="3168333" y="1330240"/>
                          <a:pt x="3043781" y="1243235"/>
                          <a:pt x="2893105" y="1257075"/>
                        </a:cubicBezTo>
                        <a:cubicBezTo>
                          <a:pt x="2742429" y="1270915"/>
                          <a:pt x="2558822" y="1256429"/>
                          <a:pt x="2444930" y="1257075"/>
                        </a:cubicBezTo>
                        <a:cubicBezTo>
                          <a:pt x="2331038" y="1257721"/>
                          <a:pt x="2086967" y="1247974"/>
                          <a:pt x="1849184" y="1257075"/>
                        </a:cubicBezTo>
                        <a:cubicBezTo>
                          <a:pt x="1611401" y="1266176"/>
                          <a:pt x="1526534" y="1208949"/>
                          <a:pt x="1204248" y="1257075"/>
                        </a:cubicBezTo>
                        <a:cubicBezTo>
                          <a:pt x="881962" y="1305201"/>
                          <a:pt x="526393" y="1181168"/>
                          <a:pt x="209517" y="1257075"/>
                        </a:cubicBezTo>
                        <a:cubicBezTo>
                          <a:pt x="81373" y="1281890"/>
                          <a:pt x="-5290" y="1194309"/>
                          <a:pt x="0" y="1047558"/>
                        </a:cubicBezTo>
                        <a:cubicBezTo>
                          <a:pt x="-7347" y="944413"/>
                          <a:pt x="7120" y="735099"/>
                          <a:pt x="0" y="645298"/>
                        </a:cubicBezTo>
                        <a:cubicBezTo>
                          <a:pt x="-7120" y="555497"/>
                          <a:pt x="23963" y="348368"/>
                          <a:pt x="0" y="20951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sz="2400" kern="0">
                <a:solidFill>
                  <a:schemeClr val="dk1"/>
                </a:solidFill>
                <a:latin typeface="Palatino Linotype" panose="02040502050505030304" pitchFamily="18" charset="0"/>
                <a:ea typeface="Aptos" panose="020B00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263" dirty="0"/>
              <a:t>Viral sequences identified were verified in a second </a:t>
            </a:r>
            <a:r>
              <a:rPr lang="en-US" sz="2263" dirty="0" err="1">
                <a:solidFill>
                  <a:schemeClr val="accent1">
                    <a:lumMod val="75000"/>
                  </a:schemeClr>
                </a:solidFill>
              </a:rPr>
              <a:t>BLASTx</a:t>
            </a:r>
            <a:r>
              <a:rPr lang="en-US" sz="2263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63" dirty="0"/>
              <a:t>search against the non-redundant NCBI database </a:t>
            </a:r>
            <a:endParaRPr lang="es-CO" sz="2263" dirty="0"/>
          </a:p>
        </p:txBody>
      </p:sp>
      <p:cxnSp>
        <p:nvCxnSpPr>
          <p:cNvPr id="1077" name="Conector recto 1076">
            <a:extLst>
              <a:ext uri="{FF2B5EF4-FFF2-40B4-BE49-F238E27FC236}">
                <a16:creationId xmlns:a16="http://schemas.microsoft.com/office/drawing/2014/main" id="{4661BF4E-92A8-57F7-5731-310F9DC8C68E}"/>
              </a:ext>
            </a:extLst>
          </p:cNvPr>
          <p:cNvCxnSpPr>
            <a:cxnSpLocks/>
          </p:cNvCxnSpPr>
          <p:nvPr/>
        </p:nvCxnSpPr>
        <p:spPr>
          <a:xfrm flipH="1">
            <a:off x="14719138" y="5748377"/>
            <a:ext cx="54457" cy="30401074"/>
          </a:xfrm>
          <a:prstGeom prst="line">
            <a:avLst/>
          </a:prstGeom>
          <a:ln w="28575">
            <a:solidFill>
              <a:srgbClr val="D2E6C4"/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3" name="CuadroTexto 1082">
            <a:extLst>
              <a:ext uri="{FF2B5EF4-FFF2-40B4-BE49-F238E27FC236}">
                <a16:creationId xmlns:a16="http://schemas.microsoft.com/office/drawing/2014/main" id="{9F489DB1-1BA2-BAFF-966B-1D2DA0413374}"/>
              </a:ext>
            </a:extLst>
          </p:cNvPr>
          <p:cNvSpPr txBox="1"/>
          <p:nvPr/>
        </p:nvSpPr>
        <p:spPr>
          <a:xfrm>
            <a:off x="15173655" y="22759207"/>
            <a:ext cx="11455317" cy="1417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153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Figure 2</a:t>
            </a:r>
            <a:r>
              <a:rPr lang="en-US" sz="2153" dirty="0">
                <a:solidFill>
                  <a:srgbClr val="000000"/>
                </a:solidFill>
                <a:latin typeface="Palatino Linotype" panose="02040502050505030304" pitchFamily="18" charset="0"/>
              </a:rPr>
              <a:t>.</a:t>
            </a:r>
            <a:r>
              <a:rPr lang="en-US" sz="2153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 A. </a:t>
            </a:r>
            <a:r>
              <a:rPr lang="en-US" sz="2153" dirty="0">
                <a:solidFill>
                  <a:srgbClr val="000000"/>
                </a:solidFill>
                <a:latin typeface="Palatino Linotype" panose="02040502050505030304" pitchFamily="18" charset="0"/>
              </a:rPr>
              <a:t>Chromosome 3 loci in the </a:t>
            </a:r>
            <a:r>
              <a:rPr lang="en-US" sz="2153" i="1" dirty="0">
                <a:solidFill>
                  <a:srgbClr val="000000"/>
                </a:solidFill>
                <a:latin typeface="Palatino Linotype" panose="02040502050505030304" pitchFamily="18" charset="0"/>
              </a:rPr>
              <a:t>An. darlingi </a:t>
            </a:r>
            <a:r>
              <a:rPr lang="en-US" sz="2153" dirty="0">
                <a:solidFill>
                  <a:srgbClr val="000000"/>
                </a:solidFill>
                <a:latin typeface="Palatino Linotype" panose="02040502050505030304" pitchFamily="18" charset="0"/>
              </a:rPr>
              <a:t>reference genome where most of the identified NIRVS were clustered. </a:t>
            </a:r>
            <a:r>
              <a:rPr lang="en-US" sz="2153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B.</a:t>
            </a:r>
            <a:r>
              <a:rPr lang="en-US" sz="2153" dirty="0">
                <a:solidFill>
                  <a:srgbClr val="000000"/>
                </a:solidFill>
                <a:latin typeface="Palatino Linotype" panose="02040502050505030304" pitchFamily="18" charset="0"/>
              </a:rPr>
              <a:t> NIRVS clusters display a repeat pattern in </a:t>
            </a:r>
            <a:r>
              <a:rPr lang="en-US" sz="2153" i="1" dirty="0">
                <a:solidFill>
                  <a:srgbClr val="000000"/>
                </a:solidFill>
                <a:latin typeface="Palatino Linotype" panose="02040502050505030304" pitchFamily="18" charset="0"/>
              </a:rPr>
              <a:t>An. darlingi</a:t>
            </a:r>
            <a:r>
              <a:rPr lang="en-US" sz="2153" dirty="0">
                <a:solidFill>
                  <a:srgbClr val="000000"/>
                </a:solidFill>
                <a:latin typeface="Palatino Linotype" panose="02040502050505030304" pitchFamily="18" charset="0"/>
              </a:rPr>
              <a:t> chromosome 3: NIRVS derived from </a:t>
            </a:r>
            <a:r>
              <a:rPr lang="en-US" sz="2153" i="1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Rhabdoviridae</a:t>
            </a:r>
            <a:r>
              <a:rPr lang="en-US" sz="2153" dirty="0">
                <a:solidFill>
                  <a:srgbClr val="000000"/>
                </a:solidFill>
                <a:latin typeface="Palatino Linotype" panose="02040502050505030304" pitchFamily="18" charset="0"/>
              </a:rPr>
              <a:t> in region-2 and NIRVS derived from </a:t>
            </a:r>
            <a:r>
              <a:rPr lang="en-US" sz="2153" i="1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Partitiviridae</a:t>
            </a:r>
            <a:r>
              <a:rPr lang="en-US" sz="2153" dirty="0">
                <a:solidFill>
                  <a:srgbClr val="000000"/>
                </a:solidFill>
                <a:latin typeface="Palatino Linotype" panose="02040502050505030304" pitchFamily="18" charset="0"/>
              </a:rPr>
              <a:t> in region-4.</a:t>
            </a:r>
          </a:p>
        </p:txBody>
      </p:sp>
      <p:pic>
        <p:nvPicPr>
          <p:cNvPr id="1084" name="Imagen 1083" descr="A screenshot of a computer&#10;&#10;Description automatically generated">
            <a:extLst>
              <a:ext uri="{FF2B5EF4-FFF2-40B4-BE49-F238E27FC236}">
                <a16:creationId xmlns:a16="http://schemas.microsoft.com/office/drawing/2014/main" id="{3D4F49EE-5B15-7A9F-46BC-324BC798BDCA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83" t="18526" r="96828" b="75151"/>
          <a:stretch/>
        </p:blipFill>
        <p:spPr>
          <a:xfrm>
            <a:off x="15294945" y="9363833"/>
            <a:ext cx="309127" cy="405467"/>
          </a:xfrm>
          <a:prstGeom prst="rect">
            <a:avLst/>
          </a:prstGeom>
        </p:spPr>
      </p:pic>
      <p:pic>
        <p:nvPicPr>
          <p:cNvPr id="1085" name="Imagen 1084" descr="A screenshot of a computer&#10;&#10;Description automatically generated">
            <a:extLst>
              <a:ext uri="{FF2B5EF4-FFF2-40B4-BE49-F238E27FC236}">
                <a16:creationId xmlns:a16="http://schemas.microsoft.com/office/drawing/2014/main" id="{F858B52F-16D2-90AA-50DA-3138FE998CFF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-225" t="60269" r="96828" b="29419"/>
          <a:stretch/>
        </p:blipFill>
        <p:spPr>
          <a:xfrm>
            <a:off x="15294946" y="15119347"/>
            <a:ext cx="339959" cy="661249"/>
          </a:xfrm>
          <a:prstGeom prst="rect">
            <a:avLst/>
          </a:prstGeom>
        </p:spPr>
      </p:pic>
      <p:pic>
        <p:nvPicPr>
          <p:cNvPr id="60" name="Imagen 59">
            <a:extLst>
              <a:ext uri="{FF2B5EF4-FFF2-40B4-BE49-F238E27FC236}">
                <a16:creationId xmlns:a16="http://schemas.microsoft.com/office/drawing/2014/main" id="{64233544-4E1C-454C-8841-53A2770865E7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81051" y="15861346"/>
            <a:ext cx="1965343" cy="140083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897ACB19-C829-4CA5-A273-2C638A4596DF}"/>
              </a:ext>
            </a:extLst>
          </p:cNvPr>
          <p:cNvSpPr/>
          <p:nvPr/>
        </p:nvSpPr>
        <p:spPr>
          <a:xfrm>
            <a:off x="15276325" y="31109109"/>
            <a:ext cx="3361818" cy="4236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153" b="1" cap="all">
                <a:latin typeface="Palatino Linotype" panose="02040502050505030304" pitchFamily="18" charset="0"/>
              </a:rPr>
              <a:t>AcknowledgmentS</a:t>
            </a:r>
            <a:endParaRPr lang="en-US" sz="2153" b="1" cap="all" dirty="0">
              <a:latin typeface="Palatino Linotype" panose="02040502050505030304" pitchFamily="18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1DFCDDE-412D-4105-BE94-1C88C122A464}"/>
              </a:ext>
            </a:extLst>
          </p:cNvPr>
          <p:cNvSpPr/>
          <p:nvPr/>
        </p:nvSpPr>
        <p:spPr>
          <a:xfrm>
            <a:off x="18647928" y="26074691"/>
            <a:ext cx="4060728" cy="672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772" b="1" dirty="0">
                <a:latin typeface="Palatino Linotype" panose="02040502050505030304" pitchFamily="18" charset="0"/>
              </a:rPr>
              <a:t>CONCLUSIONS </a:t>
            </a:r>
            <a:endParaRPr lang="es-CO" sz="3772" b="1" dirty="0">
              <a:latin typeface="Palatino Linotype" panose="02040502050505030304" pitchFamily="18" charset="0"/>
            </a:endParaRPr>
          </a:p>
        </p:txBody>
      </p:sp>
      <p:sp>
        <p:nvSpPr>
          <p:cNvPr id="12" name="Flecha: hacia abajo 1067">
            <a:extLst>
              <a:ext uri="{FF2B5EF4-FFF2-40B4-BE49-F238E27FC236}">
                <a16:creationId xmlns:a16="http://schemas.microsoft.com/office/drawing/2014/main" id="{BDC37B93-E3EB-9163-921E-3C25ED65293D}"/>
              </a:ext>
            </a:extLst>
          </p:cNvPr>
          <p:cNvSpPr/>
          <p:nvPr/>
        </p:nvSpPr>
        <p:spPr>
          <a:xfrm>
            <a:off x="11373314" y="18131298"/>
            <a:ext cx="503776" cy="65738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914"/>
          </a:p>
        </p:txBody>
      </p:sp>
      <p:sp>
        <p:nvSpPr>
          <p:cNvPr id="13" name="Flecha: hacia abajo 1067">
            <a:extLst>
              <a:ext uri="{FF2B5EF4-FFF2-40B4-BE49-F238E27FC236}">
                <a16:creationId xmlns:a16="http://schemas.microsoft.com/office/drawing/2014/main" id="{24728AE0-ED5B-BC75-4021-06F4BD5FE8C4}"/>
              </a:ext>
            </a:extLst>
          </p:cNvPr>
          <p:cNvSpPr/>
          <p:nvPr/>
        </p:nvSpPr>
        <p:spPr>
          <a:xfrm>
            <a:off x="11429512" y="20049466"/>
            <a:ext cx="503776" cy="65738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914"/>
          </a:p>
        </p:txBody>
      </p:sp>
      <p:sp>
        <p:nvSpPr>
          <p:cNvPr id="15" name="Flecha: hacia abajo 1062">
            <a:extLst>
              <a:ext uri="{FF2B5EF4-FFF2-40B4-BE49-F238E27FC236}">
                <a16:creationId xmlns:a16="http://schemas.microsoft.com/office/drawing/2014/main" id="{650B2FA3-711C-0B1E-D243-CAD371F81E68}"/>
              </a:ext>
            </a:extLst>
          </p:cNvPr>
          <p:cNvSpPr/>
          <p:nvPr/>
        </p:nvSpPr>
        <p:spPr>
          <a:xfrm>
            <a:off x="5485140" y="19165800"/>
            <a:ext cx="592192" cy="72167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914"/>
          </a:p>
        </p:txBody>
      </p:sp>
    </p:spTree>
    <p:extLst>
      <p:ext uri="{BB962C8B-B14F-4D97-AF65-F5344CB8AC3E}">
        <p14:creationId xmlns:p14="http://schemas.microsoft.com/office/powerpoint/2010/main" val="3042185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0C48F19C7806B4B827BEA0E865FD40B" ma:contentTypeVersion="14" ma:contentTypeDescription="Crear nuevo documento." ma:contentTypeScope="" ma:versionID="95d82a51a8c69bca70e3babf254e95d3">
  <xsd:schema xmlns:xsd="http://www.w3.org/2001/XMLSchema" xmlns:xs="http://www.w3.org/2001/XMLSchema" xmlns:p="http://schemas.microsoft.com/office/2006/metadata/properties" xmlns:ns3="c9a3fd0d-4436-4a21-a8c9-77726cd3f409" xmlns:ns4="192fc663-4e1a-470b-86b0-04af9b2be6eb" targetNamespace="http://schemas.microsoft.com/office/2006/metadata/properties" ma:root="true" ma:fieldsID="038d2af047fa12ac38b1814e423a2c8b" ns3:_="" ns4:_="">
    <xsd:import namespace="c9a3fd0d-4436-4a21-a8c9-77726cd3f409"/>
    <xsd:import namespace="192fc663-4e1a-470b-86b0-04af9b2be6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a3fd0d-4436-4a21-a8c9-77726cd3f4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fc663-4e1a-470b-86b0-04af9b2be6e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677B14-F9E6-40AA-9A12-B81943EC1B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667713-4036-472D-880A-D68CC818D3D9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92fc663-4e1a-470b-86b0-04af9b2be6eb"/>
    <ds:schemaRef ds:uri="c9a3fd0d-4436-4a21-a8c9-77726cd3f409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BE262A5-A773-45D0-B89B-208B45ED3E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a3fd0d-4436-4a21-a8c9-77726cd3f409"/>
    <ds:schemaRef ds:uri="192fc663-4e1a-470b-86b0-04af9b2be6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6943</TotalTime>
  <Words>1072</Words>
  <Application>Microsoft Office PowerPoint</Application>
  <PresentationFormat>Custom</PresentationFormat>
  <Paragraphs>76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Palatino Linotype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Micromol</dc:creator>
  <cp:lastModifiedBy>MARGARITA MARIA CORREA OCHOA</cp:lastModifiedBy>
  <cp:revision>330</cp:revision>
  <dcterms:created xsi:type="dcterms:W3CDTF">2019-11-08T18:15:31Z</dcterms:created>
  <dcterms:modified xsi:type="dcterms:W3CDTF">2024-08-16T16:00:56Z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0x01010020C48F19C7806B4B827BEA0E865FD40B</vt:lpwstr>
  </property>
</Properties>
</file>