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6"/>
  </p:notesMasterIdLst>
  <p:sldIdLst>
    <p:sldId id="256" r:id="rId5"/>
  </p:sldIdLst>
  <p:sldSz cx="32399288" cy="39600188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3"/>
    <a:srgbClr val="93D500"/>
    <a:srgbClr val="752157"/>
    <a:srgbClr val="009579"/>
    <a:srgbClr val="FFA400"/>
    <a:srgbClr val="EED700"/>
    <a:srgbClr val="F7535F"/>
    <a:srgbClr val="3BBFAD"/>
    <a:srgbClr val="F5333F"/>
    <a:srgbClr val="FF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2" autoAdjust="0"/>
    <p:restoredTop sz="94660"/>
  </p:normalViewPr>
  <p:slideViewPr>
    <p:cSldViewPr snapToGrid="0">
      <p:cViewPr>
        <p:scale>
          <a:sx n="61" d="100"/>
          <a:sy n="61" d="100"/>
        </p:scale>
        <p:origin x="-432" y="-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2" d="100"/>
          <a:sy n="102" d="100"/>
        </p:scale>
        <p:origin x="8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62087-6BDE-0549-8DE7-FEA2D0728B1A}" type="datetimeFigureOut">
              <a:rPr lang="es-CO" smtClean="0"/>
              <a:t>1/08/24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C386D-FA57-FF48-8F2B-811416F3845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65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0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5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1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8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9F0FE-4FDD-4BC1-9CD7-BCC3BFCCECE4}" type="datetimeFigureOut">
              <a:rPr lang="en-US" smtClean="0"/>
              <a:t>8/1/24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CD53-8A13-4D36-877D-68861302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8.png"/><Relationship Id="rId25" Type="http://schemas.openxmlformats.org/officeDocument/2006/relationships/image" Target="../media/image15.svg"/><Relationship Id="rId2" Type="http://schemas.openxmlformats.org/officeDocument/2006/relationships/slideLayout" Target="../slideLayouts/slideLayout1.xml"/><Relationship Id="rId16" Type="http://schemas.microsoft.com/office/2007/relationships/hdphoto" Target="../media/hdphoto7.wdp"/><Relationship Id="rId20" Type="http://schemas.openxmlformats.org/officeDocument/2006/relationships/image" Target="../media/image11.png"/><Relationship Id="rId29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3.svg"/><Relationship Id="rId28" Type="http://schemas.openxmlformats.org/officeDocument/2006/relationships/image" Target="../media/image1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Relationship Id="rId22" Type="http://schemas.openxmlformats.org/officeDocument/2006/relationships/image" Target="../media/image12.png"/><Relationship Id="rId27" Type="http://schemas.openxmlformats.org/officeDocument/2006/relationships/image" Target="../media/image17.jpeg"/><Relationship Id="rId3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7D99B7-918B-49D6-818B-296EC5815CC9}"/>
              </a:ext>
            </a:extLst>
          </p:cNvPr>
          <p:cNvSpPr/>
          <p:nvPr/>
        </p:nvSpPr>
        <p:spPr>
          <a:xfrm>
            <a:off x="13186" y="37312443"/>
            <a:ext cx="32379362" cy="2244878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9768" y="-122056"/>
            <a:ext cx="32495030" cy="4887351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-1" y="4702522"/>
            <a:ext cx="32485263" cy="2323920"/>
          </a:xfrm>
          <a:prstGeom prst="rect">
            <a:avLst/>
          </a:prstGeom>
          <a:solidFill>
            <a:srgbClr val="F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357F4B8-2462-AACE-72AC-ED1F1EEE4169}"/>
              </a:ext>
            </a:extLst>
          </p:cNvPr>
          <p:cNvSpPr/>
          <p:nvPr/>
        </p:nvSpPr>
        <p:spPr>
          <a:xfrm>
            <a:off x="11080028" y="14777671"/>
            <a:ext cx="8580615" cy="1108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1D5C2A-4D7A-4E95-942F-FC46060BA5E7}"/>
              </a:ext>
            </a:extLst>
          </p:cNvPr>
          <p:cNvSpPr txBox="1"/>
          <p:nvPr/>
        </p:nvSpPr>
        <p:spPr>
          <a:xfrm>
            <a:off x="11299732" y="14967248"/>
            <a:ext cx="8360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53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n-US" sz="4400" b="1" dirty="0" err="1">
                <a:solidFill>
                  <a:srgbClr val="F53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  <a:endParaRPr lang="en-US" sz="4400" b="1" dirty="0">
              <a:solidFill>
                <a:srgbClr val="F53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8FE6342-0479-32AA-EDF7-FE58D460B2A3}"/>
              </a:ext>
            </a:extLst>
          </p:cNvPr>
          <p:cNvSpPr txBox="1"/>
          <p:nvPr/>
        </p:nvSpPr>
        <p:spPr>
          <a:xfrm>
            <a:off x="13337868" y="12625647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53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n-US" sz="6000" b="1" dirty="0">
              <a:solidFill>
                <a:srgbClr val="F53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A7055A8E-348D-F091-ED87-C1BD6C7070BC}"/>
              </a:ext>
            </a:extLst>
          </p:cNvPr>
          <p:cNvSpPr/>
          <p:nvPr/>
        </p:nvSpPr>
        <p:spPr>
          <a:xfrm>
            <a:off x="11080028" y="12223736"/>
            <a:ext cx="1850230" cy="1850230"/>
          </a:xfrm>
          <a:prstGeom prst="ellipse">
            <a:avLst/>
          </a:prstGeom>
          <a:solidFill>
            <a:srgbClr val="00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418B23F0-7C57-2974-E806-092B7E6099DA}"/>
              </a:ext>
            </a:extLst>
          </p:cNvPr>
          <p:cNvSpPr txBox="1"/>
          <p:nvPr/>
        </p:nvSpPr>
        <p:spPr>
          <a:xfrm>
            <a:off x="11222190" y="16425255"/>
            <a:ext cx="892396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entorno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constante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evolución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creciente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complejidad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surge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necesidad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adoptar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prácticas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que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minimicen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impacto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ambiental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mejoren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eficiencia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energética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fortalezcan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Este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estudio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investiga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cómo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desarrollar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manera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más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sostenible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utilizando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tecnologías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Spring Boot, Laravel y React.</a:t>
            </a: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F8B7CB-8588-EBDB-72EB-FF163D3DDC5C}"/>
              </a:ext>
            </a:extLst>
          </p:cNvPr>
          <p:cNvCxnSpPr>
            <a:cxnSpLocks/>
          </p:cNvCxnSpPr>
          <p:nvPr/>
        </p:nvCxnSpPr>
        <p:spPr>
          <a:xfrm>
            <a:off x="1147799" y="7577123"/>
            <a:ext cx="18856201" cy="0"/>
          </a:xfrm>
          <a:prstGeom prst="line">
            <a:avLst/>
          </a:prstGeom>
          <a:ln>
            <a:solidFill>
              <a:srgbClr val="FF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6B8D4E0-CA58-1ACD-5052-11CE6D764EEE}"/>
              </a:ext>
            </a:extLst>
          </p:cNvPr>
          <p:cNvSpPr txBox="1"/>
          <p:nvPr/>
        </p:nvSpPr>
        <p:spPr>
          <a:xfrm>
            <a:off x="1185387" y="8074031"/>
            <a:ext cx="89239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trabajo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consiste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construcción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guía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integral que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destaca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importancia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la</a:t>
            </a:r>
          </a:p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sostenibilidad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desarrollo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web. Se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introducen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orígenes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evolución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la web,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destacando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necesidad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prácticas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sostenibles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para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reducir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impacto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ambiental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mejorar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datos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B8A0BA-A06F-3488-9594-2CC44B695718}"/>
              </a:ext>
            </a:extLst>
          </p:cNvPr>
          <p:cNvSpPr txBox="1"/>
          <p:nvPr/>
        </p:nvSpPr>
        <p:spPr>
          <a:xfrm>
            <a:off x="11080033" y="8104404"/>
            <a:ext cx="892396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dicha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guía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cubren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tecnologías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fundamentales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HTML, CSS y JavaScript,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ofreciendo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ejemplos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prácticos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ejercicios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para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crear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accesibles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eficientes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fomentando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mayor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conciencia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responsabilidad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ambiental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industria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tecnológica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 </a:t>
            </a:r>
          </a:p>
          <a:p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A252DA3-489D-4B2A-3EA3-EE95C3A4B4E7}"/>
              </a:ext>
            </a:extLst>
          </p:cNvPr>
          <p:cNvSpPr txBox="1"/>
          <p:nvPr/>
        </p:nvSpPr>
        <p:spPr>
          <a:xfrm>
            <a:off x="3405451" y="23106986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53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6000" b="1" dirty="0">
              <a:solidFill>
                <a:srgbClr val="F53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019CB77-AB64-61C2-9AF1-18E77C96304A}"/>
              </a:ext>
            </a:extLst>
          </p:cNvPr>
          <p:cNvSpPr/>
          <p:nvPr/>
        </p:nvSpPr>
        <p:spPr>
          <a:xfrm>
            <a:off x="1352463" y="22824157"/>
            <a:ext cx="1850230" cy="1850230"/>
          </a:xfrm>
          <a:prstGeom prst="ellipse">
            <a:avLst/>
          </a:prstGeom>
          <a:solidFill>
            <a:srgbClr val="00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4061703-14D4-3590-C7D7-8BEC6EBE40AA}"/>
              </a:ext>
            </a:extLst>
          </p:cNvPr>
          <p:cNvSpPr txBox="1"/>
          <p:nvPr/>
        </p:nvSpPr>
        <p:spPr>
          <a:xfrm>
            <a:off x="1558899" y="24913603"/>
            <a:ext cx="892396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metodología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combina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métodos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cualitativos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cuantitativos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para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evaluar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sostenibilidad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Comienza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revisión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literatura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sobre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desarrollo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sostenible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tecnologías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Luego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se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desarrollarán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página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principios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sostenibilidad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optimización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recursos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Finalmente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se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evaluará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desempeño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y se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propondrán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recomendaciones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526CE35-FB6B-7FA3-6A4E-1EEE0FD50E3D}"/>
              </a:ext>
            </a:extLst>
          </p:cNvPr>
          <p:cNvCxnSpPr>
            <a:cxnSpLocks/>
          </p:cNvCxnSpPr>
          <p:nvPr/>
        </p:nvCxnSpPr>
        <p:spPr>
          <a:xfrm>
            <a:off x="1352463" y="22237891"/>
            <a:ext cx="18856201" cy="0"/>
          </a:xfrm>
          <a:prstGeom prst="line">
            <a:avLst/>
          </a:prstGeom>
          <a:ln>
            <a:solidFill>
              <a:srgbClr val="FF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E68AA243-B862-85A2-13A3-9B319F542171}"/>
              </a:ext>
            </a:extLst>
          </p:cNvPr>
          <p:cNvSpPr txBox="1"/>
          <p:nvPr/>
        </p:nvSpPr>
        <p:spPr>
          <a:xfrm>
            <a:off x="3717004" y="29294798"/>
            <a:ext cx="5996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533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sz="6000" b="1" dirty="0">
              <a:solidFill>
                <a:srgbClr val="F53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D202C28-F2BD-573E-F627-DC9BF9B65443}"/>
              </a:ext>
            </a:extLst>
          </p:cNvPr>
          <p:cNvSpPr/>
          <p:nvPr/>
        </p:nvSpPr>
        <p:spPr>
          <a:xfrm>
            <a:off x="1555416" y="28892887"/>
            <a:ext cx="1850230" cy="1850230"/>
          </a:xfrm>
          <a:prstGeom prst="ellipse">
            <a:avLst/>
          </a:prstGeom>
          <a:solidFill>
            <a:srgbClr val="007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CCE6B56-5260-0CC3-3DC4-8C1B415AA6D1}"/>
              </a:ext>
            </a:extLst>
          </p:cNvPr>
          <p:cNvSpPr txBox="1"/>
          <p:nvPr/>
        </p:nvSpPr>
        <p:spPr>
          <a:xfrm>
            <a:off x="1510657" y="31039898"/>
            <a:ext cx="89239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trabajo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resultó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libros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inglés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Sustainable Web Development y Designing and Implementing Modern Web Applications. El primero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guía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creación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sostenibles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mientras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que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aborda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patrones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diseño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frameworks y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principios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desarrollo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web.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BD19174-8891-0974-ED07-F3ACC3B51C81}"/>
              </a:ext>
            </a:extLst>
          </p:cNvPr>
          <p:cNvSpPr txBox="1"/>
          <p:nvPr/>
        </p:nvSpPr>
        <p:spPr>
          <a:xfrm>
            <a:off x="18423953" y="29565484"/>
            <a:ext cx="1020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00%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9CCBCA7-8CA7-CA0E-67DE-05CA5A7C3143}"/>
              </a:ext>
            </a:extLst>
          </p:cNvPr>
          <p:cNvSpPr txBox="1"/>
          <p:nvPr/>
        </p:nvSpPr>
        <p:spPr>
          <a:xfrm>
            <a:off x="18438064" y="31344555"/>
            <a:ext cx="1020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00%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90BDF832-90C1-6537-DD81-3D45A6331249}"/>
              </a:ext>
            </a:extLst>
          </p:cNvPr>
          <p:cNvSpPr/>
          <p:nvPr/>
        </p:nvSpPr>
        <p:spPr>
          <a:xfrm>
            <a:off x="21764663" y="25492142"/>
            <a:ext cx="9242034" cy="11088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8E6C19-1088-6A45-351C-DDDCBB00282E}"/>
              </a:ext>
            </a:extLst>
          </p:cNvPr>
          <p:cNvSpPr txBox="1"/>
          <p:nvPr/>
        </p:nvSpPr>
        <p:spPr>
          <a:xfrm>
            <a:off x="22143428" y="25584892"/>
            <a:ext cx="58970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5333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Conclusiones</a:t>
            </a:r>
            <a:endParaRPr lang="en-US" sz="6000" b="1" dirty="0">
              <a:solidFill>
                <a:srgbClr val="F533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A345FCA0-2153-2F7D-452B-BA5D124B0E90}"/>
              </a:ext>
            </a:extLst>
          </p:cNvPr>
          <p:cNvSpPr txBox="1"/>
          <p:nvPr/>
        </p:nvSpPr>
        <p:spPr>
          <a:xfrm>
            <a:off x="22814252" y="27353020"/>
            <a:ext cx="83233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implementación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prácticas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sostenibles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desarrollo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puede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reducir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drásticamente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huella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carbono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las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contribuyendo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mitigación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del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cambio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climático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94F33D5-3CBE-BA3F-0329-1D5BEFAB0977}"/>
              </a:ext>
            </a:extLst>
          </p:cNvPr>
          <p:cNvSpPr txBox="1"/>
          <p:nvPr/>
        </p:nvSpPr>
        <p:spPr>
          <a:xfrm>
            <a:off x="22814252" y="29874259"/>
            <a:ext cx="83809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Según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estudio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Aslan et al. (2018),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adopción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prácticas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desarrollo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sostenible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puede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reducir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hasta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un 20%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consumo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energético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las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web.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20449AD7-9FD4-A9E8-1F7E-807BD23F978C}"/>
              </a:ext>
            </a:extLst>
          </p:cNvPr>
          <p:cNvSpPr txBox="1"/>
          <p:nvPr/>
        </p:nvSpPr>
        <p:spPr>
          <a:xfrm>
            <a:off x="22761837" y="32079896"/>
            <a:ext cx="83563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cuanto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seguridad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guía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detallada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sobre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la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implementación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patrones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diseño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MVC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ayuda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implementar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aplicaciones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robustas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25AA8E-2397-4660-81AB-3FB0EFF7B5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111" y1="37778" x2="60556" y2="35000"/>
                        <a14:foregroundMark x1="60556" y1="35000" x2="61389" y2="37222"/>
                        <a14:foregroundMark x1="61111" y1="43611" x2="59444" y2="50278"/>
                        <a14:foregroundMark x1="59444" y1="50278" x2="61111" y2="43889"/>
                        <a14:foregroundMark x1="61111" y1="43889" x2="61667" y2="42500"/>
                        <a14:backgroundMark x1="66667" y1="30278" x2="68333" y2="22778"/>
                        <a14:backgroundMark x1="68889" y1="23056" x2="71111" y2="32222"/>
                        <a14:backgroundMark x1="71111" y1="32222" x2="73611" y2="22222"/>
                        <a14:backgroundMark x1="73611" y1="22222" x2="74722" y2="19444"/>
                        <a14:backgroundMark x1="74722" y1="19444" x2="76111" y2="18333"/>
                        <a14:backgroundMark x1="67778" y1="20000" x2="67778" y2="20000"/>
                        <a14:backgroundMark x1="67778" y1="20000" x2="67778" y2="20000"/>
                        <a14:backgroundMark x1="67778" y1="20000" x2="82222" y2="51111"/>
                        <a14:backgroundMark x1="82222" y1="51111" x2="83056" y2="15833"/>
                        <a14:backgroundMark x1="83056" y1="15833" x2="80556" y2="41389"/>
                        <a14:backgroundMark x1="80556" y1="41389" x2="82222" y2="17500"/>
                        <a14:backgroundMark x1="82222" y1="17500" x2="80556" y2="7500"/>
                        <a14:backgroundMark x1="80556" y1="7500" x2="77500" y2="10278"/>
                        <a14:backgroundMark x1="77500" y1="10278" x2="73889" y2="40000"/>
                        <a14:backgroundMark x1="73889" y1="40000" x2="75833" y2="30833"/>
                        <a14:backgroundMark x1="75833" y1="30833" x2="78056" y2="43611"/>
                        <a14:backgroundMark x1="78056" y1="43611" x2="79444" y2="38056"/>
                        <a14:backgroundMark x1="79444" y1="38056" x2="78333" y2="43611"/>
                        <a14:backgroundMark x1="78333" y1="43611" x2="77500" y2="26944"/>
                        <a14:backgroundMark x1="77500" y1="26944" x2="76667" y2="34444"/>
                        <a14:backgroundMark x1="76667" y1="34444" x2="77222" y2="22222"/>
                        <a14:backgroundMark x1="77222" y1="22222" x2="74167" y2="11667"/>
                        <a14:backgroundMark x1="74167" y1="11667" x2="70833" y2="8056"/>
                        <a14:backgroundMark x1="70833" y1="8056" x2="69722" y2="19444"/>
                        <a14:backgroundMark x1="69722" y1="19444" x2="70000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46" y="28847761"/>
            <a:ext cx="1850230" cy="18502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065FEA0-0555-4544-BC6A-F6D606902F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2" b="98891" l="889" r="90000">
                        <a14:foregroundMark x1="9000" y1="17517" x2="8667" y2="37472"/>
                        <a14:foregroundMark x1="8667" y1="37472" x2="8667" y2="37472"/>
                        <a14:foregroundMark x1="5778" y1="14967" x2="3333" y2="13193"/>
                        <a14:foregroundMark x1="3333" y1="13193" x2="2000" y2="10865"/>
                        <a14:foregroundMark x1="2000" y1="10865" x2="2222" y2="5654"/>
                        <a14:foregroundMark x1="2222" y1="5654" x2="4222" y2="3991"/>
                        <a14:foregroundMark x1="4222" y1="3991" x2="6556" y2="3104"/>
                        <a14:foregroundMark x1="6556" y1="3104" x2="9000" y2="3104"/>
                        <a14:foregroundMark x1="9000" y1="3104" x2="9556" y2="3104"/>
                        <a14:foregroundMark x1="3222" y1="3437" x2="1556" y2="6098"/>
                        <a14:foregroundMark x1="1556" y1="6098" x2="889" y2="8758"/>
                        <a14:foregroundMark x1="889" y1="8758" x2="1444" y2="10643"/>
                        <a14:foregroundMark x1="17444" y1="28492" x2="18333" y2="30820"/>
                        <a14:foregroundMark x1="18333" y1="30820" x2="21111" y2="29490"/>
                        <a14:foregroundMark x1="21111" y1="29490" x2="22333" y2="29379"/>
                        <a14:foregroundMark x1="18000" y1="45011" x2="20444" y2="46120"/>
                        <a14:foregroundMark x1="20444" y1="46120" x2="21111" y2="45565"/>
                        <a14:foregroundMark x1="17667" y1="61197" x2="20222" y2="62306"/>
                        <a14:foregroundMark x1="20222" y1="62306" x2="20889" y2="61973"/>
                        <a14:foregroundMark x1="9000" y1="92905" x2="9111" y2="98891"/>
                        <a14:foregroundMark x1="9111" y1="98891" x2="14222" y2="98448"/>
                        <a14:foregroundMark x1="89444" y1="77605" x2="89222" y2="82483"/>
                        <a14:foregroundMark x1="40556" y1="24169" x2="50667" y2="24169"/>
                        <a14:foregroundMark x1="65111" y1="24169" x2="66556" y2="24723"/>
                        <a14:foregroundMark x1="39111" y1="31153" x2="51889" y2="30266"/>
                        <a14:foregroundMark x1="51889" y1="30266" x2="53556" y2="30266"/>
                        <a14:foregroundMark x1="38778" y1="40022" x2="48333" y2="39468"/>
                        <a14:foregroundMark x1="48333" y1="39468" x2="55000" y2="39468"/>
                        <a14:foregroundMark x1="38000" y1="47228" x2="41000" y2="46009"/>
                        <a14:foregroundMark x1="41000" y1="46009" x2="41111" y2="45787"/>
                        <a14:foregroundMark x1="47556" y1="46452" x2="60556" y2="46452"/>
                        <a14:foregroundMark x1="38000" y1="56208" x2="43111" y2="55322"/>
                        <a14:foregroundMark x1="43111" y1="55322" x2="56778" y2="55654"/>
                        <a14:foregroundMark x1="39667" y1="63415" x2="48556" y2="62639"/>
                        <a14:foregroundMark x1="48556" y1="62639" x2="53333" y2="62639"/>
                        <a14:foregroundMark x1="64333" y1="62860" x2="68000" y2="63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72" y="23057297"/>
            <a:ext cx="1380882" cy="13839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FEB9A5-B52A-4B25-9496-99F07D4DD28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5306" l="6196" r="92609">
                        <a14:foregroundMark x1="24891" y1="8571" x2="20761" y2="612"/>
                        <a14:foregroundMark x1="20761" y1="612" x2="20109" y2="408"/>
                        <a14:foregroundMark x1="20978" y1="4388" x2="11413" y2="4388"/>
                        <a14:foregroundMark x1="11413" y1="4388" x2="9239" y2="5000"/>
                        <a14:foregroundMark x1="9239" y1="5000" x2="7609" y2="15918"/>
                        <a14:foregroundMark x1="7609" y1="15918" x2="6196" y2="25918"/>
                        <a14:foregroundMark x1="6196" y1="25918" x2="6196" y2="29490"/>
                        <a14:foregroundMark x1="82717" y1="22449" x2="90217" y2="19184"/>
                        <a14:foregroundMark x1="90217" y1="19184" x2="91522" y2="13980"/>
                        <a14:foregroundMark x1="91522" y1="13980" x2="91630" y2="10714"/>
                        <a14:foregroundMark x1="91630" y1="10714" x2="90217" y2="8265"/>
                        <a14:foregroundMark x1="90217" y1="8265" x2="89891" y2="8061"/>
                        <a14:foregroundMark x1="25761" y1="10102" x2="25109" y2="14694"/>
                        <a14:foregroundMark x1="25109" y1="14694" x2="21087" y2="21224"/>
                        <a14:foregroundMark x1="21087" y1="21224" x2="26957" y2="21633"/>
                        <a14:foregroundMark x1="26957" y1="21633" x2="34891" y2="20612"/>
                        <a14:foregroundMark x1="37500" y1="22143" x2="43804" y2="22449"/>
                        <a14:foregroundMark x1="43804" y1="22449" x2="49239" y2="22143"/>
                        <a14:foregroundMark x1="49239" y1="22143" x2="55870" y2="22143"/>
                        <a14:foregroundMark x1="55870" y1="22143" x2="58152" y2="21939"/>
                        <a14:foregroundMark x1="58152" y1="21939" x2="77500" y2="21939"/>
                        <a14:foregroundMark x1="77500" y1="21939" x2="84891" y2="21429"/>
                        <a14:foregroundMark x1="92717" y1="17245" x2="91630" y2="3265"/>
                        <a14:foregroundMark x1="27391" y1="2755" x2="35543" y2="2245"/>
                        <a14:foregroundMark x1="35543" y1="2245" x2="84674" y2="3265"/>
                        <a14:foregroundMark x1="84674" y1="3265" x2="89565" y2="5306"/>
                        <a14:foregroundMark x1="89565" y1="5306" x2="91304" y2="6429"/>
                        <a14:foregroundMark x1="8152" y1="29490" x2="8043" y2="32041"/>
                        <a14:foregroundMark x1="8043" y1="32041" x2="6848" y2="34694"/>
                        <a14:foregroundMark x1="6848" y1="34694" x2="6413" y2="87143"/>
                        <a14:foregroundMark x1="6413" y1="87143" x2="6739" y2="88265"/>
                        <a14:foregroundMark x1="7283" y1="88265" x2="9348" y2="89592"/>
                        <a14:foregroundMark x1="9348" y1="89592" x2="11087" y2="92041"/>
                        <a14:foregroundMark x1="11087" y1="92041" x2="15761" y2="95102"/>
                        <a14:foregroundMark x1="15761" y1="95102" x2="18478" y2="95306"/>
                        <a14:foregroundMark x1="18478" y1="95306" x2="20109" y2="92857"/>
                        <a14:foregroundMark x1="20109" y1="92857" x2="28804" y2="87245"/>
                        <a14:foregroundMark x1="28804" y1="87245" x2="31522" y2="86531"/>
                        <a14:foregroundMark x1="31522" y1="86531" x2="37935" y2="90408"/>
                        <a14:foregroundMark x1="37935" y1="90408" x2="43043" y2="94694"/>
                        <a14:foregroundMark x1="43043" y1="94694" x2="44674" y2="94286"/>
                        <a14:foregroundMark x1="60109" y1="85612" x2="51630" y2="92143"/>
                        <a14:foregroundMark x1="51630" y1="92143" x2="45217" y2="94796"/>
                        <a14:foregroundMark x1="61413" y1="86939" x2="71087" y2="94592"/>
                        <a14:foregroundMark x1="71087" y1="94592" x2="72935" y2="94796"/>
                        <a14:foregroundMark x1="73478" y1="95306" x2="80543" y2="90102"/>
                        <a14:foregroundMark x1="80543" y1="90102" x2="82391" y2="86633"/>
                        <a14:foregroundMark x1="82717" y1="27653" x2="83043" y2="87653"/>
                        <a14:foregroundMark x1="83043" y1="87653" x2="82935" y2="87959"/>
                        <a14:foregroundMark x1="23804" y1="38469" x2="62065" y2="39490"/>
                        <a14:foregroundMark x1="62065" y1="39490" x2="64239" y2="39184"/>
                        <a14:foregroundMark x1="24022" y1="48878" x2="26522" y2="49184"/>
                        <a14:foregroundMark x1="26522" y1="49184" x2="29022" y2="48878"/>
                        <a14:foregroundMark x1="29022" y1="48878" x2="64565" y2="48878"/>
                        <a14:foregroundMark x1="24022" y1="58367" x2="59457" y2="58571"/>
                        <a14:foregroundMark x1="21522" y1="58878" x2="23478" y2="59694"/>
                        <a14:foregroundMark x1="22391" y1="61020" x2="24565" y2="61224"/>
                        <a14:backgroundMark x1="29891" y1="29490" x2="44348" y2="31531"/>
                        <a14:backgroundMark x1="44348" y1="31531" x2="58370" y2="31633"/>
                        <a14:backgroundMark x1="18478" y1="26633" x2="18152" y2="47653"/>
                        <a14:backgroundMark x1="78478" y1="29490" x2="78478" y2="49694"/>
                        <a14:backgroundMark x1="72391" y1="56531" x2="71630" y2="64694"/>
                        <a14:backgroundMark x1="71630" y1="64694" x2="69565" y2="70000"/>
                        <a14:backgroundMark x1="69565" y1="70000" x2="67283" y2="71531"/>
                        <a14:backgroundMark x1="67283" y1="71531" x2="48261" y2="73776"/>
                        <a14:backgroundMark x1="48261" y1="73776" x2="41196" y2="73673"/>
                        <a14:backgroundMark x1="41196" y1="73673" x2="32500" y2="64796"/>
                        <a14:backgroundMark x1="20716" y1="59749" x2="15109" y2="57347"/>
                        <a14:backgroundMark x1="32500" y1="64796" x2="24469" y2="61356"/>
                        <a14:backgroundMark x1="15109" y1="57347" x2="12935" y2="5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201" y="12577630"/>
            <a:ext cx="1161427" cy="1237172"/>
          </a:xfrm>
          <a:prstGeom prst="rect">
            <a:avLst/>
          </a:prstGeom>
        </p:spPr>
      </p:pic>
      <p:sp>
        <p:nvSpPr>
          <p:cNvPr id="91" name="Rectángulo 90">
            <a:extLst>
              <a:ext uri="{FF2B5EF4-FFF2-40B4-BE49-F238E27FC236}">
                <a16:creationId xmlns:a16="http://schemas.microsoft.com/office/drawing/2014/main" id="{3950B619-8824-4E85-9CB5-CB77A9D9992F}"/>
              </a:ext>
            </a:extLst>
          </p:cNvPr>
          <p:cNvSpPr/>
          <p:nvPr/>
        </p:nvSpPr>
        <p:spPr>
          <a:xfrm>
            <a:off x="9962" y="39175309"/>
            <a:ext cx="32379363" cy="427138"/>
          </a:xfrm>
          <a:prstGeom prst="rect">
            <a:avLst/>
          </a:prstGeom>
          <a:solidFill>
            <a:srgbClr val="F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7BF4239-E760-77D4-9255-204AFE5779D4}"/>
              </a:ext>
            </a:extLst>
          </p:cNvPr>
          <p:cNvSpPr txBox="1"/>
          <p:nvPr/>
        </p:nvSpPr>
        <p:spPr>
          <a:xfrm>
            <a:off x="861349" y="5023042"/>
            <a:ext cx="186392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PRACTICANTE: Gabriel Eduardo Camargo García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A1E1ED7F-2C53-3FA8-9E57-37EEB3A983B3}"/>
              </a:ext>
            </a:extLst>
          </p:cNvPr>
          <p:cNvSpPr txBox="1"/>
          <p:nvPr/>
        </p:nvSpPr>
        <p:spPr>
          <a:xfrm>
            <a:off x="874135" y="5972994"/>
            <a:ext cx="18460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ASESORES: Raúl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Peña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E375DA83-2E8D-49C6-AB78-92F3BEF5CB1F}"/>
              </a:ext>
            </a:extLst>
          </p:cNvPr>
          <p:cNvSpPr txBox="1"/>
          <p:nvPr/>
        </p:nvSpPr>
        <p:spPr>
          <a:xfrm>
            <a:off x="19931642" y="5004273"/>
            <a:ext cx="115888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PROGRAMA: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6F3AB-3239-6806-AD4B-9F32EF1A638C}"/>
              </a:ext>
            </a:extLst>
          </p:cNvPr>
          <p:cNvSpPr txBox="1"/>
          <p:nvPr/>
        </p:nvSpPr>
        <p:spPr>
          <a:xfrm>
            <a:off x="545510" y="1137974"/>
            <a:ext cx="186495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WEB SOSTENIBLE Y SEGURO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20DB82-8C2A-8901-F038-B910B46EB7DF}"/>
              </a:ext>
            </a:extLst>
          </p:cNvPr>
          <p:cNvSpPr txBox="1"/>
          <p:nvPr/>
        </p:nvSpPr>
        <p:spPr>
          <a:xfrm>
            <a:off x="768433" y="37452405"/>
            <a:ext cx="74291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 CONTACTO DEL AUTOR: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921D57E-CBDB-2F62-A58B-5CC4A792AC4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4" y="38235139"/>
            <a:ext cx="780427" cy="7804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71E9A1-C425-2F75-4375-BB9E15D8080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935" b="98804" l="3370" r="97935">
                        <a14:foregroundMark x1="54348" y1="14674" x2="43043" y2="14348"/>
                        <a14:foregroundMark x1="43043" y1="14348" x2="37065" y2="15870"/>
                        <a14:foregroundMark x1="81087" y1="25870" x2="86304" y2="36087"/>
                        <a14:foregroundMark x1="86304" y1="36087" x2="91522" y2="57283"/>
                        <a14:foregroundMark x1="91522" y1="57283" x2="91304" y2="64022"/>
                        <a14:foregroundMark x1="91304" y1="64022" x2="87391" y2="73696"/>
                        <a14:foregroundMark x1="87391" y1="73696" x2="81413" y2="79239"/>
                        <a14:foregroundMark x1="81413" y1="79239" x2="78587" y2="80978"/>
                        <a14:foregroundMark x1="78587" y1="80978" x2="61196" y2="83043"/>
                        <a14:foregroundMark x1="61196" y1="83043" x2="35109" y2="80870"/>
                        <a14:foregroundMark x1="35109" y1="80870" x2="21739" y2="73913"/>
                        <a14:foregroundMark x1="21739" y1="73913" x2="15543" y2="65978"/>
                        <a14:foregroundMark x1="15543" y1="65978" x2="11522" y2="53804"/>
                        <a14:foregroundMark x1="11522" y1="53804" x2="11087" y2="31196"/>
                        <a14:foregroundMark x1="11087" y1="31196" x2="12500" y2="26848"/>
                        <a14:foregroundMark x1="12500" y1="26848" x2="15000" y2="23696"/>
                        <a14:foregroundMark x1="15000" y1="23696" x2="15435" y2="23370"/>
                        <a14:foregroundMark x1="35000" y1="20109" x2="41739" y2="22500"/>
                        <a14:foregroundMark x1="41739" y1="22500" x2="64130" y2="22717"/>
                        <a14:foregroundMark x1="64130" y1="22717" x2="41848" y2="17391"/>
                        <a14:foregroundMark x1="41848" y1="17391" x2="55109" y2="17609"/>
                        <a14:foregroundMark x1="55109" y1="17609" x2="60435" y2="17500"/>
                        <a14:foregroundMark x1="60435" y1="17500" x2="56087" y2="15435"/>
                        <a14:foregroundMark x1="57283" y1="5870" x2="43043" y2="7500"/>
                        <a14:foregroundMark x1="43043" y1="7500" x2="29565" y2="13587"/>
                        <a14:foregroundMark x1="29565" y1="13587" x2="26957" y2="15870"/>
                        <a14:foregroundMark x1="26957" y1="15870" x2="23913" y2="20870"/>
                        <a14:foregroundMark x1="23913" y1="20870" x2="22117" y2="29478"/>
                        <a14:foregroundMark x1="79662" y1="33478" x2="87174" y2="44239"/>
                        <a14:foregroundMark x1="79435" y1="33152" x2="79662" y2="33478"/>
                        <a14:foregroundMark x1="67065" y1="15435" x2="75237" y2="27140"/>
                        <a14:foregroundMark x1="5435" y1="48478" x2="9022" y2="62717"/>
                        <a14:foregroundMark x1="9022" y1="62717" x2="22391" y2="85435"/>
                        <a14:foregroundMark x1="22391" y1="85435" x2="25109" y2="88261"/>
                        <a14:foregroundMark x1="25109" y1="88261" x2="27717" y2="89783"/>
                        <a14:foregroundMark x1="27717" y1="89783" x2="44130" y2="89783"/>
                        <a14:foregroundMark x1="44130" y1="89783" x2="64022" y2="86739"/>
                        <a14:foregroundMark x1="64022" y1="86739" x2="67500" y2="85326"/>
                        <a14:foregroundMark x1="67500" y1="85326" x2="70652" y2="83043"/>
                        <a14:foregroundMark x1="93152" y1="60543" x2="92609" y2="36739"/>
                        <a14:foregroundMark x1="40978" y1="5109" x2="50870" y2="4348"/>
                        <a14:foregroundMark x1="50870" y1="4348" x2="69783" y2="9565"/>
                        <a14:foregroundMark x1="69783" y1="9565" x2="95652" y2="28696"/>
                        <a14:foregroundMark x1="42283" y1="3152" x2="51848" y2="3370"/>
                        <a14:foregroundMark x1="51848" y1="3370" x2="57609" y2="3152"/>
                        <a14:foregroundMark x1="30217" y1="9348" x2="17935" y2="24891"/>
                        <a14:foregroundMark x1="17935" y1="24891" x2="15978" y2="34891"/>
                        <a14:foregroundMark x1="15978" y1="34891" x2="15978" y2="37500"/>
                        <a14:foregroundMark x1="21957" y1="14348" x2="15217" y2="19457"/>
                        <a14:foregroundMark x1="15217" y1="19457" x2="5761" y2="31848"/>
                        <a14:foregroundMark x1="5761" y1="31848" x2="3804" y2="35761"/>
                        <a14:foregroundMark x1="3804" y1="35761" x2="3478" y2="51957"/>
                        <a14:foregroundMark x1="3478" y1="51957" x2="4130" y2="54783"/>
                        <a14:foregroundMark x1="35000" y1="94565" x2="56848" y2="96848"/>
                        <a14:foregroundMark x1="56848" y1="96848" x2="70978" y2="92717"/>
                        <a14:foregroundMark x1="70978" y1="92717" x2="72609" y2="92065"/>
                        <a14:foregroundMark x1="95652" y1="38913" x2="98043" y2="45870"/>
                        <a14:foregroundMark x1="98043" y1="45870" x2="97935" y2="59783"/>
                        <a14:foregroundMark x1="97935" y1="59783" x2="95109" y2="64783"/>
                        <a14:foregroundMark x1="35543" y1="95326" x2="37283" y2="98370"/>
                        <a14:foregroundMark x1="37283" y1="98370" x2="40761" y2="97826"/>
                        <a14:foregroundMark x1="40761" y1="97826" x2="56087" y2="98804"/>
                        <a14:foregroundMark x1="56087" y1="98804" x2="64565" y2="94891"/>
                        <a14:foregroundMark x1="37717" y1="36739" x2="52609" y2="39457"/>
                        <a14:foregroundMark x1="52609" y1="39457" x2="59022" y2="37935"/>
                        <a14:foregroundMark x1="70652" y1="52717" x2="70652" y2="45978"/>
                        <a14:foregroundMark x1="70652" y1="45978" x2="70652" y2="45978"/>
                        <a14:foregroundMark x1="51522" y1="63804" x2="55652" y2="63261"/>
                        <a14:foregroundMark x1="55652" y1="63261" x2="56848" y2="63261"/>
                        <a14:foregroundMark x1="28478" y1="44457" x2="29022" y2="51196"/>
                        <a14:backgroundMark x1="20978" y1="35217" x2="20978" y2="32717"/>
                        <a14:backgroundMark x1="21196" y1="36739" x2="21196" y2="33152"/>
                        <a14:backgroundMark x1="21196" y1="33152" x2="22174" y2="31413"/>
                        <a14:backgroundMark x1="21196" y1="36739" x2="21196" y2="35435"/>
                        <a14:backgroundMark x1="20978" y1="37174" x2="20217" y2="33804"/>
                        <a14:backgroundMark x1="20217" y1="33804" x2="21196" y2="31413"/>
                        <a14:backgroundMark x1="20217" y1="37500" x2="21196" y2="31739"/>
                        <a14:backgroundMark x1="76087" y1="28913" x2="78913" y2="32174"/>
                        <a14:backgroundMark x1="79348" y1="34239" x2="79348" y2="33478"/>
                        <a14:backgroundMark x1="79130" y1="33478" x2="79130" y2="33478"/>
                        <a14:backgroundMark x1="76087" y1="28696" x2="76087" y2="28696"/>
                        <a14:backgroundMark x1="79130" y1="32717" x2="79130" y2="32717"/>
                        <a14:backgroundMark x1="79348" y1="33152" x2="79348" y2="33152"/>
                        <a14:backgroundMark x1="76087" y1="28696" x2="76087" y2="28696"/>
                        <a14:backgroundMark x1="21522" y1="30978" x2="21522" y2="30978"/>
                        <a14:backgroundMark x1="21957" y1="31413" x2="20217" y2="36957"/>
                        <a14:backgroundMark x1="22717" y1="29891" x2="21196" y2="31739"/>
                        <a14:backgroundMark x1="75652" y1="28152" x2="75652" y2="28696"/>
                        <a14:backgroundMark x1="79348" y1="33696" x2="79130" y2="32717"/>
                        <a14:backgroundMark x1="76630" y1="28913" x2="75870" y2="2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692" y="38266046"/>
            <a:ext cx="700997" cy="70099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C571331-7309-E678-55EB-6583C80960AB}"/>
              </a:ext>
            </a:extLst>
          </p:cNvPr>
          <p:cNvSpPr txBox="1"/>
          <p:nvPr/>
        </p:nvSpPr>
        <p:spPr>
          <a:xfrm>
            <a:off x="1726155" y="38280755"/>
            <a:ext cx="3393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+57 3142139537</a:t>
            </a:r>
          </a:p>
          <a:p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21DA32-5193-5E56-EAD7-6ECCC22AA8A3}"/>
              </a:ext>
            </a:extLst>
          </p:cNvPr>
          <p:cNvSpPr txBox="1"/>
          <p:nvPr/>
        </p:nvSpPr>
        <p:spPr>
          <a:xfrm>
            <a:off x="12341314" y="38278782"/>
            <a:ext cx="526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>
                <a:solidFill>
                  <a:schemeClr val="bg1"/>
                </a:solidFill>
              </a:rPr>
              <a:t>gabriel.camargo@udea.edu.co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C3E9527-B7CD-72EF-8B8A-248CE0CA577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0" b="97500" l="10000" r="90000">
                        <a14:foregroundMark x1="49333" y1="8167" x2="39111" y2="8167"/>
                        <a14:foregroundMark x1="42667" y1="92333" x2="56889" y2="92333"/>
                        <a14:foregroundMark x1="56889" y1="92333" x2="60111" y2="91833"/>
                        <a14:foregroundMark x1="60111" y1="91833" x2="60222" y2="91667"/>
                        <a14:foregroundMark x1="67444" y1="83667" x2="68444" y2="80500"/>
                        <a14:foregroundMark x1="68444" y1="80500" x2="70667" y2="77667"/>
                        <a14:foregroundMark x1="70667" y1="77667" x2="77889" y2="53833"/>
                        <a14:foregroundMark x1="77889" y1="53833" x2="77889" y2="26833"/>
                        <a14:foregroundMark x1="77889" y1="26833" x2="76222" y2="19000"/>
                        <a14:foregroundMark x1="54111" y1="2500" x2="43889" y2="3667"/>
                        <a14:foregroundMark x1="38556" y1="10167" x2="37222" y2="10833"/>
                        <a14:foregroundMark x1="42111" y1="96500" x2="53333" y2="97500"/>
                        <a14:foregroundMark x1="53333" y1="97500" x2="54667" y2="96333"/>
                        <a14:foregroundMark x1="46667" y1="27667" x2="55889" y2="29500"/>
                        <a14:foregroundMark x1="55889" y1="29500" x2="61778" y2="36833"/>
                        <a14:foregroundMark x1="61778" y1="36833" x2="63778" y2="41333"/>
                        <a14:foregroundMark x1="63778" y1="41333" x2="64778" y2="59333"/>
                        <a14:foregroundMark x1="64778" y1="59333" x2="62889" y2="69667"/>
                        <a14:foregroundMark x1="62889" y1="69667" x2="59111" y2="72000"/>
                        <a14:foregroundMark x1="51444" y1="50167" x2="51333" y2="53833"/>
                        <a14:foregroundMark x1="51333" y1="53833" x2="48778" y2="45000"/>
                        <a14:foregroundMark x1="48778" y1="45000" x2="48667" y2="4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885" y="38213568"/>
            <a:ext cx="1082657" cy="72177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2B52A7E-F41A-D049-E75E-B76ED02CF0D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969" b="96066" l="10000" r="90000">
                        <a14:foregroundMark x1="46087" y1="4555" x2="48804" y2="5176"/>
                        <a14:foregroundMark x1="48804" y1="5176" x2="51739" y2="4969"/>
                        <a14:foregroundMark x1="51739" y1="4969" x2="56739" y2="5797"/>
                        <a14:foregroundMark x1="42935" y1="36232" x2="43261" y2="43478"/>
                        <a14:foregroundMark x1="43913" y1="96480" x2="50870" y2="96894"/>
                        <a14:foregroundMark x1="50870" y1="96894" x2="53152" y2="96066"/>
                        <a14:foregroundMark x1="53152" y1="96066" x2="55217" y2="94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81" y="38296599"/>
            <a:ext cx="1212388" cy="63650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B76A48F-975F-8D90-ADCA-D32014C9F0A1}"/>
              </a:ext>
            </a:extLst>
          </p:cNvPr>
          <p:cNvSpPr txBox="1"/>
          <p:nvPr/>
        </p:nvSpPr>
        <p:spPr>
          <a:xfrm>
            <a:off x="19464096" y="38280755"/>
            <a:ext cx="308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gec1102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F6776F-1204-743C-DEBE-62511391CDEC}"/>
              </a:ext>
            </a:extLst>
          </p:cNvPr>
          <p:cNvSpPr txBox="1"/>
          <p:nvPr/>
        </p:nvSpPr>
        <p:spPr>
          <a:xfrm>
            <a:off x="7253586" y="38256584"/>
            <a:ext cx="3393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+57 3142139537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6C916186-E8F8-9A5E-46E2-53B3C7A0CE11}"/>
              </a:ext>
            </a:extLst>
          </p:cNvPr>
          <p:cNvSpPr txBox="1"/>
          <p:nvPr/>
        </p:nvSpPr>
        <p:spPr>
          <a:xfrm>
            <a:off x="19931642" y="6024674"/>
            <a:ext cx="11588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2024-1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C9C68DD-9612-EEA2-F8E0-638F750240E8}"/>
              </a:ext>
            </a:extLst>
          </p:cNvPr>
          <p:cNvSpPr txBox="1"/>
          <p:nvPr/>
        </p:nvSpPr>
        <p:spPr>
          <a:xfrm>
            <a:off x="23772223" y="38258151"/>
            <a:ext cx="809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http://ca.linkedin.com/in/linkedinyourname.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29" name="Picture 2" descr="Linkedin icono redondo negro">
            <a:extLst>
              <a:ext uri="{FF2B5EF4-FFF2-40B4-BE49-F238E27FC236}">
                <a16:creationId xmlns:a16="http://schemas.microsoft.com/office/drawing/2014/main" id="{74F0ADDD-A736-C1AB-94AF-42CD010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706" y="38181483"/>
            <a:ext cx="798578" cy="7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E64AFE9-BF93-0EA0-C86C-2A6E8EEC21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336" y="429351"/>
            <a:ext cx="11852982" cy="3805875"/>
          </a:xfrm>
          <a:prstGeom prst="rect">
            <a:avLst/>
          </a:prstGeom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9E5D5796-1AB4-A493-3EEF-2AE359092E40}"/>
              </a:ext>
            </a:extLst>
          </p:cNvPr>
          <p:cNvSpPr txBox="1"/>
          <p:nvPr/>
        </p:nvSpPr>
        <p:spPr>
          <a:xfrm>
            <a:off x="545510" y="229252"/>
            <a:ext cx="1179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Ingeniería de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23E40FB-B12E-998A-13A3-2C6B0A6FE6AD}"/>
              </a:ext>
            </a:extLst>
          </p:cNvPr>
          <p:cNvGrpSpPr/>
          <p:nvPr/>
        </p:nvGrpSpPr>
        <p:grpSpPr>
          <a:xfrm>
            <a:off x="21714437" y="8606092"/>
            <a:ext cx="9499464" cy="16176391"/>
            <a:chOff x="21714437" y="8606092"/>
            <a:chExt cx="9499464" cy="16176391"/>
          </a:xfrm>
        </p:grpSpPr>
        <p:sp>
          <p:nvSpPr>
            <p:cNvPr id="39" name="Rectángulo redondeado 3">
              <a:extLst>
                <a:ext uri="{FF2B5EF4-FFF2-40B4-BE49-F238E27FC236}">
                  <a16:creationId xmlns:a16="http://schemas.microsoft.com/office/drawing/2014/main" id="{BFCF6DE4-B07F-DC2A-C9F0-0CBCEDE9C23E}"/>
                </a:ext>
              </a:extLst>
            </p:cNvPr>
            <p:cNvSpPr/>
            <p:nvPr/>
          </p:nvSpPr>
          <p:spPr>
            <a:xfrm>
              <a:off x="21714437" y="8606092"/>
              <a:ext cx="9499464" cy="16176391"/>
            </a:xfrm>
            <a:prstGeom prst="roundRect">
              <a:avLst/>
            </a:prstGeom>
            <a:solidFill>
              <a:srgbClr val="F753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3" name="Oval 32">
              <a:extLst>
                <a:ext uri="{FF2B5EF4-FFF2-40B4-BE49-F238E27FC236}">
                  <a16:creationId xmlns:a16="http://schemas.microsoft.com/office/drawing/2014/main" id="{5AF7E868-EFDC-27D2-B906-B79784146DAE}"/>
                </a:ext>
              </a:extLst>
            </p:cNvPr>
            <p:cNvSpPr/>
            <p:nvPr/>
          </p:nvSpPr>
          <p:spPr>
            <a:xfrm>
              <a:off x="22683930" y="8720981"/>
              <a:ext cx="1850230" cy="1850230"/>
            </a:xfrm>
            <a:prstGeom prst="ellipse">
              <a:avLst/>
            </a:prstGeom>
            <a:solidFill>
              <a:srgbClr val="007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54" descr="Logo, icon&#10;&#10;Description automatically generated">
              <a:extLst>
                <a:ext uri="{FF2B5EF4-FFF2-40B4-BE49-F238E27FC236}">
                  <a16:creationId xmlns:a16="http://schemas.microsoft.com/office/drawing/2014/main" id="{61969A01-3490-2FE2-2D60-ABEB5133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1075" y="10812159"/>
              <a:ext cx="899272" cy="1100110"/>
            </a:xfrm>
            <a:prstGeom prst="rect">
              <a:avLst/>
            </a:prstGeom>
          </p:spPr>
        </p:pic>
        <p:cxnSp>
          <p:nvCxnSpPr>
            <p:cNvPr id="49" name="Straight Connector 134">
              <a:extLst>
                <a:ext uri="{FF2B5EF4-FFF2-40B4-BE49-F238E27FC236}">
                  <a16:creationId xmlns:a16="http://schemas.microsoft.com/office/drawing/2014/main" id="{2EBD596F-364E-B0A2-6EDA-A8DC857A9FD2}"/>
                </a:ext>
              </a:extLst>
            </p:cNvPr>
            <p:cNvCxnSpPr/>
            <p:nvPr/>
          </p:nvCxnSpPr>
          <p:spPr>
            <a:xfrm>
              <a:off x="22785545" y="13388887"/>
              <a:ext cx="838094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DB4B7C43-A7D0-D259-C584-F698DDC7C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758" b="96484" l="10000" r="90000">
                          <a14:foregroundMark x1="47500" y1="41992" x2="45543" y2="41602"/>
                          <a14:foregroundMark x1="45543" y1="41602" x2="43587" y2="43164"/>
                          <a14:foregroundMark x1="43587" y1="43164" x2="41630" y2="46680"/>
                          <a14:foregroundMark x1="41630" y1="46680" x2="39022" y2="57227"/>
                          <a14:foregroundMark x1="39022" y1="57227" x2="39239" y2="64063"/>
                          <a14:foregroundMark x1="39239" y1="64063" x2="43478" y2="66016"/>
                          <a14:foregroundMark x1="43478" y1="66016" x2="44674" y2="68945"/>
                          <a14:foregroundMark x1="44674" y1="68945" x2="49348" y2="69531"/>
                          <a14:foregroundMark x1="49348" y1="69531" x2="50652" y2="66602"/>
                          <a14:foregroundMark x1="50652" y1="66602" x2="52500" y2="65039"/>
                          <a14:foregroundMark x1="52500" y1="65039" x2="54348" y2="58203"/>
                          <a14:foregroundMark x1="54348" y1="58203" x2="54348" y2="55664"/>
                          <a14:foregroundMark x1="68696" y1="13477" x2="68696" y2="4688"/>
                          <a14:foregroundMark x1="68696" y1="4688" x2="66957" y2="4297"/>
                          <a14:foregroundMark x1="66957" y1="4297" x2="65652" y2="7227"/>
                          <a14:foregroundMark x1="65652" y1="7227" x2="63696" y2="8984"/>
                          <a14:foregroundMark x1="63696" y1="8984" x2="59565" y2="17773"/>
                          <a14:foregroundMark x1="59565" y1="17773" x2="57935" y2="19336"/>
                          <a14:foregroundMark x1="57935" y1="19336" x2="58043" y2="32617"/>
                          <a14:foregroundMark x1="68913" y1="4297" x2="67826" y2="1953"/>
                          <a14:foregroundMark x1="52935" y1="13867" x2="49130" y2="13477"/>
                          <a14:foregroundMark x1="49130" y1="13477" x2="46957" y2="12305"/>
                          <a14:foregroundMark x1="46957" y1="12305" x2="45870" y2="12305"/>
                          <a14:foregroundMark x1="70000" y1="45703" x2="70109" y2="63867"/>
                          <a14:foregroundMark x1="70109" y1="63867" x2="69783" y2="66602"/>
                          <a14:foregroundMark x1="53152" y1="95313" x2="43478" y2="964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6007" y="8900284"/>
              <a:ext cx="2476507" cy="1378230"/>
            </a:xfrm>
            <a:prstGeom prst="rect">
              <a:avLst/>
            </a:prstGeom>
          </p:spPr>
        </p:pic>
        <p:cxnSp>
          <p:nvCxnSpPr>
            <p:cNvPr id="51" name="Straight Connector 136">
              <a:extLst>
                <a:ext uri="{FF2B5EF4-FFF2-40B4-BE49-F238E27FC236}">
                  <a16:creationId xmlns:a16="http://schemas.microsoft.com/office/drawing/2014/main" id="{CF936CBA-BF95-69AE-6721-72C63C62C135}"/>
                </a:ext>
              </a:extLst>
            </p:cNvPr>
            <p:cNvCxnSpPr/>
            <p:nvPr/>
          </p:nvCxnSpPr>
          <p:spPr>
            <a:xfrm>
              <a:off x="22727909" y="16324535"/>
              <a:ext cx="8380945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Gráfico 25">
              <a:extLst>
                <a:ext uri="{FF2B5EF4-FFF2-40B4-BE49-F238E27FC236}">
                  <a16:creationId xmlns:a16="http://schemas.microsoft.com/office/drawing/2014/main" id="{72B28466-7B3F-CF5B-548B-1B9A6CE8B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43390" t="6044" r="1" b="26571"/>
            <a:stretch/>
          </p:blipFill>
          <p:spPr>
            <a:xfrm rot="10800000">
              <a:off x="28082649" y="8666374"/>
              <a:ext cx="2041066" cy="1855371"/>
            </a:xfrm>
            <a:prstGeom prst="rect">
              <a:avLst/>
            </a:prstGeom>
          </p:spPr>
        </p:pic>
        <p:pic>
          <p:nvPicPr>
            <p:cNvPr id="53" name="Gráfico 20">
              <a:extLst>
                <a:ext uri="{FF2B5EF4-FFF2-40B4-BE49-F238E27FC236}">
                  <a16:creationId xmlns:a16="http://schemas.microsoft.com/office/drawing/2014/main" id="{1FB6F2AB-6FDB-7853-2817-2B5C77868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 l="57901" t="1944" r="-5028" b="25563"/>
            <a:stretch/>
          </p:blipFill>
          <p:spPr>
            <a:xfrm>
              <a:off x="21742149" y="20563725"/>
              <a:ext cx="2621051" cy="4132247"/>
            </a:xfrm>
            <a:prstGeom prst="rect">
              <a:avLst/>
            </a:prstGeom>
          </p:spPr>
        </p:pic>
        <p:sp>
          <p:nvSpPr>
            <p:cNvPr id="54" name="TextBox 34">
              <a:extLst>
                <a:ext uri="{FF2B5EF4-FFF2-40B4-BE49-F238E27FC236}">
                  <a16:creationId xmlns:a16="http://schemas.microsoft.com/office/drawing/2014/main" id="{2B97E997-F61B-BDB3-D3EA-4F6778A928D6}"/>
                </a:ext>
              </a:extLst>
            </p:cNvPr>
            <p:cNvSpPr txBox="1"/>
            <p:nvPr/>
          </p:nvSpPr>
          <p:spPr>
            <a:xfrm>
              <a:off x="24902514" y="9231611"/>
              <a:ext cx="599669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</a:t>
              </a: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64">
              <a:extLst>
                <a:ext uri="{FF2B5EF4-FFF2-40B4-BE49-F238E27FC236}">
                  <a16:creationId xmlns:a16="http://schemas.microsoft.com/office/drawing/2014/main" id="{BF938B3B-E514-3B22-0C15-43FE53151F5B}"/>
                </a:ext>
              </a:extLst>
            </p:cNvPr>
            <p:cNvSpPr txBox="1"/>
            <p:nvPr/>
          </p:nvSpPr>
          <p:spPr>
            <a:xfrm>
              <a:off x="23703694" y="11075878"/>
              <a:ext cx="747219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Evaluar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la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sostenibilidad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y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seguridad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de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varios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frameworks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modernos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de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desarrollo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mediante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la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creación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y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análisis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de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proyectos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web simples.</a:t>
              </a:r>
            </a:p>
          </p:txBody>
        </p:sp>
        <p:sp>
          <p:nvSpPr>
            <p:cNvPr id="57" name="TextBox 68">
              <a:extLst>
                <a:ext uri="{FF2B5EF4-FFF2-40B4-BE49-F238E27FC236}">
                  <a16:creationId xmlns:a16="http://schemas.microsoft.com/office/drawing/2014/main" id="{3F6B89DE-33E4-8349-2E09-0866487DA1BB}"/>
                </a:ext>
              </a:extLst>
            </p:cNvPr>
            <p:cNvSpPr txBox="1"/>
            <p:nvPr/>
          </p:nvSpPr>
          <p:spPr>
            <a:xfrm>
              <a:off x="23668521" y="13840502"/>
              <a:ext cx="747219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Comparar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el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desempeño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de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diferentes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frameworks de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desarrollo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web,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como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React, Spring Boot y Laravel,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términos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de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consumo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de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recursos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8" name="TextBox 72">
              <a:extLst>
                <a:ext uri="{FF2B5EF4-FFF2-40B4-BE49-F238E27FC236}">
                  <a16:creationId xmlns:a16="http://schemas.microsoft.com/office/drawing/2014/main" id="{CE5B19D0-AC50-F5A5-1EFA-8A4B28747AB6}"/>
                </a:ext>
              </a:extLst>
            </p:cNvPr>
            <p:cNvSpPr txBox="1"/>
            <p:nvPr/>
          </p:nvSpPr>
          <p:spPr>
            <a:xfrm>
              <a:off x="23701946" y="16554723"/>
              <a:ext cx="747219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Analizar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las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mejores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prácticas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el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desarrollo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web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sostenible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y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impacto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la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reducción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de la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huella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de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carbono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de las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aplicaciones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web.</a:t>
              </a:r>
            </a:p>
          </p:txBody>
        </p:sp>
      </p:grpSp>
      <p:pic>
        <p:nvPicPr>
          <p:cNvPr id="75" name="Picture 54" descr="Logo, icon&#10;&#10;Description automatically generated">
            <a:extLst>
              <a:ext uri="{FF2B5EF4-FFF2-40B4-BE49-F238E27FC236}">
                <a16:creationId xmlns:a16="http://schemas.microsoft.com/office/drawing/2014/main" id="{294DC2E8-6A81-7C82-5AC0-137B95723B14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930" y="13859168"/>
            <a:ext cx="899272" cy="1100110"/>
          </a:xfrm>
          <a:prstGeom prst="rect">
            <a:avLst/>
          </a:prstGeom>
        </p:spPr>
      </p:pic>
      <p:pic>
        <p:nvPicPr>
          <p:cNvPr id="76" name="Picture 54" descr="Logo, icon&#10;&#10;Description automatically generated">
            <a:extLst>
              <a:ext uri="{FF2B5EF4-FFF2-40B4-BE49-F238E27FC236}">
                <a16:creationId xmlns:a16="http://schemas.microsoft.com/office/drawing/2014/main" id="{BFD1CA46-7E5D-C5DE-8B04-6EFC3E3CEC1D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775" y="16643521"/>
            <a:ext cx="899272" cy="1100110"/>
          </a:xfrm>
          <a:prstGeom prst="rect">
            <a:avLst/>
          </a:prstGeom>
        </p:spPr>
      </p:pic>
      <p:pic>
        <p:nvPicPr>
          <p:cNvPr id="77" name="Picture 54" descr="Logo, icon&#10;&#10;Description automatically generated">
            <a:extLst>
              <a:ext uri="{FF2B5EF4-FFF2-40B4-BE49-F238E27FC236}">
                <a16:creationId xmlns:a16="http://schemas.microsoft.com/office/drawing/2014/main" id="{2C17DB30-A7D9-3C6E-48CE-4EBAF0AD63A5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63" y="27363311"/>
            <a:ext cx="899272" cy="1100110"/>
          </a:xfrm>
          <a:prstGeom prst="rect">
            <a:avLst/>
          </a:prstGeom>
        </p:spPr>
      </p:pic>
      <p:pic>
        <p:nvPicPr>
          <p:cNvPr id="78" name="Picture 54" descr="Logo, icon&#10;&#10;Description automatically generated">
            <a:extLst>
              <a:ext uri="{FF2B5EF4-FFF2-40B4-BE49-F238E27FC236}">
                <a16:creationId xmlns:a16="http://schemas.microsoft.com/office/drawing/2014/main" id="{139AD590-BAA8-568D-B1DC-2E92FF6C50B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437" y="30034080"/>
            <a:ext cx="899272" cy="1100110"/>
          </a:xfrm>
          <a:prstGeom prst="rect">
            <a:avLst/>
          </a:prstGeom>
        </p:spPr>
      </p:pic>
      <p:pic>
        <p:nvPicPr>
          <p:cNvPr id="79" name="Picture 54" descr="Logo, icon&#10;&#10;Description automatically generated">
            <a:extLst>
              <a:ext uri="{FF2B5EF4-FFF2-40B4-BE49-F238E27FC236}">
                <a16:creationId xmlns:a16="http://schemas.microsoft.com/office/drawing/2014/main" id="{32D1FAAC-3AFF-BB6F-39F5-B53A0FE6EDD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958" y="32529382"/>
            <a:ext cx="899272" cy="11001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56FA366-F3EC-2AFB-BF6D-32EB8630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31" y="11903973"/>
            <a:ext cx="7732292" cy="95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DB18FA5-9DED-9E11-3BF5-BF45719D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152" y="24307501"/>
            <a:ext cx="7620000" cy="93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ue circle with arrows and colorful shapes&#10;&#10;Description automatically generated">
            <a:extLst>
              <a:ext uri="{FF2B5EF4-FFF2-40B4-BE49-F238E27FC236}">
                <a16:creationId xmlns:a16="http://schemas.microsoft.com/office/drawing/2014/main" id="{D7525A98-1162-4B00-34AE-191C6A951C4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983" y="19434182"/>
            <a:ext cx="2844479" cy="2844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734F79-D729-6778-AE60-8ADC17793EE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265" y="19202538"/>
            <a:ext cx="2844479" cy="2844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774E74-93D0-3E07-70F2-DE9011AC509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547" y="21348175"/>
            <a:ext cx="2994511" cy="2994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294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c72d16-45d5-463f-8e29-2d163099d288" xsi:nil="true"/>
    <lcf76f155ced4ddcb4097134ff3c332f xmlns="ea28478e-aaa4-4a95-a979-6cbaced406d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EB4C5741BC274EBAAB5B79967DCE29" ma:contentTypeVersion="12" ma:contentTypeDescription="Crear nuevo documento." ma:contentTypeScope="" ma:versionID="983c53b287d48b6ddff76e416adf6ce0">
  <xsd:schema xmlns:xsd="http://www.w3.org/2001/XMLSchema" xmlns:xs="http://www.w3.org/2001/XMLSchema" xmlns:p="http://schemas.microsoft.com/office/2006/metadata/properties" xmlns:ns2="ea28478e-aaa4-4a95-a979-6cbaced406d0" xmlns:ns3="8fc72d16-45d5-463f-8e29-2d163099d288" targetNamespace="http://schemas.microsoft.com/office/2006/metadata/properties" ma:root="true" ma:fieldsID="2fad6e1cbcaeb09e590344b7629869dd" ns2:_="" ns3:_="">
    <xsd:import namespace="ea28478e-aaa4-4a95-a979-6cbaced406d0"/>
    <xsd:import namespace="8fc72d16-45d5-463f-8e29-2d163099d2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8478e-aaa4-4a95-a979-6cbaced40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62834d-3222-461b-8ca6-a88c350fce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72d16-45d5-463f-8e29-2d163099d28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67246a-6a83-41b9-b738-6230f4529bae}" ma:internalName="TaxCatchAll" ma:showField="CatchAllData" ma:web="8fc72d16-45d5-463f-8e29-2d163099d2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B93BEE-F42E-4138-AEEC-8D9499799E24}">
  <ds:schemaRefs>
    <ds:schemaRef ds:uri="http://schemas.microsoft.com/office/2006/metadata/properties"/>
    <ds:schemaRef ds:uri="http://schemas.microsoft.com/office/infopath/2007/PartnerControls"/>
    <ds:schemaRef ds:uri="8fc72d16-45d5-463f-8e29-2d163099d288"/>
    <ds:schemaRef ds:uri="ea28478e-aaa4-4a95-a979-6cbaced406d0"/>
  </ds:schemaRefs>
</ds:datastoreItem>
</file>

<file path=customXml/itemProps2.xml><?xml version="1.0" encoding="utf-8"?>
<ds:datastoreItem xmlns:ds="http://schemas.openxmlformats.org/officeDocument/2006/customXml" ds:itemID="{BCC7D635-60C2-4C1A-A867-7A07100995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CCA159-700E-49F4-9AD2-3408A62BD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8478e-aaa4-4a95-a979-6cbaced406d0"/>
    <ds:schemaRef ds:uri="8fc72d16-45d5-463f-8e29-2d163099d2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3737</TotalTime>
  <Words>488</Words>
  <Application>Microsoft Macintosh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Times New Roman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Garcia Cano</dc:creator>
  <cp:lastModifiedBy>Gabriel Eduardo CAMARGO GARCIA</cp:lastModifiedBy>
  <cp:revision>74</cp:revision>
  <dcterms:created xsi:type="dcterms:W3CDTF">2022-09-13T19:42:38Z</dcterms:created>
  <dcterms:modified xsi:type="dcterms:W3CDTF">2024-08-03T01:34:27Z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8EC498A6-9D3C-42A5-B822-D2C5CEB92701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0x010100E0EB4C5741BC274EBAAB5B79967DCE29</vt:lpwstr>
  </property>
</Properties>
</file>