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handoutMasterIdLst>
    <p:handoutMasterId r:id="rId21"/>
  </p:handoutMasterIdLst>
  <p:sldIdLst>
    <p:sldId id="256" r:id="rId2"/>
    <p:sldId id="271" r:id="rId3"/>
    <p:sldId id="299" r:id="rId4"/>
    <p:sldId id="300" r:id="rId5"/>
    <p:sldId id="298" r:id="rId6"/>
    <p:sldId id="301" r:id="rId7"/>
    <p:sldId id="285" r:id="rId8"/>
    <p:sldId id="284" r:id="rId9"/>
    <p:sldId id="286" r:id="rId10"/>
    <p:sldId id="288" r:id="rId11"/>
    <p:sldId id="289" r:id="rId12"/>
    <p:sldId id="290" r:id="rId13"/>
    <p:sldId id="291" r:id="rId14"/>
    <p:sldId id="292" r:id="rId15"/>
    <p:sldId id="294" r:id="rId16"/>
    <p:sldId id="295" r:id="rId17"/>
    <p:sldId id="293" r:id="rId18"/>
    <p:sldId id="296" r:id="rId19"/>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e damos la bienvenida" id="{E75E278A-FF0E-49A4-B170-79828D63BBAD}">
          <p14:sldIdLst>
            <p14:sldId id="256"/>
          </p14:sldIdLst>
        </p14:section>
        <p14:section name="Diseñar, Transformación, Anotar, Trabajar en colaboración, Información" id="{B9B51309-D148-4332-87C2-07BE32FBCA3B}">
          <p14:sldIdLst>
            <p14:sldId id="271"/>
            <p14:sldId id="299"/>
            <p14:sldId id="300"/>
            <p14:sldId id="298"/>
            <p14:sldId id="301"/>
            <p14:sldId id="285"/>
            <p14:sldId id="284"/>
            <p14:sldId id="286"/>
            <p14:sldId id="288"/>
            <p14:sldId id="289"/>
            <p14:sldId id="290"/>
            <p14:sldId id="291"/>
            <p14:sldId id="292"/>
            <p14:sldId id="294"/>
            <p14:sldId id="295"/>
            <p14:sldId id="293"/>
            <p14:sldId id="296"/>
          </p14:sldIdLst>
        </p14:section>
        <p14:section name="Más información"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462F"/>
    <a:srgbClr val="923922"/>
    <a:srgbClr val="F8CAB6"/>
    <a:srgbClr val="F8CFB6"/>
    <a:srgbClr val="D24726"/>
    <a:srgbClr val="404040"/>
    <a:srgbClr val="FF9B45"/>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1" autoAdjust="0"/>
  </p:normalViewPr>
  <p:slideViewPr>
    <p:cSldViewPr snapToGrid="0">
      <p:cViewPr varScale="1">
        <p:scale>
          <a:sx n="64" d="100"/>
          <a:sy n="64" d="100"/>
        </p:scale>
        <p:origin x="978"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0B2B5E0-3F7C-4D27-B033-54169BBE3F5A}" type="datetime1">
              <a:rPr lang="es-ES" smtClean="0"/>
              <a:t>07/10/2024</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s-ES" smtClean="0"/>
              <a:t>‹Nº›</a:t>
            </a:fld>
            <a:endParaRPr lang="es-ES"/>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7AE0AD-AC8A-40B7-A05F-83C08D0E80A3}" type="datetime1">
              <a:rPr lang="es-ES" smtClean="0"/>
              <a:pPr/>
              <a:t>07/10/2024</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es-ES" noProof="0" smtClean="0"/>
              <a:t>‹Nº›</a:t>
            </a:fld>
            <a:endParaRPr lang="es-ES"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10"/>
          </p:nvPr>
        </p:nvSpPr>
        <p:spPr/>
        <p:txBody>
          <a:bodyPr rtlCol="0"/>
          <a:lstStyle/>
          <a:p>
            <a:pPr rtl="0"/>
            <a:fld id="{DF61EA0F-A667-4B49-8422-0062BC55E249}" type="slidenum">
              <a:rPr lang="es-ES" smtClean="0"/>
              <a:t>1</a:t>
            </a:fld>
            <a:endParaRPr lang="es-ES"/>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10</a:t>
            </a:fld>
            <a:endParaRPr lang="es-ES"/>
          </a:p>
        </p:txBody>
      </p:sp>
    </p:spTree>
    <p:extLst>
      <p:ext uri="{BB962C8B-B14F-4D97-AF65-F5344CB8AC3E}">
        <p14:creationId xmlns:p14="http://schemas.microsoft.com/office/powerpoint/2010/main" val="3185411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11</a:t>
            </a:fld>
            <a:endParaRPr lang="es-ES"/>
          </a:p>
        </p:txBody>
      </p:sp>
    </p:spTree>
    <p:extLst>
      <p:ext uri="{BB962C8B-B14F-4D97-AF65-F5344CB8AC3E}">
        <p14:creationId xmlns:p14="http://schemas.microsoft.com/office/powerpoint/2010/main" val="2856159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12</a:t>
            </a:fld>
            <a:endParaRPr lang="es-ES"/>
          </a:p>
        </p:txBody>
      </p:sp>
    </p:spTree>
    <p:extLst>
      <p:ext uri="{BB962C8B-B14F-4D97-AF65-F5344CB8AC3E}">
        <p14:creationId xmlns:p14="http://schemas.microsoft.com/office/powerpoint/2010/main" val="1593666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13</a:t>
            </a:fld>
            <a:endParaRPr lang="es-ES"/>
          </a:p>
        </p:txBody>
      </p:sp>
    </p:spTree>
    <p:extLst>
      <p:ext uri="{BB962C8B-B14F-4D97-AF65-F5344CB8AC3E}">
        <p14:creationId xmlns:p14="http://schemas.microsoft.com/office/powerpoint/2010/main" val="2849901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14</a:t>
            </a:fld>
            <a:endParaRPr lang="es-ES"/>
          </a:p>
        </p:txBody>
      </p:sp>
    </p:spTree>
    <p:extLst>
      <p:ext uri="{BB962C8B-B14F-4D97-AF65-F5344CB8AC3E}">
        <p14:creationId xmlns:p14="http://schemas.microsoft.com/office/powerpoint/2010/main" val="355527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15</a:t>
            </a:fld>
            <a:endParaRPr lang="es-ES"/>
          </a:p>
        </p:txBody>
      </p:sp>
    </p:spTree>
    <p:extLst>
      <p:ext uri="{BB962C8B-B14F-4D97-AF65-F5344CB8AC3E}">
        <p14:creationId xmlns:p14="http://schemas.microsoft.com/office/powerpoint/2010/main" val="93520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16</a:t>
            </a:fld>
            <a:endParaRPr lang="es-ES"/>
          </a:p>
        </p:txBody>
      </p:sp>
    </p:spTree>
    <p:extLst>
      <p:ext uri="{BB962C8B-B14F-4D97-AF65-F5344CB8AC3E}">
        <p14:creationId xmlns:p14="http://schemas.microsoft.com/office/powerpoint/2010/main" val="2719959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17</a:t>
            </a:fld>
            <a:endParaRPr lang="es-ES"/>
          </a:p>
        </p:txBody>
      </p:sp>
    </p:spTree>
    <p:extLst>
      <p:ext uri="{BB962C8B-B14F-4D97-AF65-F5344CB8AC3E}">
        <p14:creationId xmlns:p14="http://schemas.microsoft.com/office/powerpoint/2010/main" val="356214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2</a:t>
            </a:fld>
            <a:endParaRPr lang="es-ES"/>
          </a:p>
        </p:txBody>
      </p:sp>
    </p:spTree>
    <p:extLst>
      <p:ext uri="{BB962C8B-B14F-4D97-AF65-F5344CB8AC3E}">
        <p14:creationId xmlns:p14="http://schemas.microsoft.com/office/powerpoint/2010/main" val="237023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3</a:t>
            </a:fld>
            <a:endParaRPr lang="es-ES"/>
          </a:p>
        </p:txBody>
      </p:sp>
    </p:spTree>
    <p:extLst>
      <p:ext uri="{BB962C8B-B14F-4D97-AF65-F5344CB8AC3E}">
        <p14:creationId xmlns:p14="http://schemas.microsoft.com/office/powerpoint/2010/main" val="877951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4</a:t>
            </a:fld>
            <a:endParaRPr lang="es-ES"/>
          </a:p>
        </p:txBody>
      </p:sp>
    </p:spTree>
    <p:extLst>
      <p:ext uri="{BB962C8B-B14F-4D97-AF65-F5344CB8AC3E}">
        <p14:creationId xmlns:p14="http://schemas.microsoft.com/office/powerpoint/2010/main" val="2051421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5</a:t>
            </a:fld>
            <a:endParaRPr lang="es-ES"/>
          </a:p>
        </p:txBody>
      </p:sp>
    </p:spTree>
    <p:extLst>
      <p:ext uri="{BB962C8B-B14F-4D97-AF65-F5344CB8AC3E}">
        <p14:creationId xmlns:p14="http://schemas.microsoft.com/office/powerpoint/2010/main" val="371851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6</a:t>
            </a:fld>
            <a:endParaRPr lang="es-ES"/>
          </a:p>
        </p:txBody>
      </p:sp>
    </p:spTree>
    <p:extLst>
      <p:ext uri="{BB962C8B-B14F-4D97-AF65-F5344CB8AC3E}">
        <p14:creationId xmlns:p14="http://schemas.microsoft.com/office/powerpoint/2010/main" val="1487654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7</a:t>
            </a:fld>
            <a:endParaRPr lang="es-ES"/>
          </a:p>
        </p:txBody>
      </p:sp>
    </p:spTree>
    <p:extLst>
      <p:ext uri="{BB962C8B-B14F-4D97-AF65-F5344CB8AC3E}">
        <p14:creationId xmlns:p14="http://schemas.microsoft.com/office/powerpoint/2010/main" val="1185674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8</a:t>
            </a:fld>
            <a:endParaRPr lang="es-ES"/>
          </a:p>
        </p:txBody>
      </p:sp>
    </p:spTree>
    <p:extLst>
      <p:ext uri="{BB962C8B-B14F-4D97-AF65-F5344CB8AC3E}">
        <p14:creationId xmlns:p14="http://schemas.microsoft.com/office/powerpoint/2010/main" val="322496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9</a:t>
            </a:fld>
            <a:endParaRPr lang="es-ES"/>
          </a:p>
        </p:txBody>
      </p:sp>
    </p:spTree>
    <p:extLst>
      <p:ext uri="{BB962C8B-B14F-4D97-AF65-F5344CB8AC3E}">
        <p14:creationId xmlns:p14="http://schemas.microsoft.com/office/powerpoint/2010/main" val="3809333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7" name="Rectángulo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2" name="Título 1"/>
          <p:cNvSpPr>
            <a:spLocks noGrp="1"/>
          </p:cNvSpPr>
          <p:nvPr>
            <p:ph type="title"/>
          </p:nvPr>
        </p:nvSpPr>
        <p:spPr/>
        <p:txBody>
          <a:bodyPr rtlCol="0"/>
          <a:lstStyle/>
          <a:p>
            <a:pPr rtl="0"/>
            <a:r>
              <a:rPr lang="es-ES" noProof="0"/>
              <a:t>Haga clic para modificar el estilo de título del patrón</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Rectángulo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s-ES" sz="1800" noProof="0"/>
          </a:p>
        </p:txBody>
      </p:sp>
      <p:cxnSp>
        <p:nvCxnSpPr>
          <p:cNvPr id="12" name="Conector recto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ítulo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es-ES" noProof="0"/>
              <a:t>Haga clic para modificar el estilo de título del patrón</a:t>
            </a:r>
          </a:p>
        </p:txBody>
      </p:sp>
      <p:sp>
        <p:nvSpPr>
          <p:cNvPr id="3" name="Marcador de contenido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es-ES" noProof="0"/>
              <a:t>Haga clic para modificar los estilos de texto del patrón</a:t>
            </a:r>
          </a:p>
          <a:p>
            <a:pPr marL="0" lvl="1" indent="0" rtl="0">
              <a:lnSpc>
                <a:spcPct val="150000"/>
              </a:lnSpc>
              <a:spcBef>
                <a:spcPts val="1000"/>
              </a:spcBef>
              <a:spcAft>
                <a:spcPts val="1200"/>
              </a:spcAft>
              <a:buNone/>
            </a:pPr>
            <a:r>
              <a:rPr lang="es-ES" noProof="0"/>
              <a:t>Segundo nivel</a:t>
            </a:r>
          </a:p>
          <a:p>
            <a:pPr marL="0" lvl="2" indent="0" rtl="0">
              <a:lnSpc>
                <a:spcPct val="150000"/>
              </a:lnSpc>
              <a:spcBef>
                <a:spcPts val="1000"/>
              </a:spcBef>
              <a:spcAft>
                <a:spcPts val="1200"/>
              </a:spcAft>
              <a:buNone/>
            </a:pPr>
            <a:r>
              <a:rPr lang="es-ES" noProof="0"/>
              <a:t>Tercer nivel</a:t>
            </a:r>
          </a:p>
          <a:p>
            <a:pPr marL="0" lvl="3" indent="0" rtl="0">
              <a:lnSpc>
                <a:spcPct val="150000"/>
              </a:lnSpc>
              <a:spcBef>
                <a:spcPts val="1000"/>
              </a:spcBef>
              <a:spcAft>
                <a:spcPts val="1200"/>
              </a:spcAft>
              <a:buNone/>
            </a:pPr>
            <a:r>
              <a:rPr lang="es-ES" noProof="0"/>
              <a:t>Cuarto nivel</a:t>
            </a:r>
          </a:p>
          <a:p>
            <a:pPr marL="0" lvl="4" indent="0" rtl="0">
              <a:lnSpc>
                <a:spcPct val="150000"/>
              </a:lnSpc>
              <a:spcBef>
                <a:spcPts val="1000"/>
              </a:spcBef>
              <a:spcAft>
                <a:spcPts val="1200"/>
              </a:spcAft>
              <a:buNone/>
            </a:pPr>
            <a:r>
              <a:rPr lang="es-ES" noProof="0"/>
              <a:t>Quinto nivel</a:t>
            </a:r>
          </a:p>
        </p:txBody>
      </p:sp>
      <p:sp>
        <p:nvSpPr>
          <p:cNvPr id="6" name="Marcador de fech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7A7F30DA-8663-4794-8A66-1184A9F2D888}" type="datetime1">
              <a:rPr lang="es-ES" noProof="0" smtClean="0"/>
              <a:t>07/10/2024</a:t>
            </a:fld>
            <a:endParaRPr lang="es-ES" noProof="0"/>
          </a:p>
        </p:txBody>
      </p:sp>
      <p:sp>
        <p:nvSpPr>
          <p:cNvPr id="7" name="Marcador de pie de página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s-ES" noProof="0"/>
          </a:p>
        </p:txBody>
      </p:sp>
      <p:sp>
        <p:nvSpPr>
          <p:cNvPr id="8" name="Marcador de número de diapositiva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s-ES" noProof="0" smtClean="0"/>
              <a:pPr rtl="0"/>
              <a:t>‹Nº›</a:t>
            </a:fld>
            <a:endParaRPr lang="es-ES"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9" name="Rectángulo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10" name="Rectángulo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2" name="Título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es-ES" noProof="0"/>
              <a:t>Haga clic para modificar el estilo de título del patrón</a:t>
            </a:r>
          </a:p>
        </p:txBody>
      </p:sp>
      <p:sp>
        <p:nvSpPr>
          <p:cNvPr id="7" name="Marcador de contenido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es-ES" noProof="0"/>
              <a:t>Haga clic para modificar los estilos de texto del patrón</a:t>
            </a:r>
          </a:p>
          <a:p>
            <a:pPr marL="0" lvl="1" indent="0" rtl="0">
              <a:lnSpc>
                <a:spcPct val="150000"/>
              </a:lnSpc>
              <a:spcBef>
                <a:spcPts val="1000"/>
              </a:spcBef>
              <a:spcAft>
                <a:spcPts val="1200"/>
              </a:spcAft>
              <a:buNone/>
            </a:pPr>
            <a:r>
              <a:rPr lang="es-ES" noProof="0"/>
              <a:t>Segundo nivel</a:t>
            </a:r>
          </a:p>
          <a:p>
            <a:pPr marL="0" lvl="2" indent="0" rtl="0">
              <a:lnSpc>
                <a:spcPct val="150000"/>
              </a:lnSpc>
              <a:spcBef>
                <a:spcPts val="1000"/>
              </a:spcBef>
              <a:spcAft>
                <a:spcPts val="1200"/>
              </a:spcAft>
              <a:buNone/>
            </a:pPr>
            <a:r>
              <a:rPr lang="es-ES" noProof="0"/>
              <a:t>Tercer nivel</a:t>
            </a:r>
          </a:p>
          <a:p>
            <a:pPr marL="0" lvl="3" indent="0" rtl="0">
              <a:lnSpc>
                <a:spcPct val="150000"/>
              </a:lnSpc>
              <a:spcBef>
                <a:spcPts val="1000"/>
              </a:spcBef>
              <a:spcAft>
                <a:spcPts val="1200"/>
              </a:spcAft>
              <a:buNone/>
            </a:pPr>
            <a:r>
              <a:rPr lang="es-ES" noProof="0"/>
              <a:t>Cuarto nivel</a:t>
            </a:r>
          </a:p>
          <a:p>
            <a:pPr marL="0" lvl="4" indent="0" rtl="0">
              <a:lnSpc>
                <a:spcPct val="150000"/>
              </a:lnSpc>
              <a:spcBef>
                <a:spcPts val="1000"/>
              </a:spcBef>
              <a:spcAft>
                <a:spcPts val="1200"/>
              </a:spcAft>
              <a:buNone/>
            </a:pPr>
            <a:r>
              <a:rPr lang="es-ES" noProof="0"/>
              <a:t>Quinto nivel</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s-ES" sz="1800" noProof="0"/>
          </a:p>
        </p:txBody>
      </p:sp>
      <p:sp>
        <p:nvSpPr>
          <p:cNvPr id="2" name="Marcador de título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es-ES" noProof="0"/>
              <a:t>Haga clic para modificar el estilo de título del patrón</a:t>
            </a:r>
          </a:p>
        </p:txBody>
      </p:sp>
      <p:sp>
        <p:nvSpPr>
          <p:cNvPr id="3" name="Marcador de texto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E978C3BE-9016-4208-9F91-C00CEFA51175}" type="datetime1">
              <a:rPr lang="es-ES" noProof="0" smtClean="0"/>
              <a:t>07/10/2024</a:t>
            </a:fld>
            <a:endParaRPr lang="es-ES" noProof="0"/>
          </a:p>
        </p:txBody>
      </p:sp>
      <p:sp>
        <p:nvSpPr>
          <p:cNvPr id="5" name="Marcador de pie de página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s-ES" noProof="0"/>
          </a:p>
        </p:txBody>
      </p:sp>
      <p:sp>
        <p:nvSpPr>
          <p:cNvPr id="6" name="Marcador de número de diapositiva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s-ES" noProof="0" smtClean="0"/>
              <a:pPr rtl="0"/>
              <a:t>‹Nº›</a:t>
            </a:fld>
            <a:endParaRPr lang="es-ES" noProof="0"/>
          </a:p>
        </p:txBody>
      </p:sp>
      <p:cxnSp>
        <p:nvCxnSpPr>
          <p:cNvPr id="8" name="Conector recto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sentiido.com/ley-1620-un-marco-legal-para-todos-los-estudiantes/" TargetMode="External"/><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entiido.com/ley-1620-un-marco-legal-para-todos-los-estudiantes/" TargetMode="External"/><Relationship Id="rId1" Type="http://schemas.openxmlformats.org/officeDocument/2006/relationships/slideLayout" Target="../slideLayouts/slideLayout3.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93176" y="1164324"/>
            <a:ext cx="9860624" cy="2387600"/>
          </a:xfrm>
        </p:spPr>
        <p:txBody>
          <a:bodyPr rtlCol="0" anchor="ctr" anchorCtr="0">
            <a:normAutofit/>
          </a:bodyPr>
          <a:lstStyle/>
          <a:p>
            <a:pPr rtl="0"/>
            <a:r>
              <a:rPr lang="es-ES" sz="4800" b="1" dirty="0">
                <a:solidFill>
                  <a:schemeClr val="bg1"/>
                </a:solidFill>
              </a:rPr>
              <a:t>Matriculaste a tu </a:t>
            </a:r>
            <a:r>
              <a:rPr lang="es-ES" sz="4800" b="1" dirty="0" err="1">
                <a:solidFill>
                  <a:schemeClr val="bg1"/>
                </a:solidFill>
              </a:rPr>
              <a:t>hij</a:t>
            </a:r>
            <a:r>
              <a:rPr lang="es-ES" sz="4800" b="1" dirty="0">
                <a:solidFill>
                  <a:schemeClr val="bg1"/>
                </a:solidFill>
              </a:rPr>
              <a:t>@ en el colegio?</a:t>
            </a:r>
            <a:br>
              <a:rPr lang="es-ES" sz="4800" dirty="0">
                <a:solidFill>
                  <a:schemeClr val="bg1"/>
                </a:solidFill>
              </a:rPr>
            </a:br>
            <a:endParaRPr lang="es-ES" sz="4800" dirty="0">
              <a:solidFill>
                <a:schemeClr val="bg1"/>
              </a:solidFill>
            </a:endParaRPr>
          </a:p>
        </p:txBody>
      </p:sp>
      <p:sp>
        <p:nvSpPr>
          <p:cNvPr id="3" name="Subtítulo 2"/>
          <p:cNvSpPr>
            <a:spLocks noGrp="1"/>
          </p:cNvSpPr>
          <p:nvPr>
            <p:ph type="subTitle" idx="4294967295"/>
          </p:nvPr>
        </p:nvSpPr>
        <p:spPr>
          <a:xfrm>
            <a:off x="855620" y="2933105"/>
            <a:ext cx="9582736" cy="1653885"/>
          </a:xfrm>
        </p:spPr>
        <p:txBody>
          <a:bodyPr rtlCol="0">
            <a:normAutofit fontScale="55000" lnSpcReduction="20000"/>
          </a:bodyPr>
          <a:lstStyle/>
          <a:p>
            <a:pPr algn="ctr"/>
            <a:r>
              <a:rPr lang="es-CO" sz="24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EXCELENTE!</a:t>
            </a:r>
          </a:p>
          <a:p>
            <a:pPr algn="ctr"/>
            <a:r>
              <a:rPr lang="es-CO"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ESTA ES UNA CAJA DE HERRAMIENTAS PARA </a:t>
            </a:r>
            <a:r>
              <a:rPr lang="es-CO" sz="24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LOS PADRES O CUIDADORES, </a:t>
            </a:r>
          </a:p>
          <a:p>
            <a:pPr algn="ctr"/>
            <a:r>
              <a:rPr lang="es-CO" sz="24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EN EL PROCESO DE I</a:t>
            </a:r>
            <a:r>
              <a:rPr lang="es-CO"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LOS ESTUDIANTES EN LAS INSTITUCIONES EDUCATIVAS (IE)</a:t>
            </a:r>
            <a:endParaRPr lang="es-CO" sz="2400" dirty="0">
              <a:solidFill>
                <a:schemeClr val="bg1"/>
              </a:solidFill>
              <a:effectLst/>
              <a:latin typeface="Times New Roman" panose="02020603050405020304" pitchFamily="18" charset="0"/>
              <a:ea typeface="Aptos" panose="020B0004020202020204" pitchFamily="34" charset="0"/>
              <a:cs typeface="Arial" panose="020B0604020202020204" pitchFamily="34" charset="0"/>
            </a:endParaRPr>
          </a:p>
          <a:p>
            <a:pPr marL="0" indent="0" rtl="0">
              <a:buNone/>
            </a:pPr>
            <a:endParaRPr lang="es-ES" sz="2400" dirty="0">
              <a:solidFill>
                <a:schemeClr val="bg1"/>
              </a:solidFill>
              <a:latin typeface="+mj-lt"/>
            </a:endParaRPr>
          </a:p>
          <a:p>
            <a:pPr marL="0" indent="0" rtl="0">
              <a:buNone/>
            </a:pPr>
            <a:endParaRPr lang="es-ES" sz="2400" dirty="0">
              <a:solidFill>
                <a:schemeClr val="bg1"/>
              </a:solidFill>
              <a:latin typeface="+mj-lt"/>
            </a:endParaRPr>
          </a:p>
        </p:txBody>
      </p:sp>
      <p:pic>
        <p:nvPicPr>
          <p:cNvPr id="4" name="Imagen 3" descr="Icono de programa de PowerPoint"/>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521207" y="2997916"/>
            <a:ext cx="3457731" cy="64008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rPr>
              <a:t>Diversidad y prevención de la discriminación de toda índole</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4347147" y="1866509"/>
            <a:ext cx="7120328" cy="42644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endParaRPr lang="es-CO"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CO" sz="16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endParaRPr lang="es-CO" sz="16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Refiere a e</a:t>
            </a:r>
            <a:r>
              <a:rPr lang="es-CO" sz="1400" kern="0" dirty="0">
                <a:latin typeface="Arial" panose="020B0604020202020204" pitchFamily="34" charset="0"/>
                <a:ea typeface="Times New Roman" panose="02020603050405020304" pitchFamily="18" charset="0"/>
                <a:cs typeface="Arial" panose="020B0604020202020204" pitchFamily="34" charset="0"/>
              </a:rPr>
              <a:t>studiantes con alguna discapacidad, diagnóstico cognitivo, alguna preexistencia o situación médica, con talento excepcional, extranjeros, También a la actitud, conducta u orientación sexual, cuando estas inclinaciones no son las establecidas tradicional o socialmente, comunidad LGBT, </a:t>
            </a:r>
            <a:r>
              <a:rPr lang="es-CO" sz="1400" kern="0" dirty="0" err="1">
                <a:latin typeface="Arial" panose="020B0604020202020204" pitchFamily="34" charset="0"/>
                <a:ea typeface="Times New Roman" panose="02020603050405020304" pitchFamily="18" charset="0"/>
                <a:cs typeface="Arial" panose="020B0604020202020204" pitchFamily="34" charset="0"/>
              </a:rPr>
              <a:t>etc</a:t>
            </a:r>
            <a:r>
              <a:rPr lang="es-CO" sz="1400" kern="0" dirty="0">
                <a:latin typeface="Arial" panose="020B0604020202020204" pitchFamily="34" charset="0"/>
                <a:ea typeface="Times New Roman" panose="02020603050405020304" pitchFamily="18" charset="0"/>
                <a:cs typeface="Arial" panose="020B0604020202020204" pitchFamily="34" charset="0"/>
              </a:rPr>
              <a:t>, y no son conversadas o aceptadas principalmente por su familia. La discriminación en  todas sus formas genera </a:t>
            </a:r>
            <a:r>
              <a:rPr lang="es-CO" sz="1400" kern="0" dirty="0">
                <a:effectLst/>
                <a:latin typeface="Arial" panose="020B0604020202020204" pitchFamily="34" charset="0"/>
                <a:ea typeface="Times New Roman" panose="02020603050405020304" pitchFamily="18" charset="0"/>
                <a:cs typeface="Arial" panose="020B0604020202020204" pitchFamily="34" charset="0"/>
              </a:rPr>
              <a:t>angustias en los NNA.</a:t>
            </a:r>
          </a:p>
          <a:p>
            <a:pPr algn="just"/>
            <a:endParaRPr lang="es-CO" sz="14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Por ejemplo, adolescentes que inician o no su vida sexual o se perciben con orientación no heterosexual</a:t>
            </a:r>
            <a:r>
              <a:rPr lang="es-CO" sz="1400" kern="0" dirty="0">
                <a:latin typeface="Arial" panose="020B0604020202020204" pitchFamily="34" charset="0"/>
                <a:ea typeface="Times New Roman" panose="02020603050405020304" pitchFamily="18" charset="0"/>
                <a:cs typeface="Arial" panose="020B0604020202020204" pitchFamily="34" charset="0"/>
              </a:rPr>
              <a:t>. Otros casos de estudiantes que estén diagnosticados, por ejemplo, con trastornos como autismo, asperger, o con epilepsia, etc. Esto debe ser informado a rectoría y coordinación aportando los documentos a que haya lugar. Son hechos que pueden</a:t>
            </a:r>
            <a:r>
              <a:rPr lang="es-CO" sz="1400" kern="0" dirty="0">
                <a:effectLst/>
                <a:latin typeface="Arial" panose="020B0604020202020204" pitchFamily="34" charset="0"/>
                <a:ea typeface="Times New Roman" panose="02020603050405020304" pitchFamily="18" charset="0"/>
                <a:cs typeface="Arial" panose="020B0604020202020204" pitchFamily="34" charset="0"/>
              </a:rPr>
              <a:t> generar segregación y propensión a la discriminación</a:t>
            </a:r>
            <a:r>
              <a:rPr lang="es-CO" sz="1400" kern="0" dirty="0">
                <a:latin typeface="Arial" panose="020B0604020202020204" pitchFamily="34" charset="0"/>
                <a:ea typeface="Times New Roman" panose="02020603050405020304" pitchFamily="18" charset="0"/>
                <a:cs typeface="Arial" panose="020B0604020202020204" pitchFamily="34" charset="0"/>
              </a:rPr>
              <a:t> de los NNA;</a:t>
            </a:r>
            <a:r>
              <a:rPr lang="es-CO" sz="1400" kern="0" dirty="0">
                <a:effectLst/>
                <a:latin typeface="Arial" panose="020B0604020202020204" pitchFamily="34" charset="0"/>
                <a:ea typeface="Times New Roman" panose="02020603050405020304" pitchFamily="18" charset="0"/>
                <a:cs typeface="Arial" panose="020B0604020202020204" pitchFamily="34" charset="0"/>
              </a:rPr>
              <a:t> algunas veces desde el hogar, luego en la incursión hacia los contextos escolares, en donde por desconocimiento, los compañeros no pueden ser soporte emocional, sino que por el contrario, participan en los hechos</a:t>
            </a:r>
            <a:r>
              <a:rPr lang="es-CO" sz="1400" kern="0" dirty="0">
                <a:latin typeface="Arial" panose="020B0604020202020204" pitchFamily="34" charset="0"/>
                <a:ea typeface="Times New Roman" panose="02020603050405020304" pitchFamily="18" charset="0"/>
                <a:cs typeface="Arial" panose="020B0604020202020204" pitchFamily="34" charset="0"/>
              </a:rPr>
              <a:t> discriminatorios</a:t>
            </a:r>
            <a:r>
              <a:rPr lang="es-CO" sz="1600" kern="0" dirty="0">
                <a:effectLst/>
                <a:latin typeface="Arial" panose="020B0604020202020204" pitchFamily="34" charset="0"/>
                <a:ea typeface="Times New Roman" panose="02020603050405020304" pitchFamily="18" charset="0"/>
                <a:cs typeface="Arial" panose="020B0604020202020204" pitchFamily="34" charset="0"/>
              </a:rPr>
              <a:t>.</a:t>
            </a:r>
            <a:endParaRPr lang="es-CO"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CO" dirty="0"/>
          </a:p>
          <a:p>
            <a:r>
              <a:rPr lang="es-CO" dirty="0"/>
              <a:t> </a:t>
            </a:r>
          </a:p>
          <a:p>
            <a:pPr algn="ctr"/>
            <a:endParaRPr lang="es-CO" dirty="0"/>
          </a:p>
        </p:txBody>
      </p:sp>
    </p:spTree>
    <p:extLst>
      <p:ext uri="{BB962C8B-B14F-4D97-AF65-F5344CB8AC3E}">
        <p14:creationId xmlns:p14="http://schemas.microsoft.com/office/powerpoint/2010/main" val="26935660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521207" y="3016712"/>
            <a:ext cx="4961744" cy="82457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Prevención de los acosos o abusos sexuales</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7568070"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546360" y="1644404"/>
            <a:ext cx="5921115" cy="43937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endParaRPr lang="es-CO"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CO" sz="16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endParaRPr lang="es-CO" sz="16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endParaRPr lang="es-CO" sz="16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ea typeface="Times New Roman" panose="02020603050405020304" pitchFamily="18" charset="0"/>
                <a:cs typeface="Arial" panose="020B0604020202020204" pitchFamily="34" charset="0"/>
              </a:rPr>
              <a:t>Iniciar campañas de Promoción y prevención: Cuando </a:t>
            </a:r>
            <a:r>
              <a:rPr lang="es-ES" sz="1400" kern="0" dirty="0">
                <a:latin typeface="Arial" panose="020B0604020202020204" pitchFamily="34" charset="0"/>
                <a:ea typeface="Times New Roman" panose="02020603050405020304" pitchFamily="18" charset="0"/>
                <a:cs typeface="Arial" panose="020B0604020202020204" pitchFamily="34" charset="0"/>
              </a:rPr>
              <a:t>estos temas no se conversan</a:t>
            </a:r>
            <a:r>
              <a:rPr lang="es-CO" sz="1400" kern="0" dirty="0">
                <a:latin typeface="Arial" panose="020B0604020202020204" pitchFamily="34" charset="0"/>
                <a:ea typeface="Times New Roman" panose="02020603050405020304" pitchFamily="18" charset="0"/>
                <a:cs typeface="Arial" panose="020B0604020202020204" pitchFamily="34" charset="0"/>
              </a:rPr>
              <a:t> en familia, se pueden presentar ambivalencias en cuanto a prevenir presuntos acosos o abusos sexuales. En los hogares se pueden acordar diversas herramientas como reuniones, conversaciones llamando las cosas por su nombre, elaborar avisos o carteleras sobre el porqué es importante el cuidado del cuerpo ante cualquier daño, para cuidar la mente y el alma.</a:t>
            </a:r>
          </a:p>
          <a:p>
            <a:pPr marL="285750" indent="-285750" algn="just">
              <a:buFont typeface="Arial" panose="020B0604020202020204" pitchFamily="34" charset="0"/>
              <a:buChar char="•"/>
            </a:pPr>
            <a:endParaRPr lang="es-CO" sz="14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ea typeface="Times New Roman" panose="02020603050405020304" pitchFamily="18" charset="0"/>
                <a:cs typeface="Arial" panose="020B0604020202020204" pitchFamily="34" charset="0"/>
              </a:rPr>
              <a:t>Sabemos que los acosos o abusos se pueden presentar desde los más cercanos a la familia, en el hogar, en el contexto escolar y en el socio comunitario. Es el deber de la familia, conocer las rutas para evitar estas situaciones y también para denunciarlas ante las autoridades competentes en caso de que llegaran a presentarse, buscando la manera que los NNA puedan transitar estas situaciones de la manera más justa y menos traumática posible</a:t>
            </a:r>
            <a:r>
              <a:rPr lang="es-CO" sz="1600" kern="0" dirty="0">
                <a:effectLst/>
                <a:latin typeface="Arial" panose="020B0604020202020204" pitchFamily="34" charset="0"/>
                <a:ea typeface="Times New Roman" panose="02020603050405020304" pitchFamily="18" charset="0"/>
                <a:cs typeface="Arial" panose="020B0604020202020204" pitchFamily="34" charset="0"/>
              </a:rPr>
              <a:t>.</a:t>
            </a:r>
            <a:endParaRPr lang="es-CO"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CO"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CO" dirty="0"/>
          </a:p>
          <a:p>
            <a:r>
              <a:rPr lang="es-CO" dirty="0"/>
              <a:t> </a:t>
            </a:r>
          </a:p>
          <a:p>
            <a:pPr algn="ctr"/>
            <a:endParaRPr lang="es-CO" dirty="0"/>
          </a:p>
        </p:txBody>
      </p:sp>
    </p:spTree>
    <p:extLst>
      <p:ext uri="{BB962C8B-B14F-4D97-AF65-F5344CB8AC3E}">
        <p14:creationId xmlns:p14="http://schemas.microsoft.com/office/powerpoint/2010/main" val="8478928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739515" y="2982926"/>
            <a:ext cx="4417101" cy="64008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PREA - Prevención de los embarazos en adolescentes</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58203"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354522" y="1791558"/>
            <a:ext cx="5918081" cy="41145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CO"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CO"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Las campañas de P&amp;P, no sólo deberían brindarse en los colegios, en los hogares se debe apoyar a los adolescentes en esta categoría, ya que padres e hijos deben informarse ante esta situación. </a:t>
            </a:r>
          </a:p>
          <a:p>
            <a:pPr marL="285750" indent="-285750" algn="just">
              <a:buFont typeface="Arial" panose="020B0604020202020204" pitchFamily="34" charset="0"/>
              <a:buChar char="•"/>
            </a:pPr>
            <a:endParaRPr lang="es-CO"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Un embarazo adolescente puede no generar mayor traumatismo como lo manifiestan algunos adolescentes, sin embargo, sería importante que, desde la educación sexual, sean informados los NNA sobre la prevención de algunos riesgos  en la salud si se gesta a temprana edad, el deber de asistir a controles médicos; aceptar que vendrán cambios, no sólo físicos, además psicológicos, económicos o emocionales. </a:t>
            </a: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En cuanto a la salud pública, es de vital importancia, explicarles que cada que se está en estado de gestación, si se busca como solución un aborto, puede dejar secuelas no sólo físicas, sino emocionales</a:t>
            </a:r>
            <a:r>
              <a:rPr lang="es-CO"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s-CO" sz="1600" dirty="0">
              <a:latin typeface="Arial" panose="020B0604020202020204" pitchFamily="34" charset="0"/>
              <a:cs typeface="Arial" panose="020B0604020202020204" pitchFamily="34" charset="0"/>
            </a:endParaRPr>
          </a:p>
          <a:p>
            <a:r>
              <a:rPr lang="es-CO" dirty="0"/>
              <a:t> </a:t>
            </a:r>
          </a:p>
          <a:p>
            <a:pPr algn="ctr"/>
            <a:endParaRPr lang="es-CO" dirty="0"/>
          </a:p>
        </p:txBody>
      </p:sp>
    </p:spTree>
    <p:extLst>
      <p:ext uri="{BB962C8B-B14F-4D97-AF65-F5344CB8AC3E}">
        <p14:creationId xmlns:p14="http://schemas.microsoft.com/office/powerpoint/2010/main" val="3738544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1009338" y="2982926"/>
            <a:ext cx="2828144" cy="44607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Prevención del </a:t>
            </a:r>
            <a:r>
              <a:rPr lang="es-ES" sz="2000" b="1" dirty="0" err="1">
                <a:solidFill>
                  <a:schemeClr val="accent2">
                    <a:lumMod val="75000"/>
                  </a:schemeClr>
                </a:solidFill>
                <a:latin typeface="+mj-lt"/>
                <a:cs typeface="Segoe UI" panose="020B0502040204020203" pitchFamily="34" charset="0"/>
              </a:rPr>
              <a:t>Bullying</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81875"/>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3837482" y="1680098"/>
            <a:ext cx="7525062" cy="4570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CO" sz="1400" kern="0" dirty="0">
                <a:latin typeface="Arial" panose="020B0604020202020204" pitchFamily="34" charset="0"/>
                <a:ea typeface="Times New Roman" panose="02020603050405020304" pitchFamily="18" charset="0"/>
                <a:cs typeface="Arial" panose="020B0604020202020204" pitchFamily="34" charset="0"/>
              </a:rPr>
              <a:t>S</a:t>
            </a:r>
            <a:r>
              <a:rPr lang="es-CO" sz="1400" kern="0" dirty="0">
                <a:effectLst/>
                <a:latin typeface="Arial" panose="020B0604020202020204" pitchFamily="34" charset="0"/>
                <a:ea typeface="Times New Roman" panose="02020603050405020304" pitchFamily="18" charset="0"/>
                <a:cs typeface="Arial" panose="020B0604020202020204" pitchFamily="34" charset="0"/>
              </a:rPr>
              <a:t>on aquellas violencias escolares repetitivas que se dan al interior y exteriores de la IE, que, en muchos casos están disfrazadas de juego y son permitidas por algunos de los participantes, pero que afectan física y emocionalmente a muchos estudiantes, puede conllevar a la desmotivación, ausentismo escolar o desescolarización.</a:t>
            </a:r>
          </a:p>
          <a:p>
            <a:pPr algn="just"/>
            <a:endParaRPr lang="es-CO" sz="1400" kern="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400" kern="0" dirty="0">
                <a:effectLst/>
                <a:latin typeface="Arial" panose="020B0604020202020204" pitchFamily="34" charset="0"/>
                <a:ea typeface="Times New Roman" panose="02020603050405020304" pitchFamily="18" charset="0"/>
                <a:cs typeface="Arial" panose="020B0604020202020204" pitchFamily="34" charset="0"/>
              </a:rPr>
              <a:t>El </a:t>
            </a:r>
            <a:r>
              <a:rPr lang="es-ES" sz="1400" kern="0" dirty="0" err="1">
                <a:effectLst/>
                <a:latin typeface="Arial" panose="020B0604020202020204" pitchFamily="34" charset="0"/>
                <a:ea typeface="Times New Roman" panose="02020603050405020304" pitchFamily="18" charset="0"/>
                <a:cs typeface="Arial" panose="020B0604020202020204" pitchFamily="34" charset="0"/>
              </a:rPr>
              <a:t>bullying</a:t>
            </a:r>
            <a:r>
              <a:rPr lang="es-ES" sz="1400" kern="0" dirty="0">
                <a:effectLst/>
                <a:latin typeface="Arial" panose="020B0604020202020204" pitchFamily="34" charset="0"/>
                <a:ea typeface="Times New Roman" panose="02020603050405020304" pitchFamily="18" charset="0"/>
                <a:cs typeface="Arial" panose="020B0604020202020204" pitchFamily="34" charset="0"/>
              </a:rPr>
              <a:t> no es una etapa normal del desarrollo y se ha demostrado que tiene graves consecuencias personales y sociales.</a:t>
            </a:r>
          </a:p>
          <a:p>
            <a:pPr algn="just"/>
            <a:endParaRPr lang="es-ES" sz="1400" kern="0" dirty="0">
              <a:latin typeface="Arial" panose="020B0604020202020204" pitchFamily="34" charset="0"/>
              <a:ea typeface="Times New Roman" panose="02020603050405020304" pitchFamily="18" charset="0"/>
              <a:cs typeface="Arial" panose="020B0604020202020204" pitchFamily="34" charset="0"/>
            </a:endParaRPr>
          </a:p>
          <a:p>
            <a:pPr algn="just"/>
            <a:r>
              <a:rPr lang="es-ES" sz="1400" kern="0" dirty="0">
                <a:effectLst/>
                <a:latin typeface="Arial" panose="020B0604020202020204" pitchFamily="34" charset="0"/>
                <a:ea typeface="Times New Roman" panose="02020603050405020304" pitchFamily="18" charset="0"/>
                <a:cs typeface="Arial" panose="020B0604020202020204" pitchFamily="34" charset="0"/>
              </a:rPr>
              <a:t>La Ley 1620 es uno de los avances más importantes en cuanto a la prevención del acoso escolar y un paso certero hacia la igualdad.</a:t>
            </a:r>
            <a:endParaRPr lang="es-CO" sz="1400" kern="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CO" sz="1100" dirty="0">
                <a:latin typeface="Arial" panose="020B0604020202020204" pitchFamily="34" charset="0"/>
                <a:cs typeface="Arial" panose="020B0604020202020204" pitchFamily="34" charset="0"/>
                <a:hlinkClick r:id="rId5"/>
              </a:rPr>
              <a:t>https://sentiido.com/ley-1620-un-marco-legal-para-todos-los-estudiantes/</a:t>
            </a:r>
            <a:endParaRPr lang="es-CO" sz="1100" dirty="0">
              <a:latin typeface="Arial" panose="020B0604020202020204" pitchFamily="34" charset="0"/>
              <a:cs typeface="Arial" panose="020B0604020202020204" pitchFamily="34" charset="0"/>
            </a:endParaRPr>
          </a:p>
          <a:p>
            <a:pPr algn="just"/>
            <a:endParaRPr lang="es-CO" sz="1100" dirty="0">
              <a:latin typeface="Arial" panose="020B0604020202020204" pitchFamily="34" charset="0"/>
              <a:cs typeface="Arial" panose="020B0604020202020204" pitchFamily="34" charset="0"/>
            </a:endParaRPr>
          </a:p>
          <a:p>
            <a:pPr algn="just"/>
            <a:r>
              <a:rPr lang="es-ES" sz="1400" kern="0" dirty="0">
                <a:latin typeface="Arial" panose="020B0604020202020204" pitchFamily="34" charset="0"/>
                <a:cs typeface="Arial" panose="020B0604020202020204" pitchFamily="34" charset="0"/>
              </a:rPr>
              <a:t>Recordemos: Las víctimas de </a:t>
            </a:r>
            <a:r>
              <a:rPr lang="es-ES" sz="1400" kern="0" dirty="0" err="1">
                <a:latin typeface="Arial" panose="020B0604020202020204" pitchFamily="34" charset="0"/>
                <a:cs typeface="Arial" panose="020B0604020202020204" pitchFamily="34" charset="0"/>
              </a:rPr>
              <a:t>bullying</a:t>
            </a:r>
            <a:r>
              <a:rPr lang="es-ES" sz="1400" kern="0" dirty="0">
                <a:latin typeface="Arial" panose="020B0604020202020204" pitchFamily="34" charset="0"/>
                <a:cs typeface="Arial" panose="020B0604020202020204" pitchFamily="34" charset="0"/>
              </a:rPr>
              <a:t> reciben maltrato físico y psicológico sistemático, que muchas veces es camuflado por la complicidad de quienes observan y se normaliza por quienes lo reciben, legitimando que el victimario continúe perpetrándolo, aduciendo que son sólo juegos infantiles y que a la presunta víctima esas actitudes no la afectan, que por el contrario las acepta como parte de la socialización.</a:t>
            </a:r>
            <a:endParaRPr lang="es-CO" sz="1400" kern="0" dirty="0">
              <a:latin typeface="Arial" panose="020B0604020202020204" pitchFamily="34" charset="0"/>
              <a:cs typeface="Arial" panose="020B0604020202020204" pitchFamily="34" charset="0"/>
            </a:endParaRPr>
          </a:p>
          <a:p>
            <a:pPr algn="just"/>
            <a:endParaRPr lang="es-CO"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6483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739516" y="2982926"/>
            <a:ext cx="2828144" cy="64008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Prevención del </a:t>
            </a:r>
            <a:r>
              <a:rPr lang="es-ES" sz="2000" b="1" dirty="0" err="1">
                <a:solidFill>
                  <a:schemeClr val="accent2">
                    <a:lumMod val="75000"/>
                  </a:schemeClr>
                </a:solidFill>
                <a:latin typeface="+mj-lt"/>
                <a:cs typeface="Segoe UI" panose="020B0502040204020203" pitchFamily="34" charset="0"/>
              </a:rPr>
              <a:t>Cutting</a:t>
            </a:r>
            <a:r>
              <a:rPr lang="es-ES" sz="2000" b="1" dirty="0">
                <a:solidFill>
                  <a:schemeClr val="accent2">
                    <a:lumMod val="75000"/>
                  </a:schemeClr>
                </a:solidFill>
                <a:latin typeface="+mj-lt"/>
                <a:cs typeface="Segoe UI" panose="020B0502040204020203" pitchFamily="34" charset="0"/>
              </a:rPr>
              <a:t> y del suicidio</a:t>
            </a:r>
            <a:endParaRPr lang="es-ES" sz="2000" b="1"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58203"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4437089" y="1598700"/>
            <a:ext cx="6835514" cy="438237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Algunos estudiantes no son muy expresivos con los adultos, en cuanto a sus sentimientos, preocupaciones, o miedos, especialmente en su entorno familiar; es por esto que refieren que para olvidar estos problemas y al no ponerlos en la palabra, se realizan escarificaciones con cuchillas de afeitar, de sacapuntas, o con lápices, también con las uñas, lacerando su cuerpo, especialmente muñecas y muslos.</a:t>
            </a:r>
          </a:p>
          <a:p>
            <a:pPr algn="just"/>
            <a:endParaRPr lang="es-CO" sz="14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cs typeface="Arial" panose="020B0604020202020204" pitchFamily="34" charset="0"/>
              </a:rPr>
              <a:t>Los padres deben conocer de estas prácticas que se realizan algunos NNA, no pasarlas por alto, pues es una afectación física causada por las lesiones que se autoinfligen, dejan secuelas, marcas que sangran. Posiblemente no busquen la muerte, pero sí hacerse daño. El intento o ideación suicida igualmente son hechos graves que merecen toda nuestra atención y accionar.</a:t>
            </a:r>
          </a:p>
          <a:p>
            <a:pPr marL="285750" indent="-285750" algn="just">
              <a:buFont typeface="Arial" panose="020B0604020202020204" pitchFamily="34" charset="0"/>
              <a:buChar char="•"/>
            </a:pPr>
            <a:endParaRPr lang="es-CO" sz="1400" kern="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cs typeface="Arial" panose="020B0604020202020204" pitchFamily="34" charset="0"/>
              </a:rPr>
              <a:t>Se deben atender estos actos, discutirlos en familia en aras de su prevención o intervención, asistir a su empresa prestadora de salud o EPS e informar al personal médico sobre estos episodios. </a:t>
            </a:r>
            <a:endParaRPr lang="es-CO"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94925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739516" y="2982926"/>
            <a:ext cx="3862464" cy="64008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SPA -Prevención del consumo de Sustancias Psicoactivas </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547342" y="1988445"/>
            <a:ext cx="5561351" cy="3797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endParaRPr lang="es-CO" sz="16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endParaRPr lang="es-CO" sz="16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500" kern="0" dirty="0">
                <a:effectLst/>
                <a:latin typeface="Arial" panose="020B0604020202020204" pitchFamily="34" charset="0"/>
                <a:ea typeface="Times New Roman" panose="02020603050405020304" pitchFamily="18" charset="0"/>
                <a:cs typeface="Arial" panose="020B0604020202020204" pitchFamily="34" charset="0"/>
              </a:rPr>
              <a:t>Es el consumo de sustancias psicoactivas, </a:t>
            </a:r>
            <a:r>
              <a:rPr lang="es-CO" sz="1500" kern="0" dirty="0" err="1">
                <a:effectLst/>
                <a:latin typeface="Arial" panose="020B0604020202020204" pitchFamily="34" charset="0"/>
                <a:ea typeface="Times New Roman" panose="02020603050405020304" pitchFamily="18" charset="0"/>
                <a:cs typeface="Arial" panose="020B0604020202020204" pitchFamily="34" charset="0"/>
              </a:rPr>
              <a:t>vaper</a:t>
            </a:r>
            <a:r>
              <a:rPr lang="es-CO" sz="1500" kern="0" dirty="0">
                <a:effectLst/>
                <a:latin typeface="Arial" panose="020B0604020202020204" pitchFamily="34" charset="0"/>
                <a:ea typeface="Times New Roman" panose="02020603050405020304" pitchFamily="18" charset="0"/>
                <a:cs typeface="Arial" panose="020B0604020202020204" pitchFamily="34" charset="0"/>
              </a:rPr>
              <a:t>, cigarros</a:t>
            </a:r>
            <a:r>
              <a:rPr lang="es-CO" sz="1500" kern="0" dirty="0">
                <a:latin typeface="Arial" panose="020B0604020202020204" pitchFamily="34" charset="0"/>
                <a:ea typeface="Times New Roman" panose="02020603050405020304" pitchFamily="18" charset="0"/>
                <a:cs typeface="Arial" panose="020B0604020202020204" pitchFamily="34" charset="0"/>
              </a:rPr>
              <a:t> u otros, </a:t>
            </a:r>
            <a:r>
              <a:rPr lang="es-CO" sz="1500" kern="0" dirty="0">
                <a:effectLst/>
                <a:latin typeface="Arial" panose="020B0604020202020204" pitchFamily="34" charset="0"/>
                <a:ea typeface="Times New Roman" panose="02020603050405020304" pitchFamily="18" charset="0"/>
                <a:cs typeface="Arial" panose="020B0604020202020204" pitchFamily="34" charset="0"/>
              </a:rPr>
              <a:t>pueden afectar la</a:t>
            </a:r>
            <a:r>
              <a:rPr lang="es-CO" sz="1500" kern="0" dirty="0">
                <a:latin typeface="Arial" panose="020B0604020202020204" pitchFamily="34" charset="0"/>
                <a:ea typeface="Times New Roman" panose="02020603050405020304" pitchFamily="18" charset="0"/>
                <a:cs typeface="Arial" panose="020B0604020202020204" pitchFamily="34" charset="0"/>
              </a:rPr>
              <a:t> salud, la </a:t>
            </a:r>
            <a:r>
              <a:rPr lang="es-CO" sz="1500" kern="0" dirty="0">
                <a:effectLst/>
                <a:latin typeface="Arial" panose="020B0604020202020204" pitchFamily="34" charset="0"/>
                <a:ea typeface="Times New Roman" panose="02020603050405020304" pitchFamily="18" charset="0"/>
                <a:cs typeface="Arial" panose="020B0604020202020204" pitchFamily="34" charset="0"/>
              </a:rPr>
              <a:t> vida, y el desempeño familiar, social y académico en un-una menor de edad.</a:t>
            </a:r>
          </a:p>
          <a:p>
            <a:pPr marL="285750" indent="-285750" algn="just">
              <a:buFont typeface="Arial" panose="020B0604020202020204" pitchFamily="34" charset="0"/>
              <a:buChar char="•"/>
            </a:pPr>
            <a:endParaRPr lang="es-CO" sz="15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500" kern="0" dirty="0">
                <a:effectLst/>
                <a:latin typeface="Arial" panose="020B0604020202020204" pitchFamily="34" charset="0"/>
                <a:ea typeface="Times New Roman" panose="02020603050405020304" pitchFamily="18" charset="0"/>
                <a:cs typeface="Arial" panose="020B0604020202020204" pitchFamily="34" charset="0"/>
              </a:rPr>
              <a:t>Los padres deben proporcionar cercanía con sus hijos y conversar sobre las afectaciones que ellos podrían acarrear en caso de que a su corta edad inicien con el consumo de sustancias psicoactivas.</a:t>
            </a:r>
          </a:p>
          <a:p>
            <a:pPr marL="285750" indent="-285750" algn="just">
              <a:buFont typeface="Arial" panose="020B0604020202020204" pitchFamily="34" charset="0"/>
              <a:buChar char="•"/>
            </a:pPr>
            <a:endParaRPr lang="es-CO" sz="1500" kern="0" dirty="0">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500" kern="0" dirty="0">
                <a:latin typeface="Arial" panose="020B0604020202020204" pitchFamily="34" charset="0"/>
                <a:cs typeface="Arial" panose="020B0604020202020204" pitchFamily="34" charset="0"/>
              </a:rPr>
              <a:t>Si esto es detectado, debe remitirse al NNA a su Empresa prestadora de Salud o EPS con el adulto responsable, de manera que sea atendido por la afectación a su salud física y mental. </a:t>
            </a:r>
            <a:endParaRPr lang="es-CO" sz="1500" dirty="0">
              <a:latin typeface="Arial" panose="020B0604020202020204" pitchFamily="34" charset="0"/>
              <a:cs typeface="Arial" panose="020B0604020202020204" pitchFamily="34" charset="0"/>
            </a:endParaRPr>
          </a:p>
          <a:p>
            <a:r>
              <a:rPr lang="es-CO" dirty="0"/>
              <a:t> </a:t>
            </a:r>
          </a:p>
          <a:p>
            <a:pPr algn="ctr"/>
            <a:endParaRPr lang="es-CO" dirty="0"/>
          </a:p>
        </p:txBody>
      </p:sp>
    </p:spTree>
    <p:extLst>
      <p:ext uri="{BB962C8B-B14F-4D97-AF65-F5344CB8AC3E}">
        <p14:creationId xmlns:p14="http://schemas.microsoft.com/office/powerpoint/2010/main" val="1876838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694545" y="2982926"/>
            <a:ext cx="2603291" cy="44607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Uso de redes sociales</a:t>
            </a:r>
            <a:endParaRPr lang="es-ES" sz="2000" b="1"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4302178" y="1499616"/>
            <a:ext cx="6970426" cy="50474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endParaRPr lang="es-CO" sz="16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El uso de las redes sociales se hace necesario en una generación que nace en la época de intercomunicaciones, especialmente durante y después de la pandemia, hubo más necesidad de vivir conectados, este hábito de manera excesiva repercute en la salud de algunos estudiantes que refieren trastornos de sueño y trastornos alimenticios, ya que estar frente de las pantallas les resta tiempo para hacerse cargo de sí mismos.</a:t>
            </a:r>
          </a:p>
          <a:p>
            <a:pPr marL="285750" indent="-285750" algn="just">
              <a:buFont typeface="Arial" panose="020B0604020202020204" pitchFamily="34" charset="0"/>
              <a:buChar char="•"/>
            </a:pPr>
            <a:endParaRPr lang="es-CO" sz="14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cs typeface="Arial" panose="020B0604020202020204" pitchFamily="34" charset="0"/>
              </a:rPr>
              <a:t>Además, en algunos colegios se conoce que al utilizar el dispositivo celular en las clases genera distracciones, otras veces son hurtados, pueden ser víctimas de pedófilos que están al acecho de los </a:t>
            </a:r>
            <a:r>
              <a:rPr lang="es-CO" sz="1400" kern="0" dirty="0" err="1">
                <a:latin typeface="Arial" panose="020B0604020202020204" pitchFamily="34" charset="0"/>
                <a:cs typeface="Arial" panose="020B0604020202020204" pitchFamily="34" charset="0"/>
              </a:rPr>
              <a:t>lives</a:t>
            </a:r>
            <a:r>
              <a:rPr lang="es-CO" sz="1400" kern="0" dirty="0">
                <a:latin typeface="Arial" panose="020B0604020202020204" pitchFamily="34" charset="0"/>
                <a:cs typeface="Arial" panose="020B0604020202020204" pitchFamily="34" charset="0"/>
              </a:rPr>
              <a:t> que llevan a cabo los menores de edad sin supervisión.</a:t>
            </a:r>
          </a:p>
          <a:p>
            <a:pPr algn="just"/>
            <a:endParaRPr lang="es-CO" sz="1400" kern="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cs typeface="Arial" panose="020B0604020202020204" pitchFamily="34" charset="0"/>
              </a:rPr>
              <a:t>Se debe administrar el tiempo de los NNA, en cuanto a sus momentos de estudio y de ocio, los adultos deben proporcionar acompañamiento, inscribir a sus hijos en actividades lúdico-recreativas, brindar orientación y límites en el manejo de dispositivos tecnológicos a temprana edad. </a:t>
            </a:r>
            <a:r>
              <a:rPr lang="es-ES" sz="1400" kern="0" dirty="0">
                <a:effectLst/>
                <a:latin typeface="Arial" panose="020B0604020202020204" pitchFamily="34" charset="0"/>
                <a:ea typeface="Times New Roman" panose="02020603050405020304" pitchFamily="18" charset="0"/>
                <a:cs typeface="Arial" panose="020B0604020202020204" pitchFamily="34" charset="0"/>
              </a:rPr>
              <a:t>Hecho que no siempre suele darse debido a que muchos padres trabajan.</a:t>
            </a:r>
            <a:endParaRPr lang="es-CO" sz="1400" dirty="0">
              <a:latin typeface="Arial" panose="020B0604020202020204" pitchFamily="34" charset="0"/>
              <a:cs typeface="Arial" panose="020B0604020202020204" pitchFamily="34" charset="0"/>
            </a:endParaRPr>
          </a:p>
          <a:p>
            <a:pPr algn="ctr"/>
            <a:endParaRPr lang="es-CO" dirty="0"/>
          </a:p>
        </p:txBody>
      </p:sp>
    </p:spTree>
    <p:extLst>
      <p:ext uri="{BB962C8B-B14F-4D97-AF65-F5344CB8AC3E}">
        <p14:creationId xmlns:p14="http://schemas.microsoft.com/office/powerpoint/2010/main" val="39474240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1354112" y="2982926"/>
            <a:ext cx="2747964" cy="44607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cs typeface="Segoe UI" panose="020B0502040204020203" pitchFamily="34" charset="0"/>
              </a:rPr>
              <a:t>Situaciones académicas</a:t>
            </a:r>
            <a:endParaRPr lang="es-ES" sz="2000" b="1"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215109"/>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4706911" y="1598700"/>
            <a:ext cx="6565692" cy="481124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endParaRPr lang="es-CO" sz="1600" kern="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Son las que afectan su adaptación escolar, como la falta de concentración, trastornos de hiperactividad u otros diagnósticos, no asistencia o llegadas tarde a clase, </a:t>
            </a:r>
            <a:r>
              <a:rPr lang="es-CO" sz="1400" kern="0" dirty="0">
                <a:latin typeface="Arial" panose="020B0604020202020204" pitchFamily="34" charset="0"/>
                <a:ea typeface="Times New Roman" panose="02020603050405020304" pitchFamily="18" charset="0"/>
                <a:cs typeface="Arial" panose="020B0604020202020204" pitchFamily="34" charset="0"/>
              </a:rPr>
              <a:t>no entrega de tareas-talleres, </a:t>
            </a:r>
            <a:r>
              <a:rPr lang="es-CO" sz="1400" kern="0" dirty="0">
                <a:effectLst/>
                <a:latin typeface="Arial" panose="020B0604020202020204" pitchFamily="34" charset="0"/>
                <a:ea typeface="Times New Roman" panose="02020603050405020304" pitchFamily="18" charset="0"/>
                <a:cs typeface="Arial" panose="020B0604020202020204" pitchFamily="34" charset="0"/>
              </a:rPr>
              <a:t>bajas notas, malas relaciones con sus propios compañeros, etc.,</a:t>
            </a:r>
            <a:r>
              <a:rPr lang="es-CO" sz="1400" dirty="0">
                <a:latin typeface="Arial" panose="020B0604020202020204" pitchFamily="34" charset="0"/>
                <a:cs typeface="Arial" panose="020B0604020202020204" pitchFamily="34" charset="0"/>
              </a:rPr>
              <a:t> causas que en algunos casos han dado como resultado la deserción de estudiantes, con el riesgo de reclutamiento forzado de NNA.</a:t>
            </a:r>
          </a:p>
          <a:p>
            <a:pPr marL="285750" indent="-285750" algn="just">
              <a:buFont typeface="Arial" panose="020B0604020202020204" pitchFamily="34" charset="0"/>
              <a:buChar char="•"/>
            </a:pPr>
            <a:endParaRPr lang="es-CO"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Los padres deben programar en sus agendas o calendario a principio del año escolar, las reuniones o visitas que llevarán a cabo en la IE donde estudian sus hijos, de tal manera que contribuyan no sólo con la educación, sino con el acompañamiento que deben brindarles. ¿Cómo se hace?, informando a las empresas donde laboran que una vez al mes o cada dos meses deben participar de estos encuentros o Escuelas de padres orientadas por los profesionales de la IE, para que estas organizaciones a su vez, les otorguen los permisos que se requieren para acompañar el proceso académico de sus hijos o hijas.</a:t>
            </a:r>
          </a:p>
          <a:p>
            <a:pPr algn="ctr"/>
            <a:endParaRPr lang="es-CO" dirty="0"/>
          </a:p>
        </p:txBody>
      </p:sp>
    </p:spTree>
    <p:extLst>
      <p:ext uri="{BB962C8B-B14F-4D97-AF65-F5344CB8AC3E}">
        <p14:creationId xmlns:p14="http://schemas.microsoft.com/office/powerpoint/2010/main" val="820899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298A5E-3E58-F29F-3C37-505E4C4BE87F}"/>
              </a:ext>
            </a:extLst>
          </p:cNvPr>
          <p:cNvSpPr>
            <a:spLocks noGrp="1"/>
          </p:cNvSpPr>
          <p:nvPr>
            <p:ph sz="quarter" idx="13"/>
          </p:nvPr>
        </p:nvSpPr>
        <p:spPr>
          <a:xfrm>
            <a:off x="539495" y="2560320"/>
            <a:ext cx="11272753" cy="3977640"/>
          </a:xfrm>
        </p:spPr>
        <p:txBody>
          <a:bodyPr>
            <a:noAutofit/>
          </a:bodyPr>
          <a:lstStyle/>
          <a:p>
            <a:pPr algn="just"/>
            <a:r>
              <a:rPr lang="es-CO" sz="1600" dirty="0">
                <a:latin typeface="Arial" panose="020B0604020202020204" pitchFamily="34" charset="0"/>
                <a:cs typeface="Arial" panose="020B0604020202020204" pitchFamily="34" charset="0"/>
              </a:rPr>
              <a:t>Los padres, madres, tutores o cuidadores requieren tener conocimiento sobre temas de importancia que de alguna manera afectan el ciclo vital </a:t>
            </a:r>
            <a:r>
              <a:rPr lang="es-CO" sz="1600">
                <a:latin typeface="Arial" panose="020B0604020202020204" pitchFamily="34" charset="0"/>
                <a:cs typeface="Arial" panose="020B0604020202020204" pitchFamily="34" charset="0"/>
              </a:rPr>
              <a:t>de NNA que, </a:t>
            </a:r>
            <a:r>
              <a:rPr lang="es-CO" sz="1600" dirty="0">
                <a:latin typeface="Arial" panose="020B0604020202020204" pitchFamily="34" charset="0"/>
                <a:cs typeface="Arial" panose="020B0604020202020204" pitchFamily="34" charset="0"/>
              </a:rPr>
              <a:t>al ser menores de edad requieren de acompañamiento y orientación.</a:t>
            </a:r>
          </a:p>
          <a:p>
            <a:pPr algn="just"/>
            <a:r>
              <a:rPr lang="es-CO" sz="1600" dirty="0">
                <a:latin typeface="Arial" panose="020B0604020202020204" pitchFamily="34" charset="0"/>
                <a:cs typeface="Arial" panose="020B0604020202020204" pitchFamily="34" charset="0"/>
              </a:rPr>
              <a:t>Las Instituciones educativas tiene  personal capacitado en psico orientación, quienes deben brindar formación a la familia en los temas anteriormente expuestos, según </a:t>
            </a:r>
            <a:r>
              <a:rPr lang="es-ES" sz="1600" dirty="0">
                <a:latin typeface="Arial" panose="020B0604020202020204" pitchFamily="34" charset="0"/>
                <a:cs typeface="Arial" panose="020B0604020202020204" pitchFamily="34" charset="0"/>
              </a:rPr>
              <a:t>Ley 1620, un marco legal que protege a todos los estudiantes.  </a:t>
            </a:r>
            <a:r>
              <a:rPr lang="es-ES" sz="1600" dirty="0">
                <a:latin typeface="Arial" panose="020B0604020202020204" pitchFamily="34" charset="0"/>
                <a:cs typeface="Arial" panose="020B0604020202020204" pitchFamily="34" charset="0"/>
                <a:hlinkClick r:id="rId2"/>
              </a:rPr>
              <a:t>https://sentiido.com/ley-1620-un-marco-legal-para-todos-los-estudiantes/</a:t>
            </a:r>
            <a:endParaRPr lang="es-ES" sz="1600" dirty="0">
              <a:latin typeface="Arial" panose="020B0604020202020204" pitchFamily="34" charset="0"/>
              <a:cs typeface="Arial" panose="020B0604020202020204" pitchFamily="34" charset="0"/>
            </a:endParaRPr>
          </a:p>
          <a:p>
            <a:pPr algn="just"/>
            <a:r>
              <a:rPr lang="es-CO" sz="1600" dirty="0">
                <a:latin typeface="Arial" panose="020B0604020202020204" pitchFamily="34" charset="0"/>
                <a:cs typeface="Arial" panose="020B0604020202020204" pitchFamily="34" charset="0"/>
              </a:rPr>
              <a:t>Las empresas, deben brindar el tiempo o permiso necesarios para que los acudientes de los estudiantes, asistan a las reuniones de entrega de notas o Escuelas de Padres planeadas por las IE., espacios donde se capacita a los adultos para orientar, acompañar y conversar con los NNA sobre los temas que ellos no se atreven a tocar en familia.</a:t>
            </a:r>
          </a:p>
        </p:txBody>
      </p:sp>
      <p:sp>
        <p:nvSpPr>
          <p:cNvPr id="18" name="Título 7">
            <a:extLst>
              <a:ext uri="{FF2B5EF4-FFF2-40B4-BE49-F238E27FC236}">
                <a16:creationId xmlns:a16="http://schemas.microsoft.com/office/drawing/2014/main" id="{45F70336-8C28-871D-8CB7-6FDA688CA876}"/>
              </a:ext>
            </a:extLst>
          </p:cNvPr>
          <p:cNvSpPr txBox="1">
            <a:spLocks/>
          </p:cNvSpPr>
          <p:nvPr/>
        </p:nvSpPr>
        <p:spPr>
          <a:xfrm>
            <a:off x="521206" y="595985"/>
            <a:ext cx="11156131" cy="1112894"/>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s-ES" sz="2000" b="1" dirty="0">
                <a:latin typeface="Arial" panose="020B0604020202020204" pitchFamily="34" charset="0"/>
                <a:cs typeface="Arial" panose="020B0604020202020204" pitchFamily="34" charset="0"/>
              </a:rPr>
              <a:t>Caja de Herramientas para padres de Niños, Niñas y Adolescentes en el proceso </a:t>
            </a:r>
          </a:p>
          <a:p>
            <a:r>
              <a:rPr lang="es-CO" sz="2000" b="1" dirty="0">
                <a:latin typeface="Arial" panose="020B0604020202020204" pitchFamily="34" charset="0"/>
                <a:ea typeface="Aptos" panose="020B0004020202020204" pitchFamily="34" charset="0"/>
                <a:cs typeface="Arial" panose="020B0604020202020204" pitchFamily="34" charset="0"/>
              </a:rPr>
              <a:t>de i</a:t>
            </a:r>
            <a:r>
              <a:rPr lang="es-CO" sz="2000" b="1" dirty="0">
                <a:effectLst/>
                <a:latin typeface="Arial" panose="020B0604020202020204" pitchFamily="34" charset="0"/>
                <a:ea typeface="Aptos" panose="020B0004020202020204" pitchFamily="34" charset="0"/>
                <a:cs typeface="Arial" panose="020B0604020202020204" pitchFamily="34" charset="0"/>
              </a:rPr>
              <a:t>ngreso y permanencia de </a:t>
            </a:r>
            <a:r>
              <a:rPr lang="es-CO" sz="2000" b="1" dirty="0">
                <a:latin typeface="Arial" panose="020B0604020202020204" pitchFamily="34" charset="0"/>
                <a:ea typeface="Aptos" panose="020B0004020202020204" pitchFamily="34" charset="0"/>
                <a:cs typeface="Arial" panose="020B0604020202020204" pitchFamily="34" charset="0"/>
              </a:rPr>
              <a:t>l</a:t>
            </a:r>
            <a:r>
              <a:rPr lang="es-CO" sz="2000" b="1" dirty="0">
                <a:effectLst/>
                <a:latin typeface="Arial" panose="020B0604020202020204" pitchFamily="34" charset="0"/>
                <a:ea typeface="Aptos" panose="020B0004020202020204" pitchFamily="34" charset="0"/>
                <a:cs typeface="Arial" panose="020B0604020202020204" pitchFamily="34" charset="0"/>
              </a:rPr>
              <a:t>os estudiantes en las Instituciones Educativas</a:t>
            </a:r>
            <a:endParaRPr lang="es-ES" sz="2000" b="1" dirty="0">
              <a:latin typeface="Arial" panose="020B0604020202020204" pitchFamily="34" charset="0"/>
              <a:cs typeface="Arial" panose="020B0604020202020204" pitchFamily="34" charset="0"/>
            </a:endParaRPr>
          </a:p>
        </p:txBody>
      </p:sp>
      <p:pic>
        <p:nvPicPr>
          <p:cNvPr id="19" name="Gráfico 18" descr="Cuidado contorno">
            <a:extLst>
              <a:ext uri="{FF2B5EF4-FFF2-40B4-BE49-F238E27FC236}">
                <a16:creationId xmlns:a16="http://schemas.microsoft.com/office/drawing/2014/main" id="{851B2E39-B98A-C8F3-9397-680BBC7923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78518" y="595985"/>
            <a:ext cx="1798819" cy="1562599"/>
          </a:xfrm>
          <a:prstGeom prst="rect">
            <a:avLst/>
          </a:prstGeom>
        </p:spPr>
      </p:pic>
    </p:spTree>
    <p:extLst>
      <p:ext uri="{BB962C8B-B14F-4D97-AF65-F5344CB8AC3E}">
        <p14:creationId xmlns:p14="http://schemas.microsoft.com/office/powerpoint/2010/main" val="397416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41609" y="310896"/>
            <a:ext cx="11156131" cy="914400"/>
          </a:xfrm>
        </p:spPr>
        <p:txBody>
          <a:bodyPr rtlCol="0">
            <a:noAutofit/>
          </a:bodyPr>
          <a:lstStyle/>
          <a:p>
            <a:pPr algn="ct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Caja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e herramientas para </a:t>
            </a:r>
            <a:r>
              <a:rPr lang="es-CO"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os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p</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adres, en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 proceso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i</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os estudiantes en las IE  </a:t>
            </a:r>
            <a:endParaRPr lang="es-CO" sz="2800" dirty="0">
              <a:solidFill>
                <a:schemeClr val="accent2"/>
              </a:solidFill>
              <a:effectLst/>
              <a:latin typeface="Times New Roman" panose="02020603050405020304" pitchFamily="18" charset="0"/>
              <a:ea typeface="Aptos" panose="020B0004020202020204" pitchFamily="34" charset="0"/>
              <a:cs typeface="Arial" panose="020B0604020202020204" pitchFamily="34" charset="0"/>
            </a:endParaRPr>
          </a:p>
        </p:txBody>
      </p:sp>
      <p:sp>
        <p:nvSpPr>
          <p:cNvPr id="38" name="Marcador de contenido 17"/>
          <p:cNvSpPr txBox="1">
            <a:spLocks/>
          </p:cNvSpPr>
          <p:nvPr/>
        </p:nvSpPr>
        <p:spPr>
          <a:xfrm>
            <a:off x="2862405" y="2218543"/>
            <a:ext cx="6514537" cy="275819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s-ES" sz="1400" dirty="0">
                <a:solidFill>
                  <a:schemeClr val="accent2">
                    <a:lumMod val="75000"/>
                  </a:schemeClr>
                </a:solidFill>
                <a:latin typeface="Arial" panose="020B0604020202020204" pitchFamily="34" charset="0"/>
                <a:cs typeface="Arial" panose="020B0604020202020204" pitchFamily="34" charset="0"/>
              </a:rPr>
              <a:t>Con esta Caja de herramientas se busca generar un pensamiento crítico en la familia sobre la importancia de la presencia de los adultos en la vida de los NNA, para que sean garantes de fomentar estilos de vida saludables en su hogar, en la sociedad y en este caso en los colegios, desde hacerse cargo de sus compromisos académicos ante la IE, pero así mismo del proyecto o sentido de vida de sus hijos.</a:t>
            </a:r>
          </a:p>
          <a:p>
            <a:pPr marL="0" lvl="0" indent="0" algn="just">
              <a:spcAft>
                <a:spcPts val="600"/>
              </a:spcAft>
              <a:buNone/>
              <a:defRPr/>
            </a:pPr>
            <a:r>
              <a:rPr lang="es-ES" sz="1400" dirty="0">
                <a:solidFill>
                  <a:schemeClr val="accent2">
                    <a:lumMod val="75000"/>
                  </a:schemeClr>
                </a:solidFill>
                <a:latin typeface="Arial" panose="020B0604020202020204" pitchFamily="34" charset="0"/>
                <a:cs typeface="Arial" panose="020B0604020202020204" pitchFamily="34" charset="0"/>
              </a:rPr>
              <a:t>Formarse en el qué hacer en las diferentes etapas de su ciclo vital, cómo abordar la incertidumbre, los conflictos consigo mismo y con los otros, con programas que permitan intervenir la problemática que se manifiesta en el colegio, con acompañamiento y corresponsabilidad familiar efectivos</a:t>
            </a:r>
            <a:r>
              <a:rPr lang="es-ES" sz="1400" dirty="0">
                <a:solidFill>
                  <a:srgbClr val="DD462F"/>
                </a:solidFill>
                <a:latin typeface="Arial" panose="020B0604020202020204" pitchFamily="34" charset="0"/>
                <a:cs typeface="Arial" panose="020B0604020202020204" pitchFamily="34" charset="0"/>
              </a:rPr>
              <a:t>. </a:t>
            </a:r>
            <a:endParaRPr lang="es-ES" sz="1600" dirty="0">
              <a:solidFill>
                <a:schemeClr val="accent2">
                  <a:lumMod val="75000"/>
                </a:schemeClr>
              </a:solidFill>
              <a:latin typeface="Arial" panose="020B0604020202020204" pitchFamily="34" charset="0"/>
              <a:cs typeface="Arial" panose="020B0604020202020204"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10" name="Gráfico 9"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83340" y="310896"/>
            <a:ext cx="914400" cy="914400"/>
          </a:xfrm>
          <a:prstGeom prst="rect">
            <a:avLst/>
          </a:prstGeom>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41609" y="310896"/>
            <a:ext cx="11156131" cy="914400"/>
          </a:xfrm>
        </p:spPr>
        <p:txBody>
          <a:bodyPr rtlCol="0">
            <a:noAutofit/>
          </a:bodyPr>
          <a:lstStyle/>
          <a:p>
            <a:pPr algn="ct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Caja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e herramientas para </a:t>
            </a:r>
            <a:r>
              <a:rPr lang="es-CO"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os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p</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adres, en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 proceso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i</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os estudiantes en las IE  </a:t>
            </a:r>
            <a:endParaRPr lang="es-CO" sz="2800" dirty="0">
              <a:solidFill>
                <a:schemeClr val="accent2"/>
              </a:solidFill>
              <a:effectLst/>
              <a:latin typeface="Times New Roman" panose="02020603050405020304" pitchFamily="18" charset="0"/>
              <a:ea typeface="Aptos" panose="020B0004020202020204" pitchFamily="34" charset="0"/>
              <a:cs typeface="Arial" panose="020B0604020202020204"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10" name="Gráfico 9"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83340" y="310896"/>
            <a:ext cx="914400" cy="914400"/>
          </a:xfrm>
          <a:prstGeom prst="rect">
            <a:avLst/>
          </a:prstGeom>
        </p:spPr>
      </p:pic>
      <p:sp>
        <p:nvSpPr>
          <p:cNvPr id="3" name="Rectángulo: esquinas redondeadas 2">
            <a:extLst>
              <a:ext uri="{FF2B5EF4-FFF2-40B4-BE49-F238E27FC236}">
                <a16:creationId xmlns:a16="http://schemas.microsoft.com/office/drawing/2014/main" id="{79B005BF-15E7-2CEB-34F5-4B221732DE94}"/>
              </a:ext>
            </a:extLst>
          </p:cNvPr>
          <p:cNvSpPr/>
          <p:nvPr/>
        </p:nvSpPr>
        <p:spPr>
          <a:xfrm>
            <a:off x="2368446" y="2450892"/>
            <a:ext cx="7644984" cy="2735705"/>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800" dirty="0">
                <a:solidFill>
                  <a:srgbClr val="DD462F"/>
                </a:solidFill>
                <a:latin typeface="Arial" panose="020B0604020202020204" pitchFamily="34" charset="0"/>
                <a:cs typeface="Arial" panose="020B0604020202020204" pitchFamily="34" charset="0"/>
              </a:rPr>
              <a:t>Es por esta razón que, después de un análisis Antropológico, se hace necesaria la búsqueda en la generación de herramientas que permitan a los adultos aprender y desarrollar estrategias para acompañar el mundo de los menores de edad, propiciar espacios de conversación y entendimiento mutuos para brindar entornos benéficos de autoestima, reflexivos y resilientes para el desarrollo integral de los </a:t>
            </a:r>
            <a:r>
              <a:rPr lang="es-ES" dirty="0">
                <a:solidFill>
                  <a:srgbClr val="DD462F"/>
                </a:solidFill>
                <a:latin typeface="Arial" panose="020B0604020202020204" pitchFamily="34" charset="0"/>
                <a:cs typeface="Arial" panose="020B0604020202020204" pitchFamily="34" charset="0"/>
              </a:rPr>
              <a:t>NNA.</a:t>
            </a:r>
          </a:p>
        </p:txBody>
      </p:sp>
    </p:spTree>
    <p:extLst>
      <p:ext uri="{BB962C8B-B14F-4D97-AF65-F5344CB8AC3E}">
        <p14:creationId xmlns:p14="http://schemas.microsoft.com/office/powerpoint/2010/main" val="2307738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41609" y="310896"/>
            <a:ext cx="11156131" cy="914400"/>
          </a:xfrm>
        </p:spPr>
        <p:txBody>
          <a:bodyPr rtlCol="0">
            <a:noAutofit/>
          </a:bodyPr>
          <a:lstStyle/>
          <a:p>
            <a:pPr algn="ct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Caja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e herramientas para </a:t>
            </a:r>
            <a:r>
              <a:rPr lang="es-CO"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os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p</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adres, en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 proceso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i</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os estudiantes en las IE  </a:t>
            </a:r>
            <a:endParaRPr lang="es-CO" sz="2800" dirty="0">
              <a:solidFill>
                <a:schemeClr val="accent2"/>
              </a:solidFill>
              <a:effectLst/>
              <a:latin typeface="Times New Roman" panose="02020603050405020304" pitchFamily="18" charset="0"/>
              <a:ea typeface="Aptos" panose="020B0004020202020204" pitchFamily="34" charset="0"/>
              <a:cs typeface="Arial" panose="020B0604020202020204"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10" name="Gráfico 9"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83340" y="310896"/>
            <a:ext cx="914400" cy="914400"/>
          </a:xfrm>
          <a:prstGeom prst="rect">
            <a:avLst/>
          </a:prstGeom>
        </p:spPr>
      </p:pic>
      <p:sp>
        <p:nvSpPr>
          <p:cNvPr id="4" name="Rectángulo: esquinas redondeadas 3">
            <a:extLst>
              <a:ext uri="{FF2B5EF4-FFF2-40B4-BE49-F238E27FC236}">
                <a16:creationId xmlns:a16="http://schemas.microsoft.com/office/drawing/2014/main" id="{0BBD7891-AA0A-3DAC-C048-56E7DCD1FBCA}"/>
              </a:ext>
            </a:extLst>
          </p:cNvPr>
          <p:cNvSpPr/>
          <p:nvPr/>
        </p:nvSpPr>
        <p:spPr>
          <a:xfrm>
            <a:off x="2473377" y="2563086"/>
            <a:ext cx="7600013" cy="2833140"/>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400" kern="0" dirty="0">
                <a:solidFill>
                  <a:srgbClr val="DD462F"/>
                </a:solidFill>
                <a:effectLst/>
                <a:latin typeface="Arial" panose="020B0604020202020204" pitchFamily="34" charset="0"/>
                <a:ea typeface="Times New Roman" panose="02020603050405020304" pitchFamily="18" charset="0"/>
                <a:cs typeface="Arial" panose="020B0604020202020204" pitchFamily="34" charset="0"/>
              </a:rPr>
              <a:t>La crianza humanizada, para el buen trato de los NNA se inscribe en muchos artículos de la academia y de las políticas públicas, se debe brindar refuerzo o un mayor conocimiento sobre esta práctica y mayor apoyo a quienes rodean a los menores de edad, mucho más con los efectos de la pandemia COVID-19, fenómeno que no habían experimentado las últimas generaciones y que en conversaciones con algunos miembros de la comunidad educativa ha impactado varios escenarios de su vida en general</a:t>
            </a:r>
            <a:r>
              <a:rPr lang="es-ES" sz="1400" dirty="0">
                <a:solidFill>
                  <a:srgbClr val="DD462F"/>
                </a:solidFill>
                <a:latin typeface="Arial" panose="020B0604020202020204" pitchFamily="34" charset="0"/>
                <a:cs typeface="Arial" panose="020B0604020202020204" pitchFamily="34" charset="0"/>
              </a:rPr>
              <a:t>.</a:t>
            </a:r>
            <a:endParaRPr lang="es-CO" sz="1400" dirty="0">
              <a:solidFill>
                <a:srgbClr val="DD462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277047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41609" y="310896"/>
            <a:ext cx="11156131" cy="914400"/>
          </a:xfrm>
        </p:spPr>
        <p:txBody>
          <a:bodyPr rtlCol="0">
            <a:noAutofit/>
          </a:bodyPr>
          <a:lstStyle/>
          <a:p>
            <a:pPr algn="ct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Caja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e herramientas para </a:t>
            </a:r>
            <a:r>
              <a:rPr lang="es-CO"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os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p</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adres, en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 proceso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i</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os estudiantes en las IE  </a:t>
            </a:r>
            <a:endParaRPr lang="es-CO" sz="2800" dirty="0">
              <a:solidFill>
                <a:schemeClr val="accent2"/>
              </a:solidFill>
              <a:effectLst/>
              <a:latin typeface="Times New Roman" panose="02020603050405020304" pitchFamily="18" charset="0"/>
              <a:ea typeface="Aptos" panose="020B0004020202020204" pitchFamily="34" charset="0"/>
              <a:cs typeface="Arial" panose="020B0604020202020204" pitchFamily="34" charset="0"/>
            </a:endParaRPr>
          </a:p>
        </p:txBody>
      </p:sp>
      <p:sp>
        <p:nvSpPr>
          <p:cNvPr id="38" name="Marcador de contenido 17"/>
          <p:cNvSpPr txBox="1">
            <a:spLocks/>
          </p:cNvSpPr>
          <p:nvPr/>
        </p:nvSpPr>
        <p:spPr>
          <a:xfrm>
            <a:off x="709532" y="2821212"/>
            <a:ext cx="4492054" cy="287175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Aft>
                <a:spcPts val="600"/>
              </a:spcAft>
              <a:buNone/>
              <a:defRPr/>
            </a:pPr>
            <a:r>
              <a:rPr lang="es-ES" sz="1400" dirty="0">
                <a:solidFill>
                  <a:srgbClr val="DD462F"/>
                </a:solidFill>
                <a:latin typeface="Arial" panose="020B0604020202020204" pitchFamily="34" charset="0"/>
                <a:cs typeface="Arial" panose="020B0604020202020204" pitchFamily="34" charset="0"/>
              </a:rPr>
              <a:t>Dada la importancia que tiene usted como familia, padre, madre o cuidador en el proceso de vida de Niños, Niñas y Adolescentes (NNA), debe reforzar o aprender sobre temas y etapas del ciclo vital por los que ellos transitan en las Instituciones Educativas.</a:t>
            </a:r>
          </a:p>
          <a:p>
            <a:pPr marL="0" indent="0" algn="just">
              <a:spcAft>
                <a:spcPts val="600"/>
              </a:spcAft>
              <a:buNone/>
              <a:defRPr/>
            </a:pPr>
            <a:r>
              <a:rPr lang="es-ES" sz="1400" dirty="0">
                <a:solidFill>
                  <a:srgbClr val="DD462F"/>
                </a:solidFill>
                <a:latin typeface="Arial" panose="020B0604020202020204" pitchFamily="34" charset="0"/>
                <a:cs typeface="Arial" panose="020B0604020202020204" pitchFamily="34" charset="0"/>
              </a:rPr>
              <a:t>En aras de brindar el apoyo necesario cuando ellos no encuentren las palabras para expresar lo que les sucede, es importante que conozca algunas de las situaciones que acaecen o suceden en los entornos escolares y las estrategias de promoción y prevención (P&amp;P) para intervenirlas, </a:t>
            </a:r>
            <a:r>
              <a:rPr lang="es-ES" sz="1400" dirty="0">
                <a:solidFill>
                  <a:srgbClr val="DD462F"/>
                </a:solidFill>
                <a:effectLst/>
                <a:latin typeface="Arial" panose="020B0604020202020204" pitchFamily="34" charset="0"/>
                <a:ea typeface="Times New Roman" panose="02020603050405020304" pitchFamily="18" charset="0"/>
                <a:cs typeface="Arial" panose="020B0604020202020204" pitchFamily="34" charset="0"/>
              </a:rPr>
              <a:t>buscando igualmente que la triada niño, escuela y familia, esté afianzada en todo momento. </a:t>
            </a:r>
            <a:r>
              <a:rPr lang="es-CO" sz="1400" dirty="0">
                <a:solidFill>
                  <a:srgbClr val="DD462F"/>
                </a:solidFill>
                <a:effectLst/>
                <a:latin typeface="Arial" panose="020B0604020202020204" pitchFamily="34" charset="0"/>
                <a:ea typeface="Times New Roman" panose="02020603050405020304" pitchFamily="18" charset="0"/>
                <a:cs typeface="Arial" panose="020B0604020202020204" pitchFamily="34" charset="0"/>
              </a:rPr>
              <a:t> </a:t>
            </a:r>
            <a:endParaRPr lang="es-CO" sz="1400" dirty="0">
              <a:solidFill>
                <a:srgbClr val="DD462F"/>
              </a:solidFill>
              <a:effectLst/>
              <a:latin typeface="Arial" panose="020B0604020202020204" pitchFamily="34" charset="0"/>
              <a:ea typeface="Aptos" panose="020B0004020202020204" pitchFamily="34" charset="0"/>
              <a:cs typeface="Arial" panose="020B0604020202020204" pitchFamily="34" charset="0"/>
            </a:endParaRPr>
          </a:p>
          <a:p>
            <a:pPr marL="0" lvl="0" indent="0" algn="just" rtl="0">
              <a:spcAft>
                <a:spcPts val="600"/>
              </a:spcAft>
              <a:buNone/>
              <a:defRPr/>
            </a:pPr>
            <a:endParaRPr lang="es-ES" sz="1400" dirty="0">
              <a:latin typeface="Arial" panose="020B0604020202020204" pitchFamily="34" charset="0"/>
              <a:cs typeface="Arial" panose="020B0604020202020204"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sp>
        <p:nvSpPr>
          <p:cNvPr id="9" name="Rectángulo: esquinas redondeadas 8">
            <a:extLst>
              <a:ext uri="{FF2B5EF4-FFF2-40B4-BE49-F238E27FC236}">
                <a16:creationId xmlns:a16="http://schemas.microsoft.com/office/drawing/2014/main" id="{91A1F55D-0677-2D77-B985-2E828DAB83E8}"/>
              </a:ext>
            </a:extLst>
          </p:cNvPr>
          <p:cNvSpPr/>
          <p:nvPr/>
        </p:nvSpPr>
        <p:spPr>
          <a:xfrm>
            <a:off x="5789236" y="1895443"/>
            <a:ext cx="5908504" cy="37975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 typeface="Arial" panose="020B0604020202020204" pitchFamily="34" charset="0"/>
              <a:buChar char="•"/>
            </a:pPr>
            <a:endParaRPr lang="es-CO" dirty="0">
              <a:solidFill>
                <a:schemeClr val="tx1"/>
              </a:solidFill>
            </a:endParaRPr>
          </a:p>
          <a:p>
            <a:pPr marL="285750" indent="-285750">
              <a:buFont typeface="Arial" panose="020B0604020202020204" pitchFamily="34" charset="0"/>
              <a:buChar char="•"/>
            </a:pPr>
            <a:endParaRPr lang="es-CO" sz="16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CO" sz="16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Importancia de las redes familiares como apoyo en la vida de los niños, niñas y adolescentes </a:t>
            </a:r>
            <a:r>
              <a:rPr lang="es-CO" sz="1400" dirty="0">
                <a:solidFill>
                  <a:schemeClr val="tx1"/>
                </a:solidFill>
                <a:latin typeface="Arial" panose="020B0604020202020204" pitchFamily="34" charset="0"/>
                <a:cs typeface="Arial" panose="020B0604020202020204" pitchFamily="34" charset="0"/>
              </a:rPr>
              <a:t>(NNA)</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Fortalecimiento de su autoestima</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Educación Sexual</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Diversidad y prevención de la discriminación</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Prevención de acosos o abusos sexuales </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Prevención de embarazos adolescentes (PREA)</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Prevención del </a:t>
            </a:r>
            <a:r>
              <a:rPr lang="es-CO" sz="1600" dirty="0" err="1">
                <a:solidFill>
                  <a:schemeClr val="tx1"/>
                </a:solidFill>
                <a:latin typeface="Arial" panose="020B0604020202020204" pitchFamily="34" charset="0"/>
                <a:cs typeface="Arial" panose="020B0604020202020204" pitchFamily="34" charset="0"/>
              </a:rPr>
              <a:t>Bullying</a:t>
            </a:r>
            <a:endParaRPr lang="es-CO" sz="16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Prevención del </a:t>
            </a:r>
            <a:r>
              <a:rPr lang="es-CO" sz="1600" dirty="0" err="1">
                <a:solidFill>
                  <a:schemeClr val="tx1"/>
                </a:solidFill>
                <a:latin typeface="Arial" panose="020B0604020202020204" pitchFamily="34" charset="0"/>
                <a:cs typeface="Arial" panose="020B0604020202020204" pitchFamily="34" charset="0"/>
              </a:rPr>
              <a:t>Cutting</a:t>
            </a:r>
            <a:endParaRPr lang="es-CO" sz="16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Prevención del Suicidio  </a:t>
            </a:r>
          </a:p>
          <a:p>
            <a:pPr marL="285750" indent="-285750">
              <a:buFont typeface="Wingdings" panose="05000000000000000000" pitchFamily="2" charset="2"/>
              <a:buChar char="ü"/>
            </a:pPr>
            <a:r>
              <a:rPr lang="es-CO" sz="1500" dirty="0">
                <a:solidFill>
                  <a:schemeClr val="tx1"/>
                </a:solidFill>
                <a:latin typeface="Arial" panose="020B0604020202020204" pitchFamily="34" charset="0"/>
                <a:cs typeface="Arial" panose="020B0604020202020204" pitchFamily="34" charset="0"/>
              </a:rPr>
              <a:t>Prevención del consumo de Sustancias Psicoactivas (SPA)</a:t>
            </a:r>
          </a:p>
          <a:p>
            <a:pPr marL="285750" indent="-285750">
              <a:buFont typeface="Wingdings" panose="05000000000000000000" pitchFamily="2" charset="2"/>
              <a:buChar char="ü"/>
            </a:pPr>
            <a:r>
              <a:rPr lang="es-CO" sz="1600" dirty="0">
                <a:solidFill>
                  <a:schemeClr val="tx1"/>
                </a:solidFill>
                <a:latin typeface="Arial" panose="020B0604020202020204" pitchFamily="34" charset="0"/>
                <a:cs typeface="Arial" panose="020B0604020202020204" pitchFamily="34" charset="0"/>
              </a:rPr>
              <a:t>Uso de redes sociales</a:t>
            </a:r>
          </a:p>
          <a:p>
            <a:pPr marL="285750" indent="-285750">
              <a:buFont typeface="Wingdings" panose="05000000000000000000" pitchFamily="2" charset="2"/>
              <a:buChar char="ü"/>
            </a:pPr>
            <a:endParaRPr lang="es-CO"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s-CO" dirty="0"/>
          </a:p>
          <a:p>
            <a:pPr algn="ctr"/>
            <a:endParaRPr lang="es-CO" dirty="0"/>
          </a:p>
        </p:txBody>
      </p:sp>
      <p:pic>
        <p:nvPicPr>
          <p:cNvPr id="10" name="Gráfico 9"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83340" y="310896"/>
            <a:ext cx="914400" cy="914400"/>
          </a:xfrm>
          <a:prstGeom prst="rect">
            <a:avLst/>
          </a:prstGeom>
        </p:spPr>
      </p:pic>
    </p:spTree>
    <p:extLst>
      <p:ext uri="{BB962C8B-B14F-4D97-AF65-F5344CB8AC3E}">
        <p14:creationId xmlns:p14="http://schemas.microsoft.com/office/powerpoint/2010/main" val="20912890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41609" y="310896"/>
            <a:ext cx="11156131" cy="914400"/>
          </a:xfrm>
        </p:spPr>
        <p:txBody>
          <a:bodyPr rtlCol="0">
            <a:noAutofit/>
          </a:bodyPr>
          <a:lstStyle/>
          <a:p>
            <a:pPr algn="ct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Caja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e herramientas para </a:t>
            </a:r>
            <a:r>
              <a:rPr lang="es-CO"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os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p</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adres, en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 proceso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d</a:t>
            </a:r>
            <a:r>
              <a:rPr lang="es-CO" sz="2800"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i</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ngreso y permanencia de </a:t>
            </a:r>
            <a:r>
              <a:rPr lang="es-CO" dirty="0">
                <a:solidFill>
                  <a:schemeClr val="accent2"/>
                </a:solidFill>
                <a:latin typeface="Times New Roman" panose="02020603050405020304" pitchFamily="18" charset="0"/>
                <a:ea typeface="Aptos" panose="020B0004020202020204" pitchFamily="34" charset="0"/>
                <a:cs typeface="Times New Roman" panose="02020603050405020304" pitchFamily="18" charset="0"/>
              </a:rPr>
              <a:t>l</a:t>
            </a:r>
            <a:r>
              <a:rPr lang="es-CO" sz="2800" dirty="0">
                <a:solidFill>
                  <a:schemeClr val="accent2"/>
                </a:solidFill>
                <a:effectLst/>
                <a:latin typeface="Times New Roman" panose="02020603050405020304" pitchFamily="18" charset="0"/>
                <a:ea typeface="Aptos" panose="020B0004020202020204" pitchFamily="34" charset="0"/>
                <a:cs typeface="Times New Roman" panose="02020603050405020304" pitchFamily="18" charset="0"/>
              </a:rPr>
              <a:t>os estudiantes en las IE  </a:t>
            </a:r>
            <a:endParaRPr lang="es-CO" sz="2800" dirty="0">
              <a:solidFill>
                <a:schemeClr val="accent2"/>
              </a:solidFill>
              <a:effectLst/>
              <a:latin typeface="Times New Roman" panose="02020603050405020304" pitchFamily="18" charset="0"/>
              <a:ea typeface="Aptos" panose="020B0004020202020204" pitchFamily="34" charset="0"/>
              <a:cs typeface="Arial" panose="020B0604020202020204" pitchFamily="34" charset="0"/>
            </a:endParaRPr>
          </a:p>
        </p:txBody>
      </p:sp>
      <p:sp>
        <p:nvSpPr>
          <p:cNvPr id="38" name="Marcador de contenido 17"/>
          <p:cNvSpPr txBox="1">
            <a:spLocks/>
          </p:cNvSpPr>
          <p:nvPr/>
        </p:nvSpPr>
        <p:spPr>
          <a:xfrm>
            <a:off x="2626965" y="2098623"/>
            <a:ext cx="7446425" cy="415227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gn="just"/>
            <a:r>
              <a:rPr lang="es-ES" sz="1600" kern="0" dirty="0">
                <a:solidFill>
                  <a:schemeClr val="accent2">
                    <a:lumMod val="75000"/>
                  </a:schemeClr>
                </a:solidFill>
                <a:effectLst/>
                <a:latin typeface="Arial" panose="020B0604020202020204" pitchFamily="34" charset="0"/>
                <a:ea typeface="Times New Roman" panose="02020603050405020304" pitchFamily="18" charset="0"/>
                <a:cs typeface="Arial" panose="020B0604020202020204" pitchFamily="34" charset="0"/>
              </a:rPr>
              <a:t>El papel de las instituciones educativas, que no es menos importante y el papel de las familias, es que deben vincularse con el proyecto de vida del NNA. La red social que acompaña las etapas de la niñez y la adolescencia, (familia, colegio, profesores, etc.), debe </a:t>
            </a:r>
            <a:r>
              <a:rPr lang="es-ES" sz="1600" kern="0" dirty="0">
                <a:solidFill>
                  <a:schemeClr val="accent2">
                    <a:lumMod val="75000"/>
                  </a:schemeClr>
                </a:solidFill>
                <a:latin typeface="Arial" panose="020B0604020202020204" pitchFamily="34" charset="0"/>
                <a:ea typeface="Times New Roman" panose="02020603050405020304" pitchFamily="18" charset="0"/>
                <a:cs typeface="Arial" panose="020B0604020202020204" pitchFamily="34" charset="0"/>
              </a:rPr>
              <a:t>reforzar o tener los </a:t>
            </a:r>
            <a:r>
              <a:rPr lang="es-ES" sz="1600" kern="0" dirty="0">
                <a:solidFill>
                  <a:schemeClr val="accent2">
                    <a:lumMod val="75000"/>
                  </a:schemeClr>
                </a:solidFill>
                <a:effectLst/>
                <a:latin typeface="Arial" panose="020B0604020202020204" pitchFamily="34" charset="0"/>
                <a:ea typeface="Times New Roman" panose="02020603050405020304" pitchFamily="18" charset="0"/>
                <a:cs typeface="Arial" panose="020B0604020202020204" pitchFamily="34" charset="0"/>
              </a:rPr>
              <a:t>conocimientos sobre Promoción y Prevención (P&amp;P), en salud física-mental, siendo fuente constante de información, con lenguaje positivo sobre autocuidado, nutrición, prevención de consumo de SPA, prevención de embarazos tempranos, entre otros, de tal manera que, con proyectos pedagógicos, lúdicos y constantes, se fortalezcan los procesos biopsicosociales de niños y adolescentes en edad escolar, dado que estos proyectos tienen que ver con diferentes disciplinas de las Ciencias Sociales y con la Salud Pública, se hace esta propuesta desde la disciplina antropológica.</a:t>
            </a:r>
          </a:p>
          <a:p>
            <a:pPr algn="just"/>
            <a:r>
              <a:rPr lang="es-CO" sz="1600" kern="0" dirty="0">
                <a:solidFill>
                  <a:schemeClr val="accent2">
                    <a:lumMod val="75000"/>
                  </a:schemeClr>
                </a:solidFill>
                <a:latin typeface="Arial" panose="020B0604020202020204" pitchFamily="34" charset="0"/>
                <a:ea typeface="Times New Roman" panose="02020603050405020304" pitchFamily="18" charset="0"/>
                <a:cs typeface="Arial" panose="020B0604020202020204" pitchFamily="34" charset="0"/>
              </a:rPr>
              <a:t>L</a:t>
            </a:r>
            <a:r>
              <a:rPr lang="es-CO" sz="1600" kern="0" dirty="0">
                <a:solidFill>
                  <a:schemeClr val="accent2">
                    <a:lumMod val="75000"/>
                  </a:schemeClr>
                </a:solidFill>
                <a:effectLst/>
                <a:latin typeface="Arial" panose="020B0604020202020204" pitchFamily="34" charset="0"/>
                <a:ea typeface="Times New Roman" panose="02020603050405020304" pitchFamily="18" charset="0"/>
                <a:cs typeface="Arial" panose="020B0604020202020204" pitchFamily="34" charset="0"/>
              </a:rPr>
              <a:t>os estudiantes vienen con condiciones particulares al ser individuos únicos, algunos con carencias desde casa, que difícilmente logran ser atendidas en la IE, es por ello que el hogar siempre debe tener las puertas abiertas</a:t>
            </a:r>
            <a:r>
              <a:rPr lang="es-ES" sz="1600" kern="0" dirty="0">
                <a:solidFill>
                  <a:schemeClr val="accent2">
                    <a:lumMod val="75000"/>
                  </a:schemeClr>
                </a:solidFill>
                <a:effectLst/>
                <a:latin typeface="Arial" panose="020B0604020202020204" pitchFamily="34" charset="0"/>
                <a:ea typeface="Times New Roman" panose="02020603050405020304" pitchFamily="18" charset="0"/>
                <a:cs typeface="Arial" panose="020B0604020202020204" pitchFamily="34" charset="0"/>
              </a:rPr>
              <a:t>, escuchar más, juzgar menos.</a:t>
            </a:r>
            <a:r>
              <a:rPr lang="es-CO" sz="1600" kern="0" dirty="0">
                <a:solidFill>
                  <a:srgbClr val="DD462F"/>
                </a:solidFill>
                <a:effectLst/>
                <a:latin typeface="Arial" panose="020B0604020202020204" pitchFamily="34" charset="0"/>
                <a:ea typeface="Times New Roman" panose="02020603050405020304" pitchFamily="18" charset="0"/>
                <a:cs typeface="Arial" panose="020B0604020202020204" pitchFamily="34" charset="0"/>
              </a:rPr>
              <a:t> </a:t>
            </a:r>
            <a:endParaRPr lang="es-CO" sz="2400" dirty="0">
              <a:solidFill>
                <a:srgbClr val="DD462F"/>
              </a:solidFill>
              <a:latin typeface="Arial" panose="020B0604020202020204" pitchFamily="34" charset="0"/>
              <a:cs typeface="Arial" panose="020B0604020202020204" pitchFamily="34" charset="0"/>
            </a:endParaRPr>
          </a:p>
        </p:txBody>
      </p:sp>
      <p:pic>
        <p:nvPicPr>
          <p:cNvPr id="10" name="Gráfico 9"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83340" y="310896"/>
            <a:ext cx="914400" cy="914400"/>
          </a:xfrm>
          <a:prstGeom prst="rect">
            <a:avLst/>
          </a:prstGeom>
        </p:spPr>
      </p:pic>
    </p:spTree>
    <p:extLst>
      <p:ext uri="{BB962C8B-B14F-4D97-AF65-F5344CB8AC3E}">
        <p14:creationId xmlns:p14="http://schemas.microsoft.com/office/powerpoint/2010/main" val="337260506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739516" y="2979928"/>
            <a:ext cx="3307828" cy="127416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lgn="just" rtl="0">
              <a:spcAft>
                <a:spcPts val="600"/>
              </a:spcAft>
              <a:buNone/>
              <a:defRPr/>
            </a:pPr>
            <a:r>
              <a:rPr lang="es-ES" sz="2000" b="1" dirty="0">
                <a:solidFill>
                  <a:schemeClr val="accent2">
                    <a:lumMod val="75000"/>
                  </a:schemeClr>
                </a:solidFill>
                <a:latin typeface="+mj-lt"/>
                <a:cs typeface="Arial" panose="020B0604020202020204" pitchFamily="34" charset="0"/>
              </a:rPr>
              <a:t>Importancia de las relaciones Familiares en la vida de los niños, niñas y adolescentes:</a:t>
            </a:r>
            <a:endParaRPr lang="es-ES" sz="2000" b="1" dirty="0">
              <a:latin typeface="+mj-lt"/>
              <a:cs typeface="Arial" panose="020B0604020202020204"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38084"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247539" y="1843789"/>
            <a:ext cx="6085024" cy="41620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r>
              <a:rPr lang="es-CO" sz="1400" kern="0" dirty="0">
                <a:effectLst/>
                <a:latin typeface="Arial" panose="020B0604020202020204" pitchFamily="34" charset="0"/>
                <a:ea typeface="Times New Roman" panose="02020603050405020304" pitchFamily="18" charset="0"/>
                <a:cs typeface="Arial" panose="020B0604020202020204" pitchFamily="34" charset="0"/>
              </a:rPr>
              <a:t>Las relaciones familiares son un faro muy importante para sus hijos, es por ello por lo que de </a:t>
            </a:r>
            <a:r>
              <a:rPr lang="es-CO" sz="1400" kern="0" dirty="0">
                <a:latin typeface="Arial" panose="020B0604020202020204" pitchFamily="34" charset="0"/>
                <a:ea typeface="Times New Roman" panose="02020603050405020304" pitchFamily="18" charset="0"/>
                <a:cs typeface="Arial" panose="020B0604020202020204" pitchFamily="34" charset="0"/>
              </a:rPr>
              <a:t>muchas formas </a:t>
            </a:r>
            <a:r>
              <a:rPr lang="es-CO" sz="1400" kern="0" dirty="0">
                <a:effectLst/>
                <a:latin typeface="Arial" panose="020B0604020202020204" pitchFamily="34" charset="0"/>
                <a:ea typeface="Times New Roman" panose="02020603050405020304" pitchFamily="18" charset="0"/>
                <a:cs typeface="Arial" panose="020B0604020202020204" pitchFamily="34" charset="0"/>
              </a:rPr>
              <a:t>impactan la convivencia del NNA en su entorno inmediato, situaciones como falta de acompañamiento, débiles redes de apoyo, los malos tratos, la Violencia Intrafamiliar, malas relaciones entre hermanos, la </a:t>
            </a:r>
            <a:r>
              <a:rPr lang="es-CO" sz="1400" kern="0" dirty="0">
                <a:latin typeface="Arial" panose="020B0604020202020204" pitchFamily="34" charset="0"/>
                <a:ea typeface="Times New Roman" panose="02020603050405020304" pitchFamily="18" charset="0"/>
                <a:cs typeface="Arial" panose="020B0604020202020204" pitchFamily="34" charset="0"/>
              </a:rPr>
              <a:t>n</a:t>
            </a:r>
            <a:r>
              <a:rPr lang="es-CO" sz="1400" kern="0" dirty="0">
                <a:effectLst/>
                <a:latin typeface="Arial" panose="020B0604020202020204" pitchFamily="34" charset="0"/>
                <a:ea typeface="Times New Roman" panose="02020603050405020304" pitchFamily="18" charset="0"/>
                <a:cs typeface="Arial" panose="020B0604020202020204" pitchFamily="34" charset="0"/>
              </a:rPr>
              <a:t>egligencia, inobservancia, la falta de diálogo, Etc. afectan estas primeras etapas de la vida.</a:t>
            </a:r>
            <a:r>
              <a:rPr lang="es-CO" sz="1400" kern="0" dirty="0">
                <a:effectLst/>
                <a:latin typeface="Arial" panose="020B0604020202020204" pitchFamily="34" charset="0"/>
                <a:ea typeface="Aptos" panose="020B0004020202020204" pitchFamily="34" charset="0"/>
                <a:cs typeface="Arial" panose="020B0604020202020204" pitchFamily="34" charset="0"/>
              </a:rPr>
              <a:t> </a:t>
            </a:r>
          </a:p>
          <a:p>
            <a:pPr algn="just"/>
            <a:endParaRPr lang="es-CO" sz="1400" kern="0" dirty="0">
              <a:effectLst/>
              <a:latin typeface="Arial" panose="020B0604020202020204" pitchFamily="34" charset="0"/>
              <a:ea typeface="Aptos" panose="020B0004020202020204" pitchFamily="34" charset="0"/>
              <a:cs typeface="Arial" panose="020B0604020202020204" pitchFamily="34" charset="0"/>
            </a:endParaRPr>
          </a:p>
          <a:p>
            <a:pPr marL="285750" indent="-285750" algn="just">
              <a:buFont typeface="Arial" panose="020B0604020202020204" pitchFamily="34" charset="0"/>
              <a:buChar char="•"/>
            </a:pPr>
            <a:r>
              <a:rPr lang="es-CO" sz="1400" kern="0" dirty="0">
                <a:latin typeface="Arial" panose="020B0604020202020204" pitchFamily="34" charset="0"/>
                <a:cs typeface="Arial" panose="020B0604020202020204" pitchFamily="34" charset="0"/>
              </a:rPr>
              <a:t>Se hace necesario recordar que los lazos familiares en estas épocas fortalecen el ciclo vital humano. Los niños, más que sentir suplidas sus necesidades básicas primarias, como el alimento, además requieren sentirse amados y seguros en todos los lugares, desde el hogar para la incursión de las escuelas o colegios, los entornos donde viven o los sitios por donde se desplazan</a:t>
            </a:r>
            <a:r>
              <a:rPr lang="es-CO" sz="1600" kern="0" dirty="0">
                <a:latin typeface="Arial" panose="020B0604020202020204" pitchFamily="34" charset="0"/>
                <a:cs typeface="Arial" panose="020B0604020202020204" pitchFamily="34" charset="0"/>
              </a:rPr>
              <a:t>.</a:t>
            </a:r>
            <a:r>
              <a:rPr lang="es-CO" sz="1600" dirty="0">
                <a:latin typeface="Arial" panose="020B0604020202020204" pitchFamily="34" charset="0"/>
                <a:cs typeface="Arial" panose="020B0604020202020204" pitchFamily="34" charset="0"/>
              </a:rPr>
              <a:t> </a:t>
            </a:r>
          </a:p>
          <a:p>
            <a:pPr algn="ctr"/>
            <a:endParaRPr lang="es-CO" dirty="0"/>
          </a:p>
        </p:txBody>
      </p:sp>
    </p:spTree>
    <p:extLst>
      <p:ext uri="{BB962C8B-B14F-4D97-AF65-F5344CB8AC3E}">
        <p14:creationId xmlns:p14="http://schemas.microsoft.com/office/powerpoint/2010/main" val="37698727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1279161" y="2997916"/>
            <a:ext cx="3862465" cy="64008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rPr>
              <a:t>Fortalecimiento de su autoestima</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583390" y="2033416"/>
            <a:ext cx="5707237" cy="351294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La autoestima es una herramienta primordial, deriva de la comunicación, primeramente, la familiar con elementos de reforzamiento positivo y seguridad que les brindan los padres a los NNA desde pequeños</a:t>
            </a:r>
          </a:p>
          <a:p>
            <a:pPr algn="just"/>
            <a:endParaRPr lang="es-CO"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El fortalecimiento de la autoestima sugiere que se brinde elementos de autocuidado, de solidaridad consigo mismo y los demás, el amor propio para desarrollar la fortaleza en momentos de vulnerabilidad, como por ejemplo cuando el grupo o sus pares hacen presión para faltar a clases, consumos de SPA, cometer delitos, sucumbir ante la presión de hacerse daño, autolesionarse, etc.….</a:t>
            </a:r>
          </a:p>
          <a:p>
            <a:endParaRPr lang="es-CO" sz="1400" dirty="0">
              <a:latin typeface="Arial" panose="020B0604020202020204" pitchFamily="34" charset="0"/>
              <a:cs typeface="Arial" panose="020B0604020202020204" pitchFamily="34" charset="0"/>
            </a:endParaRPr>
          </a:p>
          <a:p>
            <a:pPr algn="ctr"/>
            <a:r>
              <a:rPr lang="es-CO" sz="1400" dirty="0">
                <a:latin typeface="Arial" panose="020B0604020202020204" pitchFamily="34" charset="0"/>
                <a:cs typeface="Arial" panose="020B0604020202020204" pitchFamily="34" charset="0"/>
              </a:rPr>
              <a:t>, </a:t>
            </a:r>
            <a:endParaRPr lang="es-CO" sz="1400" dirty="0"/>
          </a:p>
        </p:txBody>
      </p:sp>
    </p:spTree>
    <p:extLst>
      <p:ext uri="{BB962C8B-B14F-4D97-AF65-F5344CB8AC3E}">
        <p14:creationId xmlns:p14="http://schemas.microsoft.com/office/powerpoint/2010/main" val="609958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521207" y="448056"/>
            <a:ext cx="11156131" cy="640080"/>
          </a:xfrm>
        </p:spPr>
        <p:txBody>
          <a:bodyPr rtlCol="0">
            <a:noAutofit/>
          </a:bodyPr>
          <a:lstStyle/>
          <a:p>
            <a:pPr marL="0" indent="0" rtl="0">
              <a:buNone/>
            </a:pPr>
            <a:r>
              <a:rPr lang="es-ES" sz="2800" b="1" dirty="0">
                <a:solidFill>
                  <a:schemeClr val="accent2">
                    <a:lumMod val="75000"/>
                  </a:schemeClr>
                </a:solidFill>
                <a:latin typeface="+mj-lt"/>
              </a:rPr>
              <a:t>Caja de Herramientas para padres de niños, niñas y adolescentes</a:t>
            </a:r>
          </a:p>
        </p:txBody>
      </p:sp>
      <p:sp>
        <p:nvSpPr>
          <p:cNvPr id="38" name="Marcador de contenido 17"/>
          <p:cNvSpPr txBox="1">
            <a:spLocks/>
          </p:cNvSpPr>
          <p:nvPr/>
        </p:nvSpPr>
        <p:spPr>
          <a:xfrm>
            <a:off x="1547467" y="2994227"/>
            <a:ext cx="2573311" cy="86954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s-ES" sz="2000" b="1" dirty="0">
                <a:solidFill>
                  <a:schemeClr val="accent2">
                    <a:lumMod val="75000"/>
                  </a:schemeClr>
                </a:solidFill>
                <a:latin typeface="+mj-lt"/>
              </a:rPr>
              <a:t>Conocer su cuerpo</a:t>
            </a:r>
          </a:p>
          <a:p>
            <a:pPr marL="0" lvl="0" indent="0" rtl="0">
              <a:spcAft>
                <a:spcPts val="600"/>
              </a:spcAft>
              <a:buNone/>
              <a:defRPr/>
            </a:pPr>
            <a:r>
              <a:rPr lang="es-ES" sz="2000" b="1" dirty="0">
                <a:solidFill>
                  <a:schemeClr val="accent2">
                    <a:lumMod val="75000"/>
                  </a:schemeClr>
                </a:solidFill>
                <a:latin typeface="+mj-lt"/>
              </a:rPr>
              <a:t>Educación Sexual</a:t>
            </a:r>
            <a:endParaRPr lang="es-ES" sz="2000" b="1" dirty="0">
              <a:latin typeface="Segoe UI" panose="020B0502040204020203" pitchFamily="34" charset="0"/>
              <a:cs typeface="Segoe UI" panose="020B0502040204020203" pitchFamily="34" charset="0"/>
            </a:endParaRPr>
          </a:p>
        </p:txBody>
      </p:sp>
      <p:sp>
        <p:nvSpPr>
          <p:cNvPr id="2" name="Marcador de contenido 17">
            <a:extLst>
              <a:ext uri="{FF2B5EF4-FFF2-40B4-BE49-F238E27FC236}">
                <a16:creationId xmlns:a16="http://schemas.microsoft.com/office/drawing/2014/main" id="{0FAC16FD-145B-128E-C665-F2941BF8A4BA}"/>
              </a:ext>
            </a:extLst>
          </p:cNvPr>
          <p:cNvSpPr txBox="1">
            <a:spLocks/>
          </p:cNvSpPr>
          <p:nvPr/>
        </p:nvSpPr>
        <p:spPr>
          <a:xfrm>
            <a:off x="541609" y="3117954"/>
            <a:ext cx="10011466" cy="22782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s-ES" sz="2000" dirty="0">
              <a:latin typeface="Segoe UI" panose="020B0502040204020203" pitchFamily="34" charset="0"/>
              <a:cs typeface="Segoe UI" panose="020B0502040204020203" pitchFamily="34" charset="0"/>
            </a:endParaRPr>
          </a:p>
        </p:txBody>
      </p:sp>
      <p:pic>
        <p:nvPicPr>
          <p:cNvPr id="6" name="Gráfico 5" descr="Cuidado contorno">
            <a:extLst>
              <a:ext uri="{FF2B5EF4-FFF2-40B4-BE49-F238E27FC236}">
                <a16:creationId xmlns:a16="http://schemas.microsoft.com/office/drawing/2014/main" id="{A9D679F8-D0F9-A4E9-D833-4CFF1D6678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53075" y="310896"/>
            <a:ext cx="914400" cy="914400"/>
          </a:xfrm>
          <a:prstGeom prst="rect">
            <a:avLst/>
          </a:prstGeom>
        </p:spPr>
      </p:pic>
      <p:sp>
        <p:nvSpPr>
          <p:cNvPr id="9" name="Rectángulo: esquinas redondeadas 8">
            <a:extLst>
              <a:ext uri="{FF2B5EF4-FFF2-40B4-BE49-F238E27FC236}">
                <a16:creationId xmlns:a16="http://schemas.microsoft.com/office/drawing/2014/main" id="{91A1F55D-0677-2D77-B985-2E828DAB83E8}"/>
              </a:ext>
            </a:extLst>
          </p:cNvPr>
          <p:cNvSpPr/>
          <p:nvPr/>
        </p:nvSpPr>
        <p:spPr>
          <a:xfrm>
            <a:off x="5126636" y="1872704"/>
            <a:ext cx="6145967" cy="367365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Conviene que estos temas deban ser conversados en familia. Conocer sobre su cuerpo, su salud, su cuidado, las conductas de riesgo a las que puede enfrentarse en las primeras etapas de vida como la anorexia, la bulimia, intoxicarlo, inicio del primer ciclo menstrual. Conversar sobre la amistad, el amor, su primer noviazgo, etc. estos temas que han sido tabú en la sociedad colombiana, es hacerles frente a los retos que en su corta edad deben enfrentar los NNA.</a:t>
            </a:r>
          </a:p>
          <a:p>
            <a:pPr algn="just"/>
            <a:endParaRPr lang="es-CO"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CO" sz="1400" dirty="0">
                <a:latin typeface="Arial" panose="020B0604020202020204" pitchFamily="34" charset="0"/>
                <a:cs typeface="Arial" panose="020B0604020202020204" pitchFamily="34" charset="0"/>
              </a:rPr>
              <a:t>Familia, deben capacitarse en estos temas y tener conversaciones que aunque difíciles, hacen el camino de las interrelaciones con los otros más llevadero</a:t>
            </a:r>
            <a:r>
              <a:rPr lang="es-CO" dirty="0">
                <a:latin typeface="Arial" panose="020B0604020202020204" pitchFamily="34" charset="0"/>
                <a:cs typeface="Arial" panose="020B0604020202020204" pitchFamily="34" charset="0"/>
              </a:rPr>
              <a:t>.</a:t>
            </a:r>
            <a:endParaRPr lang="es-CO" dirty="0"/>
          </a:p>
          <a:p>
            <a:pPr algn="ctr"/>
            <a:endParaRPr lang="es-CO" dirty="0"/>
          </a:p>
        </p:txBody>
      </p:sp>
    </p:spTree>
    <p:extLst>
      <p:ext uri="{BB962C8B-B14F-4D97-AF65-F5344CB8AC3E}">
        <p14:creationId xmlns:p14="http://schemas.microsoft.com/office/powerpoint/2010/main" val="39090776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34_TF10001108_Win32" id="{08D89365-2E4C-432D-9349-8DF9B80AEEA1}" vid="{010FF314-90DF-4A21-BD0D-ADCBA34234A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{726E60FC-9322-446F-B916-CA99D6B82BD8}tf10001108_win32</Template>
  <TotalTime>2057</TotalTime>
  <Words>2868</Words>
  <Application>Microsoft Office PowerPoint</Application>
  <PresentationFormat>Panorámica</PresentationFormat>
  <Paragraphs>145</Paragraphs>
  <Slides>18</Slides>
  <Notes>17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Arial</vt:lpstr>
      <vt:lpstr>Calibri</vt:lpstr>
      <vt:lpstr>Segoe UI</vt:lpstr>
      <vt:lpstr>Segoe UI Light</vt:lpstr>
      <vt:lpstr>Times New Roman</vt:lpstr>
      <vt:lpstr>Wingdings</vt:lpstr>
      <vt:lpstr>Personalizado</vt:lpstr>
      <vt:lpstr>Matriculaste a tu hij@ en el colegio? </vt:lpstr>
      <vt:lpstr>Caja de herramientas para los padres, en el proceso de ingreso y permanencia de los estudiantes en las IE  </vt:lpstr>
      <vt:lpstr>Caja de herramientas para los padres, en el proceso de ingreso y permanencia de los estudiantes en las IE  </vt:lpstr>
      <vt:lpstr>Caja de herramientas para los padres, en el proceso de ingreso y permanencia de los estudiantes en las IE  </vt:lpstr>
      <vt:lpstr>Caja de herramientas para los padres, en el proceso de ingreso y permanencia de los estudiantes en las IE  </vt:lpstr>
      <vt:lpstr>Caja de herramientas para los padres, en el proceso de ingreso y permanencia de los estudiantes en las IE  </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Caja de Herramientas para padres de niños, niñas y adolescentes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YUBER SANDRA V�LEZ VALENCIA</dc:creator>
  <cp:keywords/>
  <cp:lastModifiedBy>YUBER SANDRA VELEZ VALENCIA</cp:lastModifiedBy>
  <cp:revision>46</cp:revision>
  <dcterms:created xsi:type="dcterms:W3CDTF">2024-09-16T20:06:16Z</dcterms:created>
  <dcterms:modified xsi:type="dcterms:W3CDTF">2024-10-08T05:07:13Z</dcterms:modified>
  <cp:version/>
</cp:coreProperties>
</file>