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481763" cy="9718675"/>
  <p:notesSz cx="6858000" cy="9144000"/>
  <p:embeddedFontLst>
    <p:embeddedFont>
      <p:font typeface="Aptos" panose="020B00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Slab 1" panose="020B0604020202020204" charset="0"/>
      <p:regular r:id="rId16"/>
    </p:embeddedFont>
    <p:embeddedFont>
      <p:font typeface="Roboto Slab 1 Bold" panose="020B0604020202020204" charset="0"/>
      <p:regular r:id="rId17"/>
      <p:bold r:id="rId18"/>
    </p:embeddedFont>
    <p:embeddedFont>
      <p:font typeface="Roboto Slab 2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1pPr>
    <a:lvl2pPr marL="461347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2pPr>
    <a:lvl3pPr marL="922695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3pPr>
    <a:lvl4pPr marL="1384040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4pPr>
    <a:lvl5pPr marL="1845388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5pPr>
    <a:lvl6pPr marL="2306735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6pPr>
    <a:lvl7pPr marL="2768082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7pPr>
    <a:lvl8pPr marL="3229429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8pPr>
    <a:lvl9pPr marL="3690775" algn="l" defTabSz="922695" rtl="0" eaLnBrk="1" latinLnBrk="0" hangingPunct="1">
      <a:defRPr sz="18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9" userDrawn="1">
          <p15:clr>
            <a:srgbClr val="A4A3A4"/>
          </p15:clr>
        </p15:guide>
        <p15:guide id="2" pos="1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5628" autoAdjust="0"/>
  </p:normalViewPr>
  <p:slideViewPr>
    <p:cSldViewPr>
      <p:cViewPr>
        <p:scale>
          <a:sx n="125" d="100"/>
          <a:sy n="125" d="100"/>
        </p:scale>
        <p:origin x="2244" y="-1416"/>
      </p:cViewPr>
      <p:guideLst>
        <p:guide orient="horz" pos="2869"/>
        <p:guide pos="1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754A-E190-426B-B417-2DFE34D387C5}" type="datetimeFigureOut">
              <a:rPr lang="es-419" smtClean="0"/>
              <a:t>3/10/2024</a:t>
            </a:fld>
            <a:endParaRPr lang="es-419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BFEC-79A3-4F70-85E4-7C062D860F11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152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1BFEC-79A3-4F70-85E4-7C062D860F11}" type="slidenum">
              <a:rPr lang="es-419" smtClean="0"/>
              <a:t>1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8444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755" y="2830407"/>
            <a:ext cx="5165155" cy="1953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98" y="5163059"/>
            <a:ext cx="4253658" cy="23284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6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577" y="364885"/>
            <a:ext cx="1367246" cy="77740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841" y="364885"/>
            <a:ext cx="4000462" cy="77740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19" y="5854842"/>
            <a:ext cx="5165155" cy="1809597"/>
          </a:xfrm>
        </p:spPr>
        <p:txBody>
          <a:bodyPr anchor="t"/>
          <a:lstStyle>
            <a:lvl1pPr algn="l">
              <a:defRPr sz="52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19" y="3861751"/>
            <a:ext cx="5165155" cy="1993084"/>
          </a:xfrm>
        </p:spPr>
        <p:txBody>
          <a:bodyPr anchor="b"/>
          <a:lstStyle>
            <a:lvl1pPr marL="0" indent="0">
              <a:buNone/>
              <a:defRPr sz="2629">
                <a:solidFill>
                  <a:schemeClr val="tx1">
                    <a:tint val="75000"/>
                  </a:schemeClr>
                </a:solidFill>
              </a:defRPr>
            </a:lvl1pPr>
            <a:lvl2pPr marL="600954" indent="0">
              <a:buNone/>
              <a:defRPr sz="2367">
                <a:solidFill>
                  <a:schemeClr val="tx1">
                    <a:tint val="75000"/>
                  </a:schemeClr>
                </a:solidFill>
              </a:defRPr>
            </a:lvl2pPr>
            <a:lvl3pPr marL="1201907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802859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4pPr>
            <a:lvl5pPr marL="2403811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5pPr>
            <a:lvl6pPr marL="3004766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6pPr>
            <a:lvl7pPr marL="3605722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7pPr>
            <a:lvl8pPr marL="4206673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8pPr>
            <a:lvl9pPr marL="4807625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837" y="2125970"/>
            <a:ext cx="2683856" cy="6013009"/>
          </a:xfrm>
        </p:spPr>
        <p:txBody>
          <a:bodyPr/>
          <a:lstStyle>
            <a:lvl1pPr>
              <a:defRPr sz="3681"/>
            </a:lvl1pPr>
            <a:lvl2pPr>
              <a:defRPr sz="3152"/>
            </a:lvl2pPr>
            <a:lvl3pPr>
              <a:defRPr sz="2629"/>
            </a:lvl3pPr>
            <a:lvl4pPr>
              <a:defRPr sz="2367"/>
            </a:lvl4pPr>
            <a:lvl5pPr>
              <a:defRPr sz="2367"/>
            </a:lvl5pPr>
            <a:lvl6pPr>
              <a:defRPr sz="2367"/>
            </a:lvl6pPr>
            <a:lvl7pPr>
              <a:defRPr sz="2367"/>
            </a:lvl7pPr>
            <a:lvl8pPr>
              <a:defRPr sz="2367"/>
            </a:lvl8pPr>
            <a:lvl9pPr>
              <a:defRPr sz="23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8969" y="2125970"/>
            <a:ext cx="2683856" cy="6013009"/>
          </a:xfrm>
        </p:spPr>
        <p:txBody>
          <a:bodyPr/>
          <a:lstStyle>
            <a:lvl1pPr>
              <a:defRPr sz="3681"/>
            </a:lvl1pPr>
            <a:lvl2pPr>
              <a:defRPr sz="3152"/>
            </a:lvl2pPr>
            <a:lvl3pPr>
              <a:defRPr sz="2629"/>
            </a:lvl3pPr>
            <a:lvl4pPr>
              <a:defRPr sz="2367"/>
            </a:lvl4pPr>
            <a:lvl5pPr>
              <a:defRPr sz="2367"/>
            </a:lvl5pPr>
            <a:lvl6pPr>
              <a:defRPr sz="2367"/>
            </a:lvl6pPr>
            <a:lvl7pPr>
              <a:defRPr sz="2367"/>
            </a:lvl7pPr>
            <a:lvl8pPr>
              <a:defRPr sz="2367"/>
            </a:lvl8pPr>
            <a:lvl9pPr>
              <a:defRPr sz="23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838" y="2039493"/>
            <a:ext cx="2684911" cy="849962"/>
          </a:xfrm>
        </p:spPr>
        <p:txBody>
          <a:bodyPr anchor="b"/>
          <a:lstStyle>
            <a:lvl1pPr marL="0" indent="0">
              <a:buNone/>
              <a:defRPr sz="3152" b="1"/>
            </a:lvl1pPr>
            <a:lvl2pPr marL="600954" indent="0">
              <a:buNone/>
              <a:defRPr sz="2629" b="1"/>
            </a:lvl2pPr>
            <a:lvl3pPr marL="1201907" indent="0">
              <a:buNone/>
              <a:defRPr sz="2367" b="1"/>
            </a:lvl3pPr>
            <a:lvl4pPr marL="1802859" indent="0">
              <a:buNone/>
              <a:defRPr sz="2104" b="1"/>
            </a:lvl4pPr>
            <a:lvl5pPr marL="2403811" indent="0">
              <a:buNone/>
              <a:defRPr sz="2104" b="1"/>
            </a:lvl5pPr>
            <a:lvl6pPr marL="3004766" indent="0">
              <a:buNone/>
              <a:defRPr sz="2104" b="1"/>
            </a:lvl6pPr>
            <a:lvl7pPr marL="3605722" indent="0">
              <a:buNone/>
              <a:defRPr sz="2104" b="1"/>
            </a:lvl7pPr>
            <a:lvl8pPr marL="4206673" indent="0">
              <a:buNone/>
              <a:defRPr sz="2104" b="1"/>
            </a:lvl8pPr>
            <a:lvl9pPr marL="4807625" indent="0">
              <a:buNone/>
              <a:defRPr sz="21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838" y="2889462"/>
            <a:ext cx="2684911" cy="5249519"/>
          </a:xfrm>
        </p:spPr>
        <p:txBody>
          <a:bodyPr/>
          <a:lstStyle>
            <a:lvl1pPr>
              <a:defRPr sz="3152"/>
            </a:lvl1pPr>
            <a:lvl2pPr>
              <a:defRPr sz="2629"/>
            </a:lvl2pPr>
            <a:lvl3pPr>
              <a:defRPr sz="2367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6857" y="2039493"/>
            <a:ext cx="2685966" cy="849962"/>
          </a:xfrm>
        </p:spPr>
        <p:txBody>
          <a:bodyPr anchor="b"/>
          <a:lstStyle>
            <a:lvl1pPr marL="0" indent="0">
              <a:buNone/>
              <a:defRPr sz="3152" b="1"/>
            </a:lvl1pPr>
            <a:lvl2pPr marL="600954" indent="0">
              <a:buNone/>
              <a:defRPr sz="2629" b="1"/>
            </a:lvl2pPr>
            <a:lvl3pPr marL="1201907" indent="0">
              <a:buNone/>
              <a:defRPr sz="2367" b="1"/>
            </a:lvl3pPr>
            <a:lvl4pPr marL="1802859" indent="0">
              <a:buNone/>
              <a:defRPr sz="2104" b="1"/>
            </a:lvl4pPr>
            <a:lvl5pPr marL="2403811" indent="0">
              <a:buNone/>
              <a:defRPr sz="2104" b="1"/>
            </a:lvl5pPr>
            <a:lvl6pPr marL="3004766" indent="0">
              <a:buNone/>
              <a:defRPr sz="2104" b="1"/>
            </a:lvl6pPr>
            <a:lvl7pPr marL="3605722" indent="0">
              <a:buNone/>
              <a:defRPr sz="2104" b="1"/>
            </a:lvl7pPr>
            <a:lvl8pPr marL="4206673" indent="0">
              <a:buNone/>
              <a:defRPr sz="2104" b="1"/>
            </a:lvl8pPr>
            <a:lvl9pPr marL="4807625" indent="0">
              <a:buNone/>
              <a:defRPr sz="21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6857" y="2889462"/>
            <a:ext cx="2685966" cy="5249519"/>
          </a:xfrm>
        </p:spPr>
        <p:txBody>
          <a:bodyPr/>
          <a:lstStyle>
            <a:lvl1pPr>
              <a:defRPr sz="3152"/>
            </a:lvl1pPr>
            <a:lvl2pPr>
              <a:defRPr sz="2629"/>
            </a:lvl2pPr>
            <a:lvl3pPr>
              <a:defRPr sz="2367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36" y="362772"/>
            <a:ext cx="1999177" cy="1543853"/>
          </a:xfrm>
        </p:spPr>
        <p:txBody>
          <a:bodyPr anchor="b"/>
          <a:lstStyle>
            <a:lvl1pPr algn="l">
              <a:defRPr sz="26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808" y="362772"/>
            <a:ext cx="3397018" cy="7776204"/>
          </a:xfrm>
        </p:spPr>
        <p:txBody>
          <a:bodyPr/>
          <a:lstStyle>
            <a:lvl1pPr>
              <a:defRPr sz="4207"/>
            </a:lvl1pPr>
            <a:lvl2pPr>
              <a:defRPr sz="3681"/>
            </a:lvl2pPr>
            <a:lvl3pPr>
              <a:defRPr sz="3152"/>
            </a:lvl3pPr>
            <a:lvl4pPr>
              <a:defRPr sz="2629"/>
            </a:lvl4pPr>
            <a:lvl5pPr>
              <a:defRPr sz="2629"/>
            </a:lvl5pPr>
            <a:lvl6pPr>
              <a:defRPr sz="2629"/>
            </a:lvl6pPr>
            <a:lvl7pPr>
              <a:defRPr sz="2629"/>
            </a:lvl7pPr>
            <a:lvl8pPr>
              <a:defRPr sz="2629"/>
            </a:lvl8pPr>
            <a:lvl9pPr>
              <a:defRPr sz="2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836" y="1906623"/>
            <a:ext cx="1999177" cy="6232353"/>
          </a:xfrm>
        </p:spPr>
        <p:txBody>
          <a:bodyPr/>
          <a:lstStyle>
            <a:lvl1pPr marL="0" indent="0">
              <a:buNone/>
              <a:defRPr sz="1839"/>
            </a:lvl1pPr>
            <a:lvl2pPr marL="600954" indent="0">
              <a:buNone/>
              <a:defRPr sz="1577"/>
            </a:lvl2pPr>
            <a:lvl3pPr marL="1201907" indent="0">
              <a:buNone/>
              <a:defRPr sz="1315"/>
            </a:lvl3pPr>
            <a:lvl4pPr marL="1802859" indent="0">
              <a:buNone/>
              <a:defRPr sz="1183"/>
            </a:lvl4pPr>
            <a:lvl5pPr marL="2403811" indent="0">
              <a:buNone/>
              <a:defRPr sz="1183"/>
            </a:lvl5pPr>
            <a:lvl6pPr marL="3004766" indent="0">
              <a:buNone/>
              <a:defRPr sz="1183"/>
            </a:lvl6pPr>
            <a:lvl7pPr marL="3605722" indent="0">
              <a:buNone/>
              <a:defRPr sz="1183"/>
            </a:lvl7pPr>
            <a:lvl8pPr marL="4206673" indent="0">
              <a:buNone/>
              <a:defRPr sz="1183"/>
            </a:lvl8pPr>
            <a:lvl9pPr marL="4807625" indent="0">
              <a:buNone/>
              <a:defRPr sz="11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074" y="6377890"/>
            <a:ext cx="3645991" cy="752945"/>
          </a:xfrm>
        </p:spPr>
        <p:txBody>
          <a:bodyPr anchor="b"/>
          <a:lstStyle>
            <a:lvl1pPr algn="l">
              <a:defRPr sz="26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1074" y="814114"/>
            <a:ext cx="3645991" cy="5466754"/>
          </a:xfrm>
        </p:spPr>
        <p:txBody>
          <a:bodyPr/>
          <a:lstStyle>
            <a:lvl1pPr marL="0" indent="0">
              <a:buNone/>
              <a:defRPr sz="4207"/>
            </a:lvl1pPr>
            <a:lvl2pPr marL="600954" indent="0">
              <a:buNone/>
              <a:defRPr sz="3681"/>
            </a:lvl2pPr>
            <a:lvl3pPr marL="1201907" indent="0">
              <a:buNone/>
              <a:defRPr sz="3152"/>
            </a:lvl3pPr>
            <a:lvl4pPr marL="1802859" indent="0">
              <a:buNone/>
              <a:defRPr sz="2629"/>
            </a:lvl4pPr>
            <a:lvl5pPr marL="2403811" indent="0">
              <a:buNone/>
              <a:defRPr sz="2629"/>
            </a:lvl5pPr>
            <a:lvl6pPr marL="3004766" indent="0">
              <a:buNone/>
              <a:defRPr sz="2629"/>
            </a:lvl6pPr>
            <a:lvl7pPr marL="3605722" indent="0">
              <a:buNone/>
              <a:defRPr sz="2629"/>
            </a:lvl7pPr>
            <a:lvl8pPr marL="4206673" indent="0">
              <a:buNone/>
              <a:defRPr sz="2629"/>
            </a:lvl8pPr>
            <a:lvl9pPr marL="4807625" indent="0">
              <a:buNone/>
              <a:defRPr sz="262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1074" y="7130835"/>
            <a:ext cx="3645991" cy="1069307"/>
          </a:xfrm>
        </p:spPr>
        <p:txBody>
          <a:bodyPr/>
          <a:lstStyle>
            <a:lvl1pPr marL="0" indent="0">
              <a:buNone/>
              <a:defRPr sz="1839"/>
            </a:lvl1pPr>
            <a:lvl2pPr marL="600954" indent="0">
              <a:buNone/>
              <a:defRPr sz="1577"/>
            </a:lvl2pPr>
            <a:lvl3pPr marL="1201907" indent="0">
              <a:buNone/>
              <a:defRPr sz="1315"/>
            </a:lvl3pPr>
            <a:lvl4pPr marL="1802859" indent="0">
              <a:buNone/>
              <a:defRPr sz="1183"/>
            </a:lvl4pPr>
            <a:lvl5pPr marL="2403811" indent="0">
              <a:buNone/>
              <a:defRPr sz="1183"/>
            </a:lvl5pPr>
            <a:lvl6pPr marL="3004766" indent="0">
              <a:buNone/>
              <a:defRPr sz="1183"/>
            </a:lvl6pPr>
            <a:lvl7pPr marL="3605722" indent="0">
              <a:buNone/>
              <a:defRPr sz="1183"/>
            </a:lvl7pPr>
            <a:lvl8pPr marL="4206673" indent="0">
              <a:buNone/>
              <a:defRPr sz="1183"/>
            </a:lvl8pPr>
            <a:lvl9pPr marL="4807625" indent="0">
              <a:buNone/>
              <a:defRPr sz="11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841" y="364877"/>
            <a:ext cx="5468989" cy="1518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841" y="2125970"/>
            <a:ext cx="5468989" cy="601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838" y="8444790"/>
            <a:ext cx="1417887" cy="48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6196" y="8444790"/>
            <a:ext cx="1924274" cy="48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4940" y="8444790"/>
            <a:ext cx="1417887" cy="485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907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716" indent="-450716" algn="l" defTabSz="1201907" rtl="0" eaLnBrk="1" latinLnBrk="0" hangingPunct="1">
        <a:spcBef>
          <a:spcPct val="20000"/>
        </a:spcBef>
        <a:buFont typeface="Arial" pitchFamily="34" charset="0"/>
        <a:buChar char="•"/>
        <a:defRPr sz="4207" kern="1200">
          <a:solidFill>
            <a:schemeClr val="tx1"/>
          </a:solidFill>
          <a:latin typeface="+mn-lt"/>
          <a:ea typeface="+mn-ea"/>
          <a:cs typeface="+mn-cs"/>
        </a:defRPr>
      </a:lvl1pPr>
      <a:lvl2pPr marL="976547" indent="-375595" algn="l" defTabSz="1201907" rtl="0" eaLnBrk="1" latinLnBrk="0" hangingPunct="1">
        <a:spcBef>
          <a:spcPct val="20000"/>
        </a:spcBef>
        <a:buFont typeface="Arial" pitchFamily="34" charset="0"/>
        <a:buChar char="–"/>
        <a:defRPr sz="3681" kern="1200">
          <a:solidFill>
            <a:schemeClr val="tx1"/>
          </a:solidFill>
          <a:latin typeface="+mn-lt"/>
          <a:ea typeface="+mn-ea"/>
          <a:cs typeface="+mn-cs"/>
        </a:defRPr>
      </a:lvl2pPr>
      <a:lvl3pPr marL="1502381" indent="-300477" algn="l" defTabSz="1201907" rtl="0" eaLnBrk="1" latinLnBrk="0" hangingPunct="1">
        <a:spcBef>
          <a:spcPct val="20000"/>
        </a:spcBef>
        <a:buFont typeface="Arial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103334" indent="-300477" algn="l" defTabSz="1201907" rtl="0" eaLnBrk="1" latinLnBrk="0" hangingPunct="1">
        <a:spcBef>
          <a:spcPct val="20000"/>
        </a:spcBef>
        <a:buFont typeface="Arial" pitchFamily="34" charset="0"/>
        <a:buChar char="–"/>
        <a:defRPr sz="2629" kern="1200">
          <a:solidFill>
            <a:schemeClr val="tx1"/>
          </a:solidFill>
          <a:latin typeface="+mn-lt"/>
          <a:ea typeface="+mn-ea"/>
          <a:cs typeface="+mn-cs"/>
        </a:defRPr>
      </a:lvl4pPr>
      <a:lvl5pPr marL="2704288" indent="-300477" algn="l" defTabSz="1201907" rtl="0" eaLnBrk="1" latinLnBrk="0" hangingPunct="1">
        <a:spcBef>
          <a:spcPct val="20000"/>
        </a:spcBef>
        <a:buFont typeface="Arial" pitchFamily="34" charset="0"/>
        <a:buChar char="»"/>
        <a:defRPr sz="2629" kern="1200">
          <a:solidFill>
            <a:schemeClr val="tx1"/>
          </a:solidFill>
          <a:latin typeface="+mn-lt"/>
          <a:ea typeface="+mn-ea"/>
          <a:cs typeface="+mn-cs"/>
        </a:defRPr>
      </a:lvl5pPr>
      <a:lvl6pPr marL="3305240" indent="-300477" algn="l" defTabSz="1201907" rtl="0" eaLnBrk="1" latinLnBrk="0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6pPr>
      <a:lvl7pPr marL="3906196" indent="-300477" algn="l" defTabSz="1201907" rtl="0" eaLnBrk="1" latinLnBrk="0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7pPr>
      <a:lvl8pPr marL="4507149" indent="-300477" algn="l" defTabSz="1201907" rtl="0" eaLnBrk="1" latinLnBrk="0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8pPr>
      <a:lvl9pPr marL="5108103" indent="-300477" algn="l" defTabSz="1201907" rtl="0" eaLnBrk="1" latinLnBrk="0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1pPr>
      <a:lvl2pPr marL="600954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2pPr>
      <a:lvl3pPr marL="1201907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3pPr>
      <a:lvl4pPr marL="1802859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4pPr>
      <a:lvl5pPr marL="2403811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5pPr>
      <a:lvl6pPr marL="3004766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6pPr>
      <a:lvl7pPr marL="3605722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7pPr>
      <a:lvl8pPr marL="4206673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8pPr>
      <a:lvl9pPr marL="4807625" algn="l" defTabSz="1201907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551" y="-16223"/>
            <a:ext cx="6504314" cy="2027371"/>
            <a:chOff x="0" y="0"/>
            <a:chExt cx="2709333" cy="1028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028286"/>
            </a:xfrm>
            <a:custGeom>
              <a:avLst/>
              <a:gdLst/>
              <a:ahLst/>
              <a:cxnLst/>
              <a:rect l="l" t="t" r="r" b="b"/>
              <a:pathLst>
                <a:path w="2709333" h="1028286">
                  <a:moveTo>
                    <a:pt x="0" y="0"/>
                  </a:moveTo>
                  <a:lnTo>
                    <a:pt x="2709333" y="0"/>
                  </a:lnTo>
                  <a:lnTo>
                    <a:pt x="2709333" y="1028286"/>
                  </a:lnTo>
                  <a:lnTo>
                    <a:pt x="0" y="1028286"/>
                  </a:lnTo>
                  <a:close/>
                </a:path>
              </a:pathLst>
            </a:custGeom>
            <a:gradFill rotWithShape="1">
              <a:gsLst>
                <a:gs pos="0">
                  <a:srgbClr val="026937">
                    <a:alpha val="100000"/>
                  </a:srgbClr>
                </a:gs>
                <a:gs pos="33333">
                  <a:srgbClr val="069A7E">
                    <a:alpha val="100000"/>
                  </a:srgbClr>
                </a:gs>
                <a:gs pos="66667">
                  <a:srgbClr val="7ED957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09333" cy="1037811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4760872" y="481757"/>
            <a:ext cx="1664883" cy="491380"/>
          </a:xfrm>
          <a:custGeom>
            <a:avLst/>
            <a:gdLst/>
            <a:ahLst/>
            <a:cxnLst/>
            <a:rect l="l" t="t" r="r" b="b"/>
            <a:pathLst>
              <a:path w="1603503" h="514869">
                <a:moveTo>
                  <a:pt x="0" y="0"/>
                </a:moveTo>
                <a:lnTo>
                  <a:pt x="1603503" y="0"/>
                </a:lnTo>
                <a:lnTo>
                  <a:pt x="1603503" y="514869"/>
                </a:lnTo>
                <a:lnTo>
                  <a:pt x="0" y="514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-30431" y="1454460"/>
            <a:ext cx="6504314" cy="792721"/>
            <a:chOff x="0" y="-73764"/>
            <a:chExt cx="2709333" cy="465891"/>
          </a:xfrm>
        </p:grpSpPr>
        <p:sp>
          <p:nvSpPr>
            <p:cNvPr id="7" name="Freeform 7"/>
            <p:cNvSpPr/>
            <p:nvPr/>
          </p:nvSpPr>
          <p:spPr>
            <a:xfrm>
              <a:off x="0" y="-73764"/>
              <a:ext cx="2709333" cy="465891"/>
            </a:xfrm>
            <a:custGeom>
              <a:avLst/>
              <a:gdLst/>
              <a:ahLst/>
              <a:cxnLst/>
              <a:rect l="l" t="t" r="r" b="b"/>
              <a:pathLst>
                <a:path w="2709333" h="392126">
                  <a:moveTo>
                    <a:pt x="0" y="0"/>
                  </a:moveTo>
                  <a:lnTo>
                    <a:pt x="2709333" y="0"/>
                  </a:lnTo>
                  <a:lnTo>
                    <a:pt x="2709333" y="392126"/>
                  </a:lnTo>
                  <a:lnTo>
                    <a:pt x="0" y="392126"/>
                  </a:lnTo>
                  <a:close/>
                </a:path>
              </a:pathLst>
            </a:custGeom>
            <a:solidFill>
              <a:srgbClr val="069A7E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709333" cy="401651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727" y="8792132"/>
            <a:ext cx="6496490" cy="926544"/>
            <a:chOff x="0" y="0"/>
            <a:chExt cx="2917124" cy="4149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17124" cy="414973"/>
            </a:xfrm>
            <a:custGeom>
              <a:avLst/>
              <a:gdLst/>
              <a:ahLst/>
              <a:cxnLst/>
              <a:rect l="l" t="t" r="r" b="b"/>
              <a:pathLst>
                <a:path w="2917124" h="414973">
                  <a:moveTo>
                    <a:pt x="0" y="0"/>
                  </a:moveTo>
                  <a:lnTo>
                    <a:pt x="2917124" y="0"/>
                  </a:lnTo>
                  <a:lnTo>
                    <a:pt x="2917124" y="414973"/>
                  </a:lnTo>
                  <a:lnTo>
                    <a:pt x="0" y="414973"/>
                  </a:lnTo>
                  <a:close/>
                </a:path>
              </a:pathLst>
            </a:custGeom>
            <a:gradFill rotWithShape="1">
              <a:gsLst>
                <a:gs pos="0">
                  <a:srgbClr val="026937">
                    <a:alpha val="100000"/>
                  </a:srgbClr>
                </a:gs>
                <a:gs pos="33333">
                  <a:srgbClr val="069A7E">
                    <a:alpha val="100000"/>
                  </a:srgbClr>
                </a:gs>
                <a:gs pos="66667">
                  <a:srgbClr val="7ED957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917124" cy="424498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17993" y="2272287"/>
            <a:ext cx="1623225" cy="1633208"/>
          </a:xfrm>
          <a:prstGeom prst="rect">
            <a:avLst/>
          </a:prstGeom>
        </p:spPr>
        <p:txBody>
          <a:bodyPr lIns="19570" tIns="19570" rIns="19570" bIns="19570" rtlCol="0" anchor="ctr"/>
          <a:lstStyle/>
          <a:p>
            <a:pPr algn="ctr">
              <a:lnSpc>
                <a:spcPts val="1563"/>
              </a:lnSpc>
            </a:pPr>
            <a:endParaRPr lang="en-US" sz="1116" dirty="0">
              <a:solidFill>
                <a:srgbClr val="000000"/>
              </a:solidFill>
              <a:latin typeface="Roboto Slab 1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84726" y="2386201"/>
            <a:ext cx="491936" cy="49193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7774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77854" y="2469247"/>
            <a:ext cx="305699" cy="325855"/>
          </a:xfrm>
          <a:custGeom>
            <a:avLst/>
            <a:gdLst/>
            <a:ahLst/>
            <a:cxnLst/>
            <a:rect l="l" t="t" r="r" b="b"/>
            <a:pathLst>
              <a:path w="232542" h="247874">
                <a:moveTo>
                  <a:pt x="0" y="0"/>
                </a:moveTo>
                <a:lnTo>
                  <a:pt x="232541" y="0"/>
                </a:lnTo>
                <a:lnTo>
                  <a:pt x="232541" y="247874"/>
                </a:lnTo>
                <a:lnTo>
                  <a:pt x="0" y="247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19" name="Group 19"/>
          <p:cNvGrpSpPr/>
          <p:nvPr/>
        </p:nvGrpSpPr>
        <p:grpSpPr>
          <a:xfrm>
            <a:off x="4487405" y="2384589"/>
            <a:ext cx="491936" cy="4919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7774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570930" y="2468112"/>
            <a:ext cx="324909" cy="324909"/>
          </a:xfrm>
          <a:custGeom>
            <a:avLst/>
            <a:gdLst/>
            <a:ahLst/>
            <a:cxnLst/>
            <a:rect l="l" t="t" r="r" b="b"/>
            <a:pathLst>
              <a:path w="247154" h="247154">
                <a:moveTo>
                  <a:pt x="0" y="0"/>
                </a:moveTo>
                <a:lnTo>
                  <a:pt x="247154" y="0"/>
                </a:lnTo>
                <a:lnTo>
                  <a:pt x="247154" y="247154"/>
                </a:lnTo>
                <a:lnTo>
                  <a:pt x="0" y="2471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27" name="Group 27"/>
          <p:cNvGrpSpPr/>
          <p:nvPr/>
        </p:nvGrpSpPr>
        <p:grpSpPr>
          <a:xfrm>
            <a:off x="146753" y="4630737"/>
            <a:ext cx="1928476" cy="4029473"/>
            <a:chOff x="0" y="-9525"/>
            <a:chExt cx="917424" cy="1524021"/>
          </a:xfrm>
        </p:grpSpPr>
        <p:sp>
          <p:nvSpPr>
            <p:cNvPr id="28" name="Freeform 28"/>
            <p:cNvSpPr/>
            <p:nvPr/>
          </p:nvSpPr>
          <p:spPr>
            <a:xfrm>
              <a:off x="30761" y="-8551"/>
              <a:ext cx="886663" cy="1514496"/>
            </a:xfrm>
            <a:custGeom>
              <a:avLst/>
              <a:gdLst/>
              <a:ahLst/>
              <a:cxnLst/>
              <a:rect l="l" t="t" r="r" b="b"/>
              <a:pathLst>
                <a:path w="886663" h="1514496">
                  <a:moveTo>
                    <a:pt x="104948" y="0"/>
                  </a:moveTo>
                  <a:lnTo>
                    <a:pt x="781715" y="0"/>
                  </a:lnTo>
                  <a:cubicBezTo>
                    <a:pt x="809549" y="0"/>
                    <a:pt x="836243" y="11057"/>
                    <a:pt x="855924" y="30739"/>
                  </a:cubicBezTo>
                  <a:cubicBezTo>
                    <a:pt x="875606" y="50420"/>
                    <a:pt x="886663" y="77114"/>
                    <a:pt x="886663" y="104948"/>
                  </a:cubicBezTo>
                  <a:lnTo>
                    <a:pt x="886663" y="1409548"/>
                  </a:lnTo>
                  <a:cubicBezTo>
                    <a:pt x="886663" y="1437382"/>
                    <a:pt x="875606" y="1464076"/>
                    <a:pt x="855924" y="1483757"/>
                  </a:cubicBezTo>
                  <a:cubicBezTo>
                    <a:pt x="836243" y="1503439"/>
                    <a:pt x="809549" y="1514496"/>
                    <a:pt x="781715" y="1514496"/>
                  </a:cubicBezTo>
                  <a:lnTo>
                    <a:pt x="104948" y="1514496"/>
                  </a:lnTo>
                  <a:cubicBezTo>
                    <a:pt x="77114" y="1514496"/>
                    <a:pt x="50420" y="1503439"/>
                    <a:pt x="30739" y="1483757"/>
                  </a:cubicBezTo>
                  <a:cubicBezTo>
                    <a:pt x="11057" y="1464076"/>
                    <a:pt x="0" y="1437382"/>
                    <a:pt x="0" y="1409548"/>
                  </a:cubicBezTo>
                  <a:lnTo>
                    <a:pt x="0" y="104948"/>
                  </a:lnTo>
                  <a:cubicBezTo>
                    <a:pt x="0" y="77114"/>
                    <a:pt x="11057" y="50420"/>
                    <a:pt x="30739" y="30739"/>
                  </a:cubicBezTo>
                  <a:cubicBezTo>
                    <a:pt x="50420" y="11057"/>
                    <a:pt x="77114" y="0"/>
                    <a:pt x="104948" y="0"/>
                  </a:cubicBezTo>
                  <a:close/>
                </a:path>
              </a:pathLst>
            </a:custGeom>
            <a:solidFill>
              <a:srgbClr val="069A7E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86663" cy="1524021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39600" y="4702671"/>
            <a:ext cx="435972" cy="49193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7774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192881" y="4791441"/>
            <a:ext cx="518779" cy="334076"/>
          </a:xfrm>
          <a:custGeom>
            <a:avLst/>
            <a:gdLst/>
            <a:ahLst/>
            <a:cxnLst/>
            <a:rect l="l" t="t" r="r" b="b"/>
            <a:pathLst>
              <a:path w="445285" h="254127">
                <a:moveTo>
                  <a:pt x="0" y="0"/>
                </a:moveTo>
                <a:lnTo>
                  <a:pt x="445284" y="0"/>
                </a:lnTo>
                <a:lnTo>
                  <a:pt x="445284" y="254127"/>
                </a:lnTo>
                <a:lnTo>
                  <a:pt x="0" y="254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4" name="AutoShape 34"/>
          <p:cNvSpPr/>
          <p:nvPr/>
        </p:nvSpPr>
        <p:spPr>
          <a:xfrm>
            <a:off x="182472" y="5773737"/>
            <a:ext cx="1866782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 dirty="0"/>
          </a:p>
        </p:txBody>
      </p:sp>
      <p:sp>
        <p:nvSpPr>
          <p:cNvPr id="36" name="Freeform 36"/>
          <p:cNvSpPr/>
          <p:nvPr/>
        </p:nvSpPr>
        <p:spPr>
          <a:xfrm>
            <a:off x="269081" y="5242961"/>
            <a:ext cx="222975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40" name="Group 40"/>
          <p:cNvGrpSpPr/>
          <p:nvPr/>
        </p:nvGrpSpPr>
        <p:grpSpPr>
          <a:xfrm>
            <a:off x="3229261" y="4402137"/>
            <a:ext cx="491936" cy="49193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7774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43" name="Freeform 43"/>
          <p:cNvSpPr/>
          <p:nvPr/>
        </p:nvSpPr>
        <p:spPr>
          <a:xfrm>
            <a:off x="3229271" y="4438973"/>
            <a:ext cx="479077" cy="479077"/>
          </a:xfrm>
          <a:custGeom>
            <a:avLst/>
            <a:gdLst/>
            <a:ahLst/>
            <a:cxnLst/>
            <a:rect l="l" t="t" r="r" b="b"/>
            <a:pathLst>
              <a:path w="364428" h="364428">
                <a:moveTo>
                  <a:pt x="0" y="0"/>
                </a:moveTo>
                <a:lnTo>
                  <a:pt x="364428" y="0"/>
                </a:lnTo>
                <a:lnTo>
                  <a:pt x="364428" y="364428"/>
                </a:lnTo>
                <a:lnTo>
                  <a:pt x="0" y="3644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45" name="Group 45"/>
          <p:cNvGrpSpPr/>
          <p:nvPr/>
        </p:nvGrpSpPr>
        <p:grpSpPr>
          <a:xfrm>
            <a:off x="2996156" y="7450137"/>
            <a:ext cx="2103067" cy="272794"/>
            <a:chOff x="0" y="0"/>
            <a:chExt cx="789109" cy="11501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9109" cy="115011"/>
            </a:xfrm>
            <a:custGeom>
              <a:avLst/>
              <a:gdLst/>
              <a:ahLst/>
              <a:cxnLst/>
              <a:rect l="l" t="t" r="r" b="b"/>
              <a:pathLst>
                <a:path w="789109" h="115011">
                  <a:moveTo>
                    <a:pt x="57506" y="0"/>
                  </a:moveTo>
                  <a:lnTo>
                    <a:pt x="731604" y="0"/>
                  </a:lnTo>
                  <a:cubicBezTo>
                    <a:pt x="763363" y="0"/>
                    <a:pt x="789109" y="25746"/>
                    <a:pt x="789109" y="57506"/>
                  </a:cubicBezTo>
                  <a:lnTo>
                    <a:pt x="789109" y="57506"/>
                  </a:lnTo>
                  <a:cubicBezTo>
                    <a:pt x="789109" y="72757"/>
                    <a:pt x="783051" y="87384"/>
                    <a:pt x="772266" y="98168"/>
                  </a:cubicBezTo>
                  <a:cubicBezTo>
                    <a:pt x="761482" y="108953"/>
                    <a:pt x="746855" y="115011"/>
                    <a:pt x="731604" y="115011"/>
                  </a:cubicBezTo>
                  <a:lnTo>
                    <a:pt x="57506" y="115011"/>
                  </a:lnTo>
                  <a:cubicBezTo>
                    <a:pt x="42254" y="115011"/>
                    <a:pt x="27627" y="108953"/>
                    <a:pt x="16843" y="98168"/>
                  </a:cubicBezTo>
                  <a:cubicBezTo>
                    <a:pt x="6059" y="87384"/>
                    <a:pt x="0" y="72757"/>
                    <a:pt x="0" y="57506"/>
                  </a:cubicBezTo>
                  <a:lnTo>
                    <a:pt x="0" y="57506"/>
                  </a:lnTo>
                  <a:cubicBezTo>
                    <a:pt x="0" y="42254"/>
                    <a:pt x="6059" y="27627"/>
                    <a:pt x="16843" y="16843"/>
                  </a:cubicBezTo>
                  <a:cubicBezTo>
                    <a:pt x="27627" y="6059"/>
                    <a:pt x="42254" y="0"/>
                    <a:pt x="57506" y="0"/>
                  </a:cubicBezTo>
                  <a:close/>
                </a:path>
              </a:pathLst>
            </a:custGeom>
            <a:solidFill>
              <a:srgbClr val="99C4BC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9525"/>
              <a:ext cx="789109" cy="124536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48" name="Freeform 48"/>
          <p:cNvSpPr/>
          <p:nvPr/>
        </p:nvSpPr>
        <p:spPr>
          <a:xfrm>
            <a:off x="2111967" y="7790427"/>
            <a:ext cx="251598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2" name="Freeform 52"/>
          <p:cNvSpPr/>
          <p:nvPr/>
        </p:nvSpPr>
        <p:spPr>
          <a:xfrm>
            <a:off x="194269" y="9251826"/>
            <a:ext cx="257580" cy="257580"/>
          </a:xfrm>
          <a:custGeom>
            <a:avLst/>
            <a:gdLst/>
            <a:ahLst/>
            <a:cxnLst/>
            <a:rect l="l" t="t" r="r" b="b"/>
            <a:pathLst>
              <a:path w="195937" h="195937">
                <a:moveTo>
                  <a:pt x="0" y="0"/>
                </a:moveTo>
                <a:lnTo>
                  <a:pt x="195937" y="0"/>
                </a:lnTo>
                <a:lnTo>
                  <a:pt x="195937" y="195937"/>
                </a:lnTo>
                <a:lnTo>
                  <a:pt x="0" y="1959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3" name="TextBox 53"/>
          <p:cNvSpPr txBox="1"/>
          <p:nvPr/>
        </p:nvSpPr>
        <p:spPr>
          <a:xfrm>
            <a:off x="152840" y="515937"/>
            <a:ext cx="450564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CO" sz="1200" b="1" dirty="0">
                <a:solidFill>
                  <a:srgbClr val="FFFFFF"/>
                </a:solidFill>
                <a:latin typeface="Roboto"/>
              </a:rPr>
              <a:t>Implementación de un sistema de trazabilidad para el consumo de acero del megaproyecto Puerto Antioquia en la región de Urabá.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z="1200" b="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8151" y="1407571"/>
            <a:ext cx="3428830" cy="779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n-US" sz="1100" dirty="0">
                <a:solidFill>
                  <a:srgbClr val="FFFFFF"/>
                </a:solidFill>
                <a:latin typeface="Roboto"/>
              </a:rPr>
              <a:t>ESTUDIANTE: Didier Alfonso Chantaca Ayazo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Roboto"/>
              </a:rPr>
              <a:t>ASESOR(ES): </a:t>
            </a:r>
            <a:r>
              <a:rPr lang="es-CO" sz="1100" dirty="0">
                <a:solidFill>
                  <a:srgbClr val="FFFFFF"/>
                </a:solidFill>
                <a:latin typeface="Roboto"/>
              </a:rPr>
              <a:t>Juan Carlos Guzmán Martínez </a:t>
            </a:r>
            <a:r>
              <a:rPr lang="en-US" sz="1100" dirty="0">
                <a:solidFill>
                  <a:srgbClr val="FFFFFF"/>
                </a:solidFill>
                <a:latin typeface="Roboto"/>
              </a:rPr>
              <a:t> (</a:t>
            </a:r>
            <a:r>
              <a:rPr lang="es-CO" sz="1100" dirty="0">
                <a:solidFill>
                  <a:srgbClr val="FFFFFF"/>
                </a:solidFill>
                <a:latin typeface="Roboto"/>
              </a:rPr>
              <a:t>Interno</a:t>
            </a:r>
            <a:r>
              <a:rPr lang="en-US" sz="1100" dirty="0">
                <a:solidFill>
                  <a:srgbClr val="FFFFFF"/>
                </a:solidFill>
                <a:latin typeface="Roboto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100" dirty="0">
                <a:solidFill>
                  <a:srgbClr val="FFFFFF"/>
                </a:solidFill>
                <a:latin typeface="Roboto"/>
              </a:rPr>
              <a:t>                        Camilo Alberto Muñoz (</a:t>
            </a:r>
            <a:r>
              <a:rPr lang="es-CO" sz="1100" dirty="0">
                <a:solidFill>
                  <a:srgbClr val="FFFFFF"/>
                </a:solidFill>
                <a:latin typeface="Roboto"/>
              </a:rPr>
              <a:t>Externo</a:t>
            </a:r>
            <a:r>
              <a:rPr lang="en-US" sz="1100" dirty="0">
                <a:solidFill>
                  <a:srgbClr val="FFFFFF"/>
                </a:solidFill>
                <a:latin typeface="Roboto"/>
              </a:rPr>
              <a:t>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61629" y="1524644"/>
            <a:ext cx="1919895" cy="507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100" dirty="0">
                <a:solidFill>
                  <a:srgbClr val="FFFFFF"/>
                </a:solidFill>
                <a:latin typeface="Roboto"/>
              </a:rPr>
              <a:t>PROGRAMA: Ingeniería civil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FFFFFF"/>
                </a:solidFill>
                <a:latin typeface="Roboto"/>
              </a:rPr>
              <a:t>SEMESTRE: 2024-1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18093" y="2535757"/>
            <a:ext cx="1129914" cy="22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</a:pPr>
            <a:r>
              <a:rPr lang="es-CO" sz="1358" b="1" dirty="0">
                <a:solidFill>
                  <a:srgbClr val="000000"/>
                </a:solidFill>
                <a:latin typeface="Roboto"/>
              </a:rPr>
              <a:t>Introducción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7883" y="2909922"/>
            <a:ext cx="2037232" cy="17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 Antioquia se encuentra en etapa de construcción por el consorcio marítimo Cotema, el cual está encargado de la materialización del puerto; siendo el acero uno de los principales materiales para la construcción y/o ejecución de este. Este trabajo busca proponer e implementar un sistema de trazabilidad para el consumo de acero en la obra, la metodología se llevará a cabo mediante tres fases: identificar y conocer los formatos y métodos de envíos que se han implementado durante la construcción del puerto. Luego, realizar una inspección para identificar oportunidades de mejora en los formatos. Finalmente, formular e implementar acciones de mejoramiento que fortalezcan el sistema de trazabilidad de los envíos de acero al área de offshore. Todas estas acciones pretenden optimizar y controlar el transporte y consumo de acero en las diferentes actividades de armado de acero para la construcción de los elementos estructurales.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5049806" y="2495525"/>
            <a:ext cx="977533" cy="22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</a:pPr>
            <a:r>
              <a:rPr lang="es-CO" sz="1358" b="1" dirty="0">
                <a:solidFill>
                  <a:srgbClr val="000000"/>
                </a:solidFill>
                <a:latin typeface="Roboto"/>
              </a:rPr>
              <a:t>Metodología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04696" y="4830273"/>
            <a:ext cx="1159726" cy="221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</a:pPr>
            <a:r>
              <a:rPr lang="es-CO" sz="1200" b="1" dirty="0">
                <a:solidFill>
                  <a:srgbClr val="FFFFFF"/>
                </a:solidFill>
                <a:latin typeface="Roboto"/>
              </a:rPr>
              <a:t>Objetivo general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73881" y="5240337"/>
            <a:ext cx="138873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MX" sz="600" dirty="0">
                <a:solidFill>
                  <a:schemeClr val="bg1"/>
                </a:solidFill>
                <a:latin typeface="Roboto Slab 1"/>
              </a:rPr>
              <a:t>Proponer un sistema de trazabilidad y control de los movimientos, transporte y distribución del acero para la construcción de los muelles marítimos Q1/Q2 y Q3/Q4. </a:t>
            </a:r>
            <a:endParaRPr lang="en-US" sz="600" dirty="0">
              <a:solidFill>
                <a:schemeClr val="bg1"/>
              </a:solidFill>
              <a:latin typeface="Roboto Slab 1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3675078" y="4536626"/>
            <a:ext cx="1060842" cy="22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</a:pPr>
            <a:r>
              <a:rPr lang="en-US" sz="1358" b="1" dirty="0">
                <a:solidFill>
                  <a:srgbClr val="000000"/>
                </a:solidFill>
                <a:latin typeface="Roboto"/>
              </a:rPr>
              <a:t>Resultados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515732" y="7477449"/>
            <a:ext cx="1050972" cy="22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</a:pPr>
            <a:r>
              <a:rPr lang="es-CO" sz="1358" b="1" dirty="0">
                <a:solidFill>
                  <a:srgbClr val="000000"/>
                </a:solidFill>
                <a:latin typeface="Roboto"/>
              </a:rPr>
              <a:t>Conclusiones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400304" y="7781816"/>
            <a:ext cx="187935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600" dirty="0">
                <a:solidFill>
                  <a:srgbClr val="000000"/>
                </a:solidFill>
                <a:latin typeface="Roboto Slab 1"/>
              </a:rPr>
              <a:t>La implementación, análisis y actualización al formato de consumo de acero ha permitido obtener una visión mucho más detallada y precisa sobre el armado, permitiendo así, un contraste entre el consumo de acero teórico en comparación al real</a:t>
            </a:r>
            <a:endParaRPr lang="en-US" sz="600" dirty="0">
              <a:solidFill>
                <a:srgbClr val="000000"/>
              </a:solidFill>
              <a:latin typeface="Roboto Slab 1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4870297" y="9118300"/>
            <a:ext cx="1336550" cy="271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0"/>
              </a:lnSpc>
            </a:pPr>
            <a:r>
              <a:rPr lang="es-CO" sz="765" b="1" dirty="0">
                <a:solidFill>
                  <a:srgbClr val="000000"/>
                </a:solidFill>
                <a:latin typeface="Roboto"/>
              </a:rPr>
              <a:t>Escanea</a:t>
            </a:r>
            <a:r>
              <a:rPr lang="en-US" sz="765" b="1" dirty="0">
                <a:solidFill>
                  <a:srgbClr val="000000"/>
                </a:solidFill>
                <a:latin typeface="Roboto"/>
              </a:rPr>
              <a:t> este QR para conocer más sobre el </a:t>
            </a:r>
            <a:r>
              <a:rPr lang="es-CO" sz="765" b="1" dirty="0">
                <a:solidFill>
                  <a:srgbClr val="000000"/>
                </a:solidFill>
                <a:latin typeface="Roboto"/>
              </a:rPr>
              <a:t>proyecto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94269" y="8966677"/>
            <a:ext cx="1889712" cy="155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0"/>
              </a:lnSpc>
            </a:pPr>
            <a:r>
              <a:rPr lang="en-US" sz="935" b="1" dirty="0">
                <a:solidFill>
                  <a:srgbClr val="FFFFFF"/>
                </a:solidFill>
                <a:latin typeface="Roboto"/>
              </a:rPr>
              <a:t>DATOS DE CONTACTO DEL AUTOR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68455" y="9315437"/>
            <a:ext cx="1795110" cy="130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0"/>
              </a:lnSpc>
              <a:spcBef>
                <a:spcPct val="0"/>
              </a:spcBef>
            </a:pPr>
            <a:r>
              <a:rPr lang="en-US" sz="800" dirty="0">
                <a:solidFill>
                  <a:srgbClr val="FFFFFF"/>
                </a:solidFill>
                <a:latin typeface="Roboto"/>
              </a:rPr>
              <a:t>Didier.chantaca@udea.edu.co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94269" y="199437"/>
            <a:ext cx="1433962" cy="213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00" dirty="0">
                <a:solidFill>
                  <a:srgbClr val="FFFFFF"/>
                </a:solidFill>
                <a:latin typeface="Roboto Slab 2"/>
              </a:rPr>
              <a:t>Escuela</a:t>
            </a:r>
            <a:r>
              <a:rPr lang="en-US" sz="1267" dirty="0">
                <a:solidFill>
                  <a:srgbClr val="FFFFFF"/>
                </a:solidFill>
                <a:latin typeface="Roboto Slab 2"/>
              </a:rPr>
              <a:t> Ambiental</a:t>
            </a: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41218529-83EA-0D00-93D8-79C87FC3B262}"/>
              </a:ext>
            </a:extLst>
          </p:cNvPr>
          <p:cNvGrpSpPr/>
          <p:nvPr/>
        </p:nvGrpSpPr>
        <p:grpSpPr>
          <a:xfrm>
            <a:off x="254221" y="5835480"/>
            <a:ext cx="435972" cy="491936"/>
            <a:chOff x="0" y="0"/>
            <a:chExt cx="812800" cy="812800"/>
          </a:xfrm>
        </p:grpSpPr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36E9BEF2-3C15-A23A-F1F3-2173D027D1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7774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83" name="TextBox 32">
              <a:extLst>
                <a:ext uri="{FF2B5EF4-FFF2-40B4-BE49-F238E27FC236}">
                  <a16:creationId xmlns:a16="http://schemas.microsoft.com/office/drawing/2014/main" id="{FDC1F57A-2948-7E92-6F8E-D17C69736DD6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570" tIns="19570" rIns="19570" bIns="19570" rtlCol="0" anchor="ctr"/>
            <a:lstStyle/>
            <a:p>
              <a:pPr algn="ctr">
                <a:lnSpc>
                  <a:spcPts val="1563"/>
                </a:lnSpc>
              </a:pPr>
              <a:endParaRPr sz="2367" dirty="0"/>
            </a:p>
          </p:txBody>
        </p:sp>
      </p:grpSp>
      <p:sp>
        <p:nvSpPr>
          <p:cNvPr id="84" name="Freeform 33">
            <a:extLst>
              <a:ext uri="{FF2B5EF4-FFF2-40B4-BE49-F238E27FC236}">
                <a16:creationId xmlns:a16="http://schemas.microsoft.com/office/drawing/2014/main" id="{9C39094B-EB8D-D210-B74F-756BD13A238B}"/>
              </a:ext>
            </a:extLst>
          </p:cNvPr>
          <p:cNvSpPr/>
          <p:nvPr/>
        </p:nvSpPr>
        <p:spPr>
          <a:xfrm>
            <a:off x="207502" y="5924250"/>
            <a:ext cx="518779" cy="334076"/>
          </a:xfrm>
          <a:custGeom>
            <a:avLst/>
            <a:gdLst/>
            <a:ahLst/>
            <a:cxnLst/>
            <a:rect l="l" t="t" r="r" b="b"/>
            <a:pathLst>
              <a:path w="445285" h="254127">
                <a:moveTo>
                  <a:pt x="0" y="0"/>
                </a:moveTo>
                <a:lnTo>
                  <a:pt x="445284" y="0"/>
                </a:lnTo>
                <a:lnTo>
                  <a:pt x="445284" y="254127"/>
                </a:lnTo>
                <a:lnTo>
                  <a:pt x="0" y="254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5" name="TextBox 61">
            <a:extLst>
              <a:ext uri="{FF2B5EF4-FFF2-40B4-BE49-F238E27FC236}">
                <a16:creationId xmlns:a16="http://schemas.microsoft.com/office/drawing/2014/main" id="{0396AFC6-37E1-9977-02A1-A19AA4512D67}"/>
              </a:ext>
            </a:extLst>
          </p:cNvPr>
          <p:cNvSpPr txBox="1"/>
          <p:nvPr/>
        </p:nvSpPr>
        <p:spPr>
          <a:xfrm>
            <a:off x="583553" y="5875516"/>
            <a:ext cx="137906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O" sz="1200" b="1" dirty="0">
                <a:solidFill>
                  <a:srgbClr val="FFFFFF"/>
                </a:solidFill>
                <a:latin typeface="Roboto"/>
              </a:rPr>
              <a:t>Objetivos específicos</a:t>
            </a:r>
          </a:p>
        </p:txBody>
      </p:sp>
      <p:sp>
        <p:nvSpPr>
          <p:cNvPr id="86" name="Freeform 36">
            <a:extLst>
              <a:ext uri="{FF2B5EF4-FFF2-40B4-BE49-F238E27FC236}">
                <a16:creationId xmlns:a16="http://schemas.microsoft.com/office/drawing/2014/main" id="{21F4F703-48BB-9B97-216B-7264416FC533}"/>
              </a:ext>
            </a:extLst>
          </p:cNvPr>
          <p:cNvSpPr/>
          <p:nvPr/>
        </p:nvSpPr>
        <p:spPr>
          <a:xfrm>
            <a:off x="269743" y="6510128"/>
            <a:ext cx="222975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7" name="TextBox 62">
            <a:extLst>
              <a:ext uri="{FF2B5EF4-FFF2-40B4-BE49-F238E27FC236}">
                <a16:creationId xmlns:a16="http://schemas.microsoft.com/office/drawing/2014/main" id="{13A0EBF8-9D49-5EC2-A896-93A207FD95E4}"/>
              </a:ext>
            </a:extLst>
          </p:cNvPr>
          <p:cNvSpPr txBox="1"/>
          <p:nvPr/>
        </p:nvSpPr>
        <p:spPr>
          <a:xfrm>
            <a:off x="565312" y="6522155"/>
            <a:ext cx="13716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chemeClr val="bg1"/>
                </a:solidFill>
                <a:latin typeface="Roboto Slab 1"/>
              </a:rPr>
              <a:t>Identificar los métodos de envíos y sus posibles oportunidades de mejora de la distribución del acero.</a:t>
            </a:r>
            <a:endParaRPr lang="es-CO" sz="600" dirty="0">
              <a:solidFill>
                <a:schemeClr val="bg1"/>
              </a:solidFill>
              <a:latin typeface="Roboto Slab 1"/>
            </a:endParaRPr>
          </a:p>
        </p:txBody>
      </p:sp>
      <p:sp>
        <p:nvSpPr>
          <p:cNvPr id="88" name="Freeform 36">
            <a:extLst>
              <a:ext uri="{FF2B5EF4-FFF2-40B4-BE49-F238E27FC236}">
                <a16:creationId xmlns:a16="http://schemas.microsoft.com/office/drawing/2014/main" id="{BAF4C976-FAEE-5213-7D82-D4226D8C7CC6}"/>
              </a:ext>
            </a:extLst>
          </p:cNvPr>
          <p:cNvSpPr/>
          <p:nvPr/>
        </p:nvSpPr>
        <p:spPr>
          <a:xfrm>
            <a:off x="257776" y="7052984"/>
            <a:ext cx="222975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9" name="TextBox 62">
            <a:extLst>
              <a:ext uri="{FF2B5EF4-FFF2-40B4-BE49-F238E27FC236}">
                <a16:creationId xmlns:a16="http://schemas.microsoft.com/office/drawing/2014/main" id="{EF9409ED-F51F-056C-5DF3-0D7D6FE06607}"/>
              </a:ext>
            </a:extLst>
          </p:cNvPr>
          <p:cNvSpPr txBox="1"/>
          <p:nvPr/>
        </p:nvSpPr>
        <p:spPr>
          <a:xfrm>
            <a:off x="569140" y="7092532"/>
            <a:ext cx="138873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chemeClr val="bg1"/>
                </a:solidFill>
                <a:latin typeface="Roboto Slab 1"/>
              </a:rPr>
              <a:t>Analizar, actualizar e implementar el formato para los consumos de acero.</a:t>
            </a:r>
            <a:endParaRPr lang="es-CO" sz="600" dirty="0">
              <a:solidFill>
                <a:schemeClr val="bg1"/>
              </a:solidFill>
              <a:latin typeface="Roboto Slab 1"/>
            </a:endParaRPr>
          </a:p>
          <a:p>
            <a:pPr algn="just">
              <a:lnSpc>
                <a:spcPts val="715"/>
              </a:lnSpc>
              <a:spcBef>
                <a:spcPct val="0"/>
              </a:spcBef>
            </a:pPr>
            <a:endParaRPr lang="en-US" sz="600" dirty="0">
              <a:solidFill>
                <a:schemeClr val="bg1"/>
              </a:solidFill>
              <a:latin typeface="Roboto Slab 1"/>
            </a:endParaRPr>
          </a:p>
        </p:txBody>
      </p:sp>
      <p:sp>
        <p:nvSpPr>
          <p:cNvPr id="90" name="Freeform 36">
            <a:extLst>
              <a:ext uri="{FF2B5EF4-FFF2-40B4-BE49-F238E27FC236}">
                <a16:creationId xmlns:a16="http://schemas.microsoft.com/office/drawing/2014/main" id="{81F681E6-A576-4EFB-731A-92E3DBCD6576}"/>
              </a:ext>
            </a:extLst>
          </p:cNvPr>
          <p:cNvSpPr/>
          <p:nvPr/>
        </p:nvSpPr>
        <p:spPr>
          <a:xfrm>
            <a:off x="251944" y="7586384"/>
            <a:ext cx="222975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91" name="TextBox 62">
            <a:extLst>
              <a:ext uri="{FF2B5EF4-FFF2-40B4-BE49-F238E27FC236}">
                <a16:creationId xmlns:a16="http://schemas.microsoft.com/office/drawing/2014/main" id="{BEA12FF4-DBE6-DCA6-3EDE-FC76441907E2}"/>
              </a:ext>
            </a:extLst>
          </p:cNvPr>
          <p:cNvSpPr txBox="1"/>
          <p:nvPr/>
        </p:nvSpPr>
        <p:spPr>
          <a:xfrm>
            <a:off x="556744" y="7583760"/>
            <a:ext cx="138873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chemeClr val="bg1"/>
                </a:solidFill>
                <a:latin typeface="Roboto Slab 1"/>
              </a:rPr>
              <a:t>Proponer acciones de mejoramiento para la optimización de la logística y transporte de acero.</a:t>
            </a:r>
            <a:r>
              <a:rPr lang="es-419" sz="600" dirty="0">
                <a:solidFill>
                  <a:schemeClr val="bg1"/>
                </a:solidFill>
                <a:latin typeface="Roboto Slab 1"/>
              </a:rPr>
              <a:t> so</a:t>
            </a:r>
            <a:endParaRPr lang="es-CO" sz="600" dirty="0">
              <a:solidFill>
                <a:schemeClr val="bg1"/>
              </a:solidFill>
              <a:latin typeface="Roboto Slab 1"/>
            </a:endParaRPr>
          </a:p>
          <a:p>
            <a:pPr algn="just">
              <a:lnSpc>
                <a:spcPts val="715"/>
              </a:lnSpc>
              <a:spcBef>
                <a:spcPct val="0"/>
              </a:spcBef>
            </a:pPr>
            <a:endParaRPr lang="en-US" sz="600" dirty="0">
              <a:solidFill>
                <a:schemeClr val="bg1"/>
              </a:solidFill>
              <a:latin typeface="Roboto Slab 1"/>
            </a:endParaRPr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111913F4-8D7B-7DBA-4B23-0CD467B327CC}"/>
              </a:ext>
            </a:extLst>
          </p:cNvPr>
          <p:cNvSpPr/>
          <p:nvPr/>
        </p:nvSpPr>
        <p:spPr>
          <a:xfrm>
            <a:off x="4296683" y="3041667"/>
            <a:ext cx="310730" cy="152542"/>
          </a:xfrm>
          <a:prstGeom prst="round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DDBFEC8B-8C09-F49F-7822-CA74F3211E6C}"/>
              </a:ext>
            </a:extLst>
          </p:cNvPr>
          <p:cNvSpPr/>
          <p:nvPr/>
        </p:nvSpPr>
        <p:spPr>
          <a:xfrm>
            <a:off x="4322955" y="3083023"/>
            <a:ext cx="69235" cy="78087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A0A039E6-1F2E-1D37-748D-D77E2409D8DE}"/>
              </a:ext>
            </a:extLst>
          </p:cNvPr>
          <p:cNvSpPr/>
          <p:nvPr/>
        </p:nvSpPr>
        <p:spPr>
          <a:xfrm>
            <a:off x="4513046" y="3078894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52283471-8F7F-7991-4A8A-FC2441EAB347}"/>
              </a:ext>
            </a:extLst>
          </p:cNvPr>
          <p:cNvSpPr/>
          <p:nvPr/>
        </p:nvSpPr>
        <p:spPr>
          <a:xfrm>
            <a:off x="4415139" y="3080325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8" name="Rectángulo: esquinas redondeadas 107">
            <a:extLst>
              <a:ext uri="{FF2B5EF4-FFF2-40B4-BE49-F238E27FC236}">
                <a16:creationId xmlns:a16="http://schemas.microsoft.com/office/drawing/2014/main" id="{913E84A9-05AB-0A05-2C22-0FCB07CC7568}"/>
              </a:ext>
            </a:extLst>
          </p:cNvPr>
          <p:cNvSpPr/>
          <p:nvPr/>
        </p:nvSpPr>
        <p:spPr>
          <a:xfrm>
            <a:off x="4296683" y="3474995"/>
            <a:ext cx="310730" cy="152542"/>
          </a:xfrm>
          <a:prstGeom prst="round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66DD3271-01F1-AF06-B007-FD6B8199A980}"/>
              </a:ext>
            </a:extLst>
          </p:cNvPr>
          <p:cNvSpPr/>
          <p:nvPr/>
        </p:nvSpPr>
        <p:spPr>
          <a:xfrm>
            <a:off x="4322955" y="3516351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AD3F14FC-74DE-F380-EA79-CB3FB333B342}"/>
              </a:ext>
            </a:extLst>
          </p:cNvPr>
          <p:cNvSpPr/>
          <p:nvPr/>
        </p:nvSpPr>
        <p:spPr>
          <a:xfrm>
            <a:off x="4513046" y="3512222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6686D631-45A1-A43A-2348-0FEC3279322A}"/>
              </a:ext>
            </a:extLst>
          </p:cNvPr>
          <p:cNvSpPr/>
          <p:nvPr/>
        </p:nvSpPr>
        <p:spPr>
          <a:xfrm>
            <a:off x="4415139" y="3513653"/>
            <a:ext cx="69235" cy="78087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2" name="Rectángulo: esquinas redondeadas 111">
            <a:extLst>
              <a:ext uri="{FF2B5EF4-FFF2-40B4-BE49-F238E27FC236}">
                <a16:creationId xmlns:a16="http://schemas.microsoft.com/office/drawing/2014/main" id="{4DC1BB52-EE09-005D-8F6D-8EA512E6387F}"/>
              </a:ext>
            </a:extLst>
          </p:cNvPr>
          <p:cNvSpPr/>
          <p:nvPr/>
        </p:nvSpPr>
        <p:spPr>
          <a:xfrm>
            <a:off x="4296683" y="3952878"/>
            <a:ext cx="310730" cy="152542"/>
          </a:xfrm>
          <a:prstGeom prst="round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9B40A7B2-AF90-FD75-4B11-450AD417A0BC}"/>
              </a:ext>
            </a:extLst>
          </p:cNvPr>
          <p:cNvSpPr/>
          <p:nvPr/>
        </p:nvSpPr>
        <p:spPr>
          <a:xfrm>
            <a:off x="4322955" y="3994234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E69C8BE1-4703-7CFF-D8AD-57670EC521E4}"/>
              </a:ext>
            </a:extLst>
          </p:cNvPr>
          <p:cNvSpPr/>
          <p:nvPr/>
        </p:nvSpPr>
        <p:spPr>
          <a:xfrm>
            <a:off x="4513046" y="3990105"/>
            <a:ext cx="69235" cy="78087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164D4A33-3DA9-8F08-19A5-72617D656F71}"/>
              </a:ext>
            </a:extLst>
          </p:cNvPr>
          <p:cNvSpPr/>
          <p:nvPr/>
        </p:nvSpPr>
        <p:spPr>
          <a:xfrm>
            <a:off x="4415139" y="3991536"/>
            <a:ext cx="69235" cy="78087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6" name="TextBox 66">
            <a:extLst>
              <a:ext uri="{FF2B5EF4-FFF2-40B4-BE49-F238E27FC236}">
                <a16:creationId xmlns:a16="http://schemas.microsoft.com/office/drawing/2014/main" id="{F9BD052C-DF2F-0A41-096A-E9E9529D8AF7}"/>
              </a:ext>
            </a:extLst>
          </p:cNvPr>
          <p:cNvSpPr txBox="1"/>
          <p:nvPr/>
        </p:nvSpPr>
        <p:spPr>
          <a:xfrm>
            <a:off x="4685143" y="3031323"/>
            <a:ext cx="166211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rgbClr val="000000"/>
                </a:solidFill>
                <a:latin typeface="Roboto Slab 1"/>
              </a:rPr>
              <a:t>Primera etapa: Identificación del formato y métodos de envío</a:t>
            </a:r>
            <a:endParaRPr lang="es-CO" sz="600" dirty="0">
              <a:solidFill>
                <a:srgbClr val="000000"/>
              </a:solidFill>
              <a:latin typeface="Roboto Slab 1"/>
            </a:endParaRPr>
          </a:p>
          <a:p>
            <a:pPr algn="just">
              <a:lnSpc>
                <a:spcPts val="715"/>
              </a:lnSpc>
              <a:spcBef>
                <a:spcPct val="0"/>
              </a:spcBef>
            </a:pPr>
            <a:endParaRPr lang="en-US" sz="600" dirty="0">
              <a:solidFill>
                <a:srgbClr val="000000"/>
              </a:solidFill>
              <a:latin typeface="Roboto Slab 1"/>
            </a:endParaRPr>
          </a:p>
        </p:txBody>
      </p:sp>
      <p:sp>
        <p:nvSpPr>
          <p:cNvPr id="121" name="TextBox 66">
            <a:extLst>
              <a:ext uri="{FF2B5EF4-FFF2-40B4-BE49-F238E27FC236}">
                <a16:creationId xmlns:a16="http://schemas.microsoft.com/office/drawing/2014/main" id="{2D6ABA1B-BE3D-5AF6-604D-1796DC196CF6}"/>
              </a:ext>
            </a:extLst>
          </p:cNvPr>
          <p:cNvSpPr txBox="1"/>
          <p:nvPr/>
        </p:nvSpPr>
        <p:spPr>
          <a:xfrm>
            <a:off x="4685143" y="3453255"/>
            <a:ext cx="166211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rgbClr val="000000"/>
                </a:solidFill>
                <a:latin typeface="Roboto Slab 1"/>
              </a:rPr>
              <a:t>Segunda etapa: Actualizar e implementación del formato</a:t>
            </a:r>
            <a:endParaRPr lang="es-CO" sz="600" dirty="0">
              <a:solidFill>
                <a:srgbClr val="000000"/>
              </a:solidFill>
              <a:latin typeface="Roboto Slab 1"/>
            </a:endParaRPr>
          </a:p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419" sz="600" dirty="0">
                <a:solidFill>
                  <a:srgbClr val="000000"/>
                </a:solidFill>
                <a:latin typeface="Roboto Slab 1"/>
              </a:rPr>
              <a:t>.</a:t>
            </a:r>
            <a:endParaRPr lang="en-US" sz="600" dirty="0">
              <a:solidFill>
                <a:srgbClr val="000000"/>
              </a:solidFill>
              <a:latin typeface="Roboto Slab 1"/>
            </a:endParaRPr>
          </a:p>
        </p:txBody>
      </p:sp>
      <p:sp>
        <p:nvSpPr>
          <p:cNvPr id="122" name="TextBox 66">
            <a:extLst>
              <a:ext uri="{FF2B5EF4-FFF2-40B4-BE49-F238E27FC236}">
                <a16:creationId xmlns:a16="http://schemas.microsoft.com/office/drawing/2014/main" id="{FF7400FD-C4E8-0A48-72CB-799BCD6B6F11}"/>
              </a:ext>
            </a:extLst>
          </p:cNvPr>
          <p:cNvSpPr txBox="1"/>
          <p:nvPr/>
        </p:nvSpPr>
        <p:spPr>
          <a:xfrm>
            <a:off x="4696348" y="3929474"/>
            <a:ext cx="166211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5"/>
              </a:lnSpc>
              <a:spcBef>
                <a:spcPct val="0"/>
              </a:spcBef>
            </a:pPr>
            <a:r>
              <a:rPr lang="es-ES" sz="600" dirty="0">
                <a:solidFill>
                  <a:srgbClr val="000000"/>
                </a:solidFill>
                <a:latin typeface="Roboto Slab 1"/>
              </a:rPr>
              <a:t>Tercera etapa: Optimización del sistema de trazabilidad del acero</a:t>
            </a:r>
            <a:endParaRPr lang="es-CO" sz="600" dirty="0">
              <a:solidFill>
                <a:srgbClr val="000000"/>
              </a:solidFill>
              <a:latin typeface="Roboto Slab 1"/>
            </a:endParaRPr>
          </a:p>
        </p:txBody>
      </p:sp>
      <p:sp>
        <p:nvSpPr>
          <p:cNvPr id="136" name="TextBox 68">
            <a:extLst>
              <a:ext uri="{FF2B5EF4-FFF2-40B4-BE49-F238E27FC236}">
                <a16:creationId xmlns:a16="http://schemas.microsoft.com/office/drawing/2014/main" id="{8830D41F-0024-31A0-87BA-6E87D7472DAD}"/>
              </a:ext>
            </a:extLst>
          </p:cNvPr>
          <p:cNvSpPr txBox="1"/>
          <p:nvPr/>
        </p:nvSpPr>
        <p:spPr>
          <a:xfrm>
            <a:off x="2332563" y="4987052"/>
            <a:ext cx="433152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CO" sz="600" dirty="0">
                <a:solidFill>
                  <a:srgbClr val="000000"/>
                </a:solidFill>
                <a:latin typeface="Roboto Slab 1"/>
              </a:rPr>
              <a:t>Descargue de acero</a:t>
            </a:r>
          </a:p>
        </p:txBody>
      </p:sp>
      <p:pic>
        <p:nvPicPr>
          <p:cNvPr id="140" name="Gráfico 139" descr="Insignia 1 con relleno sólido">
            <a:extLst>
              <a:ext uri="{FF2B5EF4-FFF2-40B4-BE49-F238E27FC236}">
                <a16:creationId xmlns:a16="http://schemas.microsoft.com/office/drawing/2014/main" id="{3D27E15B-4C3E-2828-5554-12A7B494C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18913" y="4986844"/>
            <a:ext cx="200667" cy="200667"/>
          </a:xfrm>
          <a:prstGeom prst="rect">
            <a:avLst/>
          </a:prstGeom>
        </p:spPr>
      </p:pic>
      <p:pic>
        <p:nvPicPr>
          <p:cNvPr id="142" name="Gráfico 141" descr="Insignia con relleno sólido">
            <a:extLst>
              <a:ext uri="{FF2B5EF4-FFF2-40B4-BE49-F238E27FC236}">
                <a16:creationId xmlns:a16="http://schemas.microsoft.com/office/drawing/2014/main" id="{8448F81F-2FEF-C7B3-BE1E-C521797969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77495" y="5012740"/>
            <a:ext cx="180000" cy="180000"/>
          </a:xfrm>
          <a:prstGeom prst="rect">
            <a:avLst/>
          </a:prstGeom>
        </p:spPr>
      </p:pic>
      <p:pic>
        <p:nvPicPr>
          <p:cNvPr id="144" name="Gráfico 143" descr="Insignia 3 con relleno sólido">
            <a:extLst>
              <a:ext uri="{FF2B5EF4-FFF2-40B4-BE49-F238E27FC236}">
                <a16:creationId xmlns:a16="http://schemas.microsoft.com/office/drawing/2014/main" id="{BEE2F24D-8A9E-3D08-2A80-7B6F823FCB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79663" y="4999664"/>
            <a:ext cx="180000" cy="180000"/>
          </a:xfrm>
          <a:prstGeom prst="rect">
            <a:avLst/>
          </a:prstGeom>
        </p:spPr>
      </p:pic>
      <p:pic>
        <p:nvPicPr>
          <p:cNvPr id="146" name="Gráfico 145" descr="Insignia 4 con relleno sólido">
            <a:extLst>
              <a:ext uri="{FF2B5EF4-FFF2-40B4-BE49-F238E27FC236}">
                <a16:creationId xmlns:a16="http://schemas.microsoft.com/office/drawing/2014/main" id="{8AF1A8F8-FBB6-C7F2-F126-DFB9490935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481180" y="4986588"/>
            <a:ext cx="180000" cy="180000"/>
          </a:xfrm>
          <a:prstGeom prst="rect">
            <a:avLst/>
          </a:prstGeom>
        </p:spPr>
      </p:pic>
      <p:pic>
        <p:nvPicPr>
          <p:cNvPr id="148" name="Gráfico 147" descr="Insignia 6 con relleno sólido">
            <a:extLst>
              <a:ext uri="{FF2B5EF4-FFF2-40B4-BE49-F238E27FC236}">
                <a16:creationId xmlns:a16="http://schemas.microsoft.com/office/drawing/2014/main" id="{8F3460E8-1D09-11AC-17AB-5C67185032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90297" y="6202729"/>
            <a:ext cx="180000" cy="180000"/>
          </a:xfrm>
          <a:prstGeom prst="rect">
            <a:avLst/>
          </a:prstGeom>
        </p:spPr>
      </p:pic>
      <p:pic>
        <p:nvPicPr>
          <p:cNvPr id="150" name="Gráfico 149" descr="Insignia 5 con relleno sólido">
            <a:extLst>
              <a:ext uri="{FF2B5EF4-FFF2-40B4-BE49-F238E27FC236}">
                <a16:creationId xmlns:a16="http://schemas.microsoft.com/office/drawing/2014/main" id="{D38624CF-BD7C-EFD5-C0DD-F408FB829A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40031" y="6214522"/>
            <a:ext cx="180000" cy="180000"/>
          </a:xfrm>
          <a:prstGeom prst="rect">
            <a:avLst/>
          </a:prstGeom>
        </p:spPr>
      </p:pic>
      <p:sp>
        <p:nvSpPr>
          <p:cNvPr id="151" name="TextBox 68">
            <a:extLst>
              <a:ext uri="{FF2B5EF4-FFF2-40B4-BE49-F238E27FC236}">
                <a16:creationId xmlns:a16="http://schemas.microsoft.com/office/drawing/2014/main" id="{A6292B65-FC91-656A-C4BF-D29C6627B66F}"/>
              </a:ext>
            </a:extLst>
          </p:cNvPr>
          <p:cNvSpPr txBox="1"/>
          <p:nvPr/>
        </p:nvSpPr>
        <p:spPr>
          <a:xfrm>
            <a:off x="3394186" y="5010851"/>
            <a:ext cx="43315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CO" sz="600" dirty="0">
                <a:solidFill>
                  <a:srgbClr val="000000"/>
                </a:solidFill>
                <a:latin typeface="Roboto Slab 1"/>
              </a:rPr>
              <a:t>Transporte de acero</a:t>
            </a:r>
          </a:p>
        </p:txBody>
      </p:sp>
      <p:sp>
        <p:nvSpPr>
          <p:cNvPr id="152" name="TextBox 68">
            <a:extLst>
              <a:ext uri="{FF2B5EF4-FFF2-40B4-BE49-F238E27FC236}">
                <a16:creationId xmlns:a16="http://schemas.microsoft.com/office/drawing/2014/main" id="{9EC8C772-B729-6972-B2A9-46B553711D96}"/>
              </a:ext>
            </a:extLst>
          </p:cNvPr>
          <p:cNvSpPr txBox="1"/>
          <p:nvPr/>
        </p:nvSpPr>
        <p:spPr>
          <a:xfrm>
            <a:off x="4547663" y="5014576"/>
            <a:ext cx="60850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MX" sz="600" dirty="0">
                <a:solidFill>
                  <a:srgbClr val="000000"/>
                </a:solidFill>
                <a:latin typeface="Roboto Slab 1"/>
              </a:rPr>
              <a:t>F</a:t>
            </a:r>
            <a:r>
              <a:rPr lang="es-CO" sz="600" dirty="0">
                <a:solidFill>
                  <a:srgbClr val="000000"/>
                </a:solidFill>
                <a:latin typeface="Roboto Slab 1"/>
              </a:rPr>
              <a:t>formato de salida de acero</a:t>
            </a:r>
          </a:p>
        </p:txBody>
      </p:sp>
      <p:sp>
        <p:nvSpPr>
          <p:cNvPr id="154" name="TextBox 68">
            <a:extLst>
              <a:ext uri="{FF2B5EF4-FFF2-40B4-BE49-F238E27FC236}">
                <a16:creationId xmlns:a16="http://schemas.microsoft.com/office/drawing/2014/main" id="{2A62EB40-C765-B131-0173-D17EC57A82A0}"/>
              </a:ext>
            </a:extLst>
          </p:cNvPr>
          <p:cNvSpPr txBox="1"/>
          <p:nvPr/>
        </p:nvSpPr>
        <p:spPr>
          <a:xfrm>
            <a:off x="5693215" y="5000845"/>
            <a:ext cx="574835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CO" sz="600" dirty="0">
                <a:solidFill>
                  <a:srgbClr val="000000"/>
                </a:solidFill>
                <a:latin typeface="Roboto Slab 1"/>
              </a:rPr>
              <a:t>Cargue de acero a las barcazas</a:t>
            </a:r>
          </a:p>
        </p:txBody>
      </p:sp>
      <p:sp>
        <p:nvSpPr>
          <p:cNvPr id="155" name="TextBox 68">
            <a:extLst>
              <a:ext uri="{FF2B5EF4-FFF2-40B4-BE49-F238E27FC236}">
                <a16:creationId xmlns:a16="http://schemas.microsoft.com/office/drawing/2014/main" id="{A75B0726-8F37-B003-AB35-BE8D8EFA8685}"/>
              </a:ext>
            </a:extLst>
          </p:cNvPr>
          <p:cNvSpPr txBox="1"/>
          <p:nvPr/>
        </p:nvSpPr>
        <p:spPr>
          <a:xfrm>
            <a:off x="2932728" y="6221309"/>
            <a:ext cx="40925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CO" sz="600" dirty="0">
                <a:solidFill>
                  <a:srgbClr val="000000"/>
                </a:solidFill>
                <a:latin typeface="Roboto Slab 1"/>
              </a:rPr>
              <a:t>Fundición de plug</a:t>
            </a:r>
          </a:p>
        </p:txBody>
      </p:sp>
      <p:sp>
        <p:nvSpPr>
          <p:cNvPr id="160" name="TextBox 68">
            <a:extLst>
              <a:ext uri="{FF2B5EF4-FFF2-40B4-BE49-F238E27FC236}">
                <a16:creationId xmlns:a16="http://schemas.microsoft.com/office/drawing/2014/main" id="{D2624083-7E79-AE9D-6DF2-5DAF6EC14C91}"/>
              </a:ext>
            </a:extLst>
          </p:cNvPr>
          <p:cNvSpPr txBox="1"/>
          <p:nvPr/>
        </p:nvSpPr>
        <p:spPr>
          <a:xfrm>
            <a:off x="4880927" y="6265443"/>
            <a:ext cx="1403108" cy="8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"/>
              </a:lnSpc>
              <a:spcBef>
                <a:spcPct val="0"/>
              </a:spcBef>
            </a:pPr>
            <a:r>
              <a:rPr lang="es-CO" sz="600" dirty="0">
                <a:solidFill>
                  <a:srgbClr val="000000"/>
                </a:solidFill>
                <a:latin typeface="Roboto Slab 1"/>
              </a:rPr>
              <a:t>Descargue de material </a:t>
            </a:r>
            <a:r>
              <a:rPr lang="es-CO" sz="600" i="1" dirty="0">
                <a:solidFill>
                  <a:srgbClr val="000000"/>
                </a:solidFill>
                <a:latin typeface="Roboto Slab 1"/>
              </a:rPr>
              <a:t>in situ</a:t>
            </a:r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992685ED-15D2-B70D-834E-5871696F4A54}"/>
              </a:ext>
            </a:extLst>
          </p:cNvPr>
          <p:cNvSpPr/>
          <p:nvPr/>
        </p:nvSpPr>
        <p:spPr>
          <a:xfrm>
            <a:off x="4299064" y="7812360"/>
            <a:ext cx="239937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2E0D34B1-5088-BC80-F5C7-435E42E0B821}"/>
              </a:ext>
            </a:extLst>
          </p:cNvPr>
          <p:cNvSpPr txBox="1"/>
          <p:nvPr/>
        </p:nvSpPr>
        <p:spPr>
          <a:xfrm>
            <a:off x="4589812" y="7812360"/>
            <a:ext cx="167823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600" dirty="0">
                <a:solidFill>
                  <a:srgbClr val="000000"/>
                </a:solidFill>
                <a:latin typeface="Roboto Slab 1"/>
              </a:rPr>
              <a:t>El uso de eslingas de </a:t>
            </a:r>
            <a:r>
              <a:rPr lang="es-MX" sz="600" dirty="0">
                <a:solidFill>
                  <a:srgbClr val="000000"/>
                </a:solidFill>
                <a:latin typeface="Roboto Slab 1"/>
              </a:rPr>
              <a:t>cadena para aumentar las capacidades de envíos y evitar sobre costos por el desgaste excesivo que presentan las eslingas sintéticas al asegurar los paquetes de acero para realizar los procesos de izaje, junto con la identificación y marcación de las canastas de material, se ha evidenciado una mejora significativa en el sistema de trazabilidad</a:t>
            </a:r>
            <a:endParaRPr lang="en-US" sz="600" dirty="0">
              <a:solidFill>
                <a:srgbClr val="000000"/>
              </a:solidFill>
              <a:latin typeface="Roboto Slab 1"/>
            </a:endParaRPr>
          </a:p>
        </p:txBody>
      </p:sp>
      <p:sp>
        <p:nvSpPr>
          <p:cNvPr id="23" name="Freeform 48">
            <a:extLst>
              <a:ext uri="{FF2B5EF4-FFF2-40B4-BE49-F238E27FC236}">
                <a16:creationId xmlns:a16="http://schemas.microsoft.com/office/drawing/2014/main" id="{B3D1D7C8-10B0-72AD-33C3-1A29722F7AB0}"/>
              </a:ext>
            </a:extLst>
          </p:cNvPr>
          <p:cNvSpPr/>
          <p:nvPr/>
        </p:nvSpPr>
        <p:spPr>
          <a:xfrm>
            <a:off x="2117854" y="8382835"/>
            <a:ext cx="245711" cy="251598"/>
          </a:xfrm>
          <a:custGeom>
            <a:avLst/>
            <a:gdLst/>
            <a:ahLst/>
            <a:cxnLst/>
            <a:rect l="l" t="t" r="r" b="b"/>
            <a:pathLst>
              <a:path w="191389" h="191389">
                <a:moveTo>
                  <a:pt x="0" y="0"/>
                </a:moveTo>
                <a:lnTo>
                  <a:pt x="191389" y="0"/>
                </a:lnTo>
                <a:lnTo>
                  <a:pt x="191389" y="191389"/>
                </a:lnTo>
                <a:lnTo>
                  <a:pt x="0" y="191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7420DE7-DD6B-FDF1-56F2-468182C7BDC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6354" y="2895497"/>
            <a:ext cx="1963562" cy="138219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E33A099-4000-8421-D75E-B6069A11A1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84973" y="5287789"/>
            <a:ext cx="847755" cy="84931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EA1FE26-DC25-F88A-C839-F42DADF608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7754" y="5272858"/>
            <a:ext cx="1060842" cy="86744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F223F3D-F6F8-4A58-601A-882F4C61FCB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31480" y="5276731"/>
            <a:ext cx="1090555" cy="85489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EE20401-557F-4B31-7D57-F094DCCEE05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5386697" y="5256017"/>
            <a:ext cx="1032108" cy="83686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FB1862F-0644-375A-9F2B-56212E46360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39263" y="6441260"/>
            <a:ext cx="1268341" cy="99079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0629E432-475D-6A8F-7C77-F50752E482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98400" y="6382729"/>
            <a:ext cx="1385635" cy="1004401"/>
          </a:xfrm>
          <a:prstGeom prst="rect">
            <a:avLst/>
          </a:prstGeom>
        </p:spPr>
      </p:pic>
      <p:sp>
        <p:nvSpPr>
          <p:cNvPr id="25" name="TextBox 68">
            <a:extLst>
              <a:ext uri="{FF2B5EF4-FFF2-40B4-BE49-F238E27FC236}">
                <a16:creationId xmlns:a16="http://schemas.microsoft.com/office/drawing/2014/main" id="{CAB83576-60FD-8EED-D104-7AE67AF7DA5E}"/>
              </a:ext>
            </a:extLst>
          </p:cNvPr>
          <p:cNvSpPr txBox="1"/>
          <p:nvPr/>
        </p:nvSpPr>
        <p:spPr>
          <a:xfrm>
            <a:off x="2419181" y="8310075"/>
            <a:ext cx="18775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600" dirty="0">
                <a:solidFill>
                  <a:srgbClr val="000000"/>
                </a:solidFill>
                <a:latin typeface="Roboto Slab 1"/>
              </a:rPr>
              <a:t>La ayudar al proceso logístico ya existente, reduciendo los tiempos de entrega y evitando el retraso en el avance de la obra, y por consecuencia una disminución en los sobrecostos logísticos y en los </a:t>
            </a:r>
            <a:r>
              <a:rPr lang="es-CO" sz="600" dirty="0">
                <a:solidFill>
                  <a:srgbClr val="000000"/>
                </a:solidFill>
                <a:latin typeface="Roboto Slab 1"/>
              </a:rPr>
              <a:t>tiempos de entrega.</a:t>
            </a:r>
            <a:r>
              <a:rPr lang="es-MX" sz="600" dirty="0">
                <a:solidFill>
                  <a:srgbClr val="000000"/>
                </a:solidFill>
                <a:latin typeface="Roboto Slab 1"/>
              </a:rPr>
              <a:t> </a:t>
            </a:r>
            <a:endParaRPr lang="en-US" sz="600" dirty="0">
              <a:solidFill>
                <a:srgbClr val="000000"/>
              </a:solidFill>
              <a:latin typeface="Roboto Slab 1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743B90E-3DA6-9096-F71A-39B94DF8F6A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57284" y="8900525"/>
            <a:ext cx="703588" cy="688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517</Words>
  <Application>Microsoft Office PowerPoint</Application>
  <PresentationFormat>Personalizado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Roboto</vt:lpstr>
      <vt:lpstr>Roboto Slab 1</vt:lpstr>
      <vt:lpstr>Arial</vt:lpstr>
      <vt:lpstr>Aptos</vt:lpstr>
      <vt:lpstr>Calibri</vt:lpstr>
      <vt:lpstr>Roboto Slab 1 Bold</vt:lpstr>
      <vt:lpstr>Roboto Slab 2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practicas</dc:title>
  <cp:lastModifiedBy>Didier Alfonso Chantaca Ayazo</cp:lastModifiedBy>
  <cp:revision>17</cp:revision>
  <dcterms:created xsi:type="dcterms:W3CDTF">2006-08-16T00:00:00Z</dcterms:created>
  <dcterms:modified xsi:type="dcterms:W3CDTF">2024-10-03T17:11:19Z</dcterms:modified>
  <dc:identifier>DAGCorwtsG4</dc:identifier>
</cp:coreProperties>
</file>