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1" r:id="rId5"/>
    <p:sldId id="265" r:id="rId6"/>
    <p:sldId id="259" r:id="rId7"/>
    <p:sldId id="260" r:id="rId8"/>
    <p:sldId id="267" r:id="rId9"/>
    <p:sldId id="268" r:id="rId10"/>
    <p:sldId id="270" r:id="rId11"/>
    <p:sldId id="271" r:id="rId12"/>
    <p:sldId id="263" r:id="rId13"/>
    <p:sldId id="269"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Ramirez Mejia" initials="RRM" lastIdx="1" clrIdx="0">
    <p:extLst>
      <p:ext uri="{19B8F6BF-5375-455C-9EA6-DF929625EA0E}">
        <p15:presenceInfo xmlns:p15="http://schemas.microsoft.com/office/powerpoint/2012/main" userId="S::robinsonrm@interactuar.org.co::933c501a-5599-4e9c-ac5b-effa960cf2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snapToGrid="0">
      <p:cViewPr varScale="1">
        <p:scale>
          <a:sx n="74" d="100"/>
          <a:sy n="74" d="100"/>
        </p:scale>
        <p:origin x="6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ED68F9-5EBB-4526-A02A-6AD1EF2A07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4B522D60-26B0-4CC2-A062-404A913B9B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9E81170A-A0F2-4132-A185-7629F7701CB2}"/>
              </a:ext>
            </a:extLst>
          </p:cNvPr>
          <p:cNvSpPr>
            <a:spLocks noGrp="1"/>
          </p:cNvSpPr>
          <p:nvPr>
            <p:ph type="dt" sz="half" idx="10"/>
          </p:nvPr>
        </p:nvSpPr>
        <p:spPr/>
        <p:txBody>
          <a:bodyPr/>
          <a:lstStyle/>
          <a:p>
            <a:fld id="{CF92AD94-B69C-449D-845F-E7DDA7A8A582}" type="datetimeFigureOut">
              <a:rPr lang="es-CO" smtClean="0"/>
              <a:t>28/07/2021</a:t>
            </a:fld>
            <a:endParaRPr lang="es-CO" dirty="0"/>
          </a:p>
        </p:txBody>
      </p:sp>
      <p:sp>
        <p:nvSpPr>
          <p:cNvPr id="5" name="Marcador de pie de página 4">
            <a:extLst>
              <a:ext uri="{FF2B5EF4-FFF2-40B4-BE49-F238E27FC236}">
                <a16:creationId xmlns:a16="http://schemas.microsoft.com/office/drawing/2014/main" xmlns="" id="{286D911C-63CC-43DB-ABC3-E28254B44E2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xmlns="" id="{96272566-D4AB-4731-A80C-38395F335226}"/>
              </a:ext>
            </a:extLst>
          </p:cNvPr>
          <p:cNvSpPr>
            <a:spLocks noGrp="1"/>
          </p:cNvSpPr>
          <p:nvPr>
            <p:ph type="sldNum" sz="quarter" idx="12"/>
          </p:nvPr>
        </p:nvSpPr>
        <p:spPr/>
        <p:txBody>
          <a:bodyPr/>
          <a:lstStyle/>
          <a:p>
            <a:fld id="{D5935DB4-1039-4DFB-827C-0625B3F2766A}" type="slidenum">
              <a:rPr lang="es-CO" smtClean="0"/>
              <a:t>‹Nº›</a:t>
            </a:fld>
            <a:endParaRPr lang="es-CO" dirty="0"/>
          </a:p>
        </p:txBody>
      </p:sp>
    </p:spTree>
    <p:extLst>
      <p:ext uri="{BB962C8B-B14F-4D97-AF65-F5344CB8AC3E}">
        <p14:creationId xmlns:p14="http://schemas.microsoft.com/office/powerpoint/2010/main" val="19816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727556-616A-4848-A6B8-A9C7824589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FCB7C634-D5FD-4233-A21D-D182B9B304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E56AE654-0050-4AD8-B4D9-EA841E385025}"/>
              </a:ext>
            </a:extLst>
          </p:cNvPr>
          <p:cNvSpPr>
            <a:spLocks noGrp="1"/>
          </p:cNvSpPr>
          <p:nvPr>
            <p:ph type="dt" sz="half" idx="10"/>
          </p:nvPr>
        </p:nvSpPr>
        <p:spPr/>
        <p:txBody>
          <a:bodyPr/>
          <a:lstStyle/>
          <a:p>
            <a:fld id="{CF92AD94-B69C-449D-845F-E7DDA7A8A582}" type="datetimeFigureOut">
              <a:rPr lang="es-CO" smtClean="0"/>
              <a:t>28/07/2021</a:t>
            </a:fld>
            <a:endParaRPr lang="es-CO" dirty="0"/>
          </a:p>
        </p:txBody>
      </p:sp>
      <p:sp>
        <p:nvSpPr>
          <p:cNvPr id="5" name="Marcador de pie de página 4">
            <a:extLst>
              <a:ext uri="{FF2B5EF4-FFF2-40B4-BE49-F238E27FC236}">
                <a16:creationId xmlns:a16="http://schemas.microsoft.com/office/drawing/2014/main" xmlns="" id="{ACB57DCE-8914-4CFF-B7B0-11F9893473BE}"/>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xmlns="" id="{726079ED-9018-4CC0-9F6F-C38240D5A2E3}"/>
              </a:ext>
            </a:extLst>
          </p:cNvPr>
          <p:cNvSpPr>
            <a:spLocks noGrp="1"/>
          </p:cNvSpPr>
          <p:nvPr>
            <p:ph type="sldNum" sz="quarter" idx="12"/>
          </p:nvPr>
        </p:nvSpPr>
        <p:spPr/>
        <p:txBody>
          <a:bodyPr/>
          <a:lstStyle/>
          <a:p>
            <a:fld id="{D5935DB4-1039-4DFB-827C-0625B3F2766A}" type="slidenum">
              <a:rPr lang="es-CO" smtClean="0"/>
              <a:t>‹Nº›</a:t>
            </a:fld>
            <a:endParaRPr lang="es-CO" dirty="0"/>
          </a:p>
        </p:txBody>
      </p:sp>
    </p:spTree>
    <p:extLst>
      <p:ext uri="{BB962C8B-B14F-4D97-AF65-F5344CB8AC3E}">
        <p14:creationId xmlns:p14="http://schemas.microsoft.com/office/powerpoint/2010/main" val="419315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64540D8-23EA-47F9-BED5-53622DF9E52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3766889D-6640-4D7E-81A7-88FCAFA944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DBAB569A-DCCB-4051-98F1-1A41B4133EA8}"/>
              </a:ext>
            </a:extLst>
          </p:cNvPr>
          <p:cNvSpPr>
            <a:spLocks noGrp="1"/>
          </p:cNvSpPr>
          <p:nvPr>
            <p:ph type="dt" sz="half" idx="10"/>
          </p:nvPr>
        </p:nvSpPr>
        <p:spPr/>
        <p:txBody>
          <a:bodyPr/>
          <a:lstStyle/>
          <a:p>
            <a:fld id="{CF92AD94-B69C-449D-845F-E7DDA7A8A582}" type="datetimeFigureOut">
              <a:rPr lang="es-CO" smtClean="0"/>
              <a:t>28/07/2021</a:t>
            </a:fld>
            <a:endParaRPr lang="es-CO" dirty="0"/>
          </a:p>
        </p:txBody>
      </p:sp>
      <p:sp>
        <p:nvSpPr>
          <p:cNvPr id="5" name="Marcador de pie de página 4">
            <a:extLst>
              <a:ext uri="{FF2B5EF4-FFF2-40B4-BE49-F238E27FC236}">
                <a16:creationId xmlns:a16="http://schemas.microsoft.com/office/drawing/2014/main" xmlns="" id="{BAA0FE80-EA8F-4E26-9402-E2E159EDA7AE}"/>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xmlns="" id="{83A2FEEA-3796-482F-875A-459F1049C2EE}"/>
              </a:ext>
            </a:extLst>
          </p:cNvPr>
          <p:cNvSpPr>
            <a:spLocks noGrp="1"/>
          </p:cNvSpPr>
          <p:nvPr>
            <p:ph type="sldNum" sz="quarter" idx="12"/>
          </p:nvPr>
        </p:nvSpPr>
        <p:spPr/>
        <p:txBody>
          <a:bodyPr/>
          <a:lstStyle/>
          <a:p>
            <a:fld id="{D5935DB4-1039-4DFB-827C-0625B3F2766A}" type="slidenum">
              <a:rPr lang="es-CO" smtClean="0"/>
              <a:t>‹Nº›</a:t>
            </a:fld>
            <a:endParaRPr lang="es-CO" dirty="0"/>
          </a:p>
        </p:txBody>
      </p:sp>
    </p:spTree>
    <p:extLst>
      <p:ext uri="{BB962C8B-B14F-4D97-AF65-F5344CB8AC3E}">
        <p14:creationId xmlns:p14="http://schemas.microsoft.com/office/powerpoint/2010/main" val="82608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AD31D3-66DF-4E0C-9970-45ABF93DDE7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DBF03E47-64F7-4257-AC68-AA724CD79F8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3D4D8D1C-EC18-49CE-B2D2-FC6B48CA1E02}"/>
              </a:ext>
            </a:extLst>
          </p:cNvPr>
          <p:cNvSpPr>
            <a:spLocks noGrp="1"/>
          </p:cNvSpPr>
          <p:nvPr>
            <p:ph type="dt" sz="half" idx="10"/>
          </p:nvPr>
        </p:nvSpPr>
        <p:spPr/>
        <p:txBody>
          <a:bodyPr/>
          <a:lstStyle/>
          <a:p>
            <a:fld id="{CF92AD94-B69C-449D-845F-E7DDA7A8A582}" type="datetimeFigureOut">
              <a:rPr lang="es-CO" smtClean="0"/>
              <a:t>28/07/2021</a:t>
            </a:fld>
            <a:endParaRPr lang="es-CO" dirty="0"/>
          </a:p>
        </p:txBody>
      </p:sp>
      <p:sp>
        <p:nvSpPr>
          <p:cNvPr id="5" name="Marcador de pie de página 4">
            <a:extLst>
              <a:ext uri="{FF2B5EF4-FFF2-40B4-BE49-F238E27FC236}">
                <a16:creationId xmlns:a16="http://schemas.microsoft.com/office/drawing/2014/main" xmlns="" id="{73BAE6B7-E7E2-4700-977D-D25720193C4B}"/>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xmlns="" id="{F1041BC5-7EC9-4E75-859D-6559D48545F3}"/>
              </a:ext>
            </a:extLst>
          </p:cNvPr>
          <p:cNvSpPr>
            <a:spLocks noGrp="1"/>
          </p:cNvSpPr>
          <p:nvPr>
            <p:ph type="sldNum" sz="quarter" idx="12"/>
          </p:nvPr>
        </p:nvSpPr>
        <p:spPr/>
        <p:txBody>
          <a:bodyPr/>
          <a:lstStyle/>
          <a:p>
            <a:fld id="{D5935DB4-1039-4DFB-827C-0625B3F2766A}" type="slidenum">
              <a:rPr lang="es-CO" smtClean="0"/>
              <a:t>‹Nº›</a:t>
            </a:fld>
            <a:endParaRPr lang="es-CO" dirty="0"/>
          </a:p>
        </p:txBody>
      </p:sp>
    </p:spTree>
    <p:extLst>
      <p:ext uri="{BB962C8B-B14F-4D97-AF65-F5344CB8AC3E}">
        <p14:creationId xmlns:p14="http://schemas.microsoft.com/office/powerpoint/2010/main" val="40696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4F7D26-F8A9-4F51-9CB5-6F512FAF19A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96FEDCBE-EBBA-4B35-9DF9-FB13577345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72FCCF7-3EB6-43AD-97A1-950AF6FA1057}"/>
              </a:ext>
            </a:extLst>
          </p:cNvPr>
          <p:cNvSpPr>
            <a:spLocks noGrp="1"/>
          </p:cNvSpPr>
          <p:nvPr>
            <p:ph type="dt" sz="half" idx="10"/>
          </p:nvPr>
        </p:nvSpPr>
        <p:spPr/>
        <p:txBody>
          <a:bodyPr/>
          <a:lstStyle/>
          <a:p>
            <a:fld id="{CF92AD94-B69C-449D-845F-E7DDA7A8A582}" type="datetimeFigureOut">
              <a:rPr lang="es-CO" smtClean="0"/>
              <a:t>28/07/2021</a:t>
            </a:fld>
            <a:endParaRPr lang="es-CO" dirty="0"/>
          </a:p>
        </p:txBody>
      </p:sp>
      <p:sp>
        <p:nvSpPr>
          <p:cNvPr id="5" name="Marcador de pie de página 4">
            <a:extLst>
              <a:ext uri="{FF2B5EF4-FFF2-40B4-BE49-F238E27FC236}">
                <a16:creationId xmlns:a16="http://schemas.microsoft.com/office/drawing/2014/main" xmlns="" id="{885DB5CD-3CF4-45D9-BD0A-DDAD42BC93FE}"/>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xmlns="" id="{B4A8ED0B-1A6B-4021-AAD8-A4C9EB954813}"/>
              </a:ext>
            </a:extLst>
          </p:cNvPr>
          <p:cNvSpPr>
            <a:spLocks noGrp="1"/>
          </p:cNvSpPr>
          <p:nvPr>
            <p:ph type="sldNum" sz="quarter" idx="12"/>
          </p:nvPr>
        </p:nvSpPr>
        <p:spPr/>
        <p:txBody>
          <a:bodyPr/>
          <a:lstStyle/>
          <a:p>
            <a:fld id="{D5935DB4-1039-4DFB-827C-0625B3F2766A}" type="slidenum">
              <a:rPr lang="es-CO" smtClean="0"/>
              <a:t>‹Nº›</a:t>
            </a:fld>
            <a:endParaRPr lang="es-CO" dirty="0"/>
          </a:p>
        </p:txBody>
      </p:sp>
    </p:spTree>
    <p:extLst>
      <p:ext uri="{BB962C8B-B14F-4D97-AF65-F5344CB8AC3E}">
        <p14:creationId xmlns:p14="http://schemas.microsoft.com/office/powerpoint/2010/main" val="424262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3B5AC9-3C51-46A0-9339-9E8261D319D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4EFF049E-7FFC-4107-9DB2-D25096D30D8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C0FA88EC-AAC1-4314-B90A-EA8668BA75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3084B00C-3DE8-40E7-AB4F-C39BBC6ADCA3}"/>
              </a:ext>
            </a:extLst>
          </p:cNvPr>
          <p:cNvSpPr>
            <a:spLocks noGrp="1"/>
          </p:cNvSpPr>
          <p:nvPr>
            <p:ph type="dt" sz="half" idx="10"/>
          </p:nvPr>
        </p:nvSpPr>
        <p:spPr/>
        <p:txBody>
          <a:bodyPr/>
          <a:lstStyle/>
          <a:p>
            <a:fld id="{CF92AD94-B69C-449D-845F-E7DDA7A8A582}" type="datetimeFigureOut">
              <a:rPr lang="es-CO" smtClean="0"/>
              <a:t>28/07/2021</a:t>
            </a:fld>
            <a:endParaRPr lang="es-CO" dirty="0"/>
          </a:p>
        </p:txBody>
      </p:sp>
      <p:sp>
        <p:nvSpPr>
          <p:cNvPr id="6" name="Marcador de pie de página 5">
            <a:extLst>
              <a:ext uri="{FF2B5EF4-FFF2-40B4-BE49-F238E27FC236}">
                <a16:creationId xmlns:a16="http://schemas.microsoft.com/office/drawing/2014/main" xmlns="" id="{15918493-EDD1-4653-B72B-C54AB5E04205}"/>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xmlns="" id="{75A9191F-0F77-4CA0-A18C-DF3BF95D3A22}"/>
              </a:ext>
            </a:extLst>
          </p:cNvPr>
          <p:cNvSpPr>
            <a:spLocks noGrp="1"/>
          </p:cNvSpPr>
          <p:nvPr>
            <p:ph type="sldNum" sz="quarter" idx="12"/>
          </p:nvPr>
        </p:nvSpPr>
        <p:spPr/>
        <p:txBody>
          <a:bodyPr/>
          <a:lstStyle/>
          <a:p>
            <a:fld id="{D5935DB4-1039-4DFB-827C-0625B3F2766A}" type="slidenum">
              <a:rPr lang="es-CO" smtClean="0"/>
              <a:t>‹Nº›</a:t>
            </a:fld>
            <a:endParaRPr lang="es-CO" dirty="0"/>
          </a:p>
        </p:txBody>
      </p:sp>
    </p:spTree>
    <p:extLst>
      <p:ext uri="{BB962C8B-B14F-4D97-AF65-F5344CB8AC3E}">
        <p14:creationId xmlns:p14="http://schemas.microsoft.com/office/powerpoint/2010/main" val="154432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804476-FD74-47AA-80E5-1A7B0484589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DEAFCFD9-AB45-46D8-A98E-68B711412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1F41BA8D-EA61-4EA5-B7DF-7C74D62E0AC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DF202E50-A57A-4CCC-8209-4C6898F4B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40AEE3BC-4BA6-4ADF-936C-29BC9CF9F4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60A40AF2-569C-41B1-A461-A1BC1205D2B4}"/>
              </a:ext>
            </a:extLst>
          </p:cNvPr>
          <p:cNvSpPr>
            <a:spLocks noGrp="1"/>
          </p:cNvSpPr>
          <p:nvPr>
            <p:ph type="dt" sz="half" idx="10"/>
          </p:nvPr>
        </p:nvSpPr>
        <p:spPr/>
        <p:txBody>
          <a:bodyPr/>
          <a:lstStyle/>
          <a:p>
            <a:fld id="{CF92AD94-B69C-449D-845F-E7DDA7A8A582}" type="datetimeFigureOut">
              <a:rPr lang="es-CO" smtClean="0"/>
              <a:t>28/07/2021</a:t>
            </a:fld>
            <a:endParaRPr lang="es-CO" dirty="0"/>
          </a:p>
        </p:txBody>
      </p:sp>
      <p:sp>
        <p:nvSpPr>
          <p:cNvPr id="8" name="Marcador de pie de página 7">
            <a:extLst>
              <a:ext uri="{FF2B5EF4-FFF2-40B4-BE49-F238E27FC236}">
                <a16:creationId xmlns:a16="http://schemas.microsoft.com/office/drawing/2014/main" xmlns="" id="{FB68471F-6BB4-4B23-BCF7-629E64951ADE}"/>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xmlns="" id="{B32EDB78-4ADE-4F98-8AAF-40D7E34B061D}"/>
              </a:ext>
            </a:extLst>
          </p:cNvPr>
          <p:cNvSpPr>
            <a:spLocks noGrp="1"/>
          </p:cNvSpPr>
          <p:nvPr>
            <p:ph type="sldNum" sz="quarter" idx="12"/>
          </p:nvPr>
        </p:nvSpPr>
        <p:spPr/>
        <p:txBody>
          <a:bodyPr/>
          <a:lstStyle/>
          <a:p>
            <a:fld id="{D5935DB4-1039-4DFB-827C-0625B3F2766A}" type="slidenum">
              <a:rPr lang="es-CO" smtClean="0"/>
              <a:t>‹Nº›</a:t>
            </a:fld>
            <a:endParaRPr lang="es-CO" dirty="0"/>
          </a:p>
        </p:txBody>
      </p:sp>
    </p:spTree>
    <p:extLst>
      <p:ext uri="{BB962C8B-B14F-4D97-AF65-F5344CB8AC3E}">
        <p14:creationId xmlns:p14="http://schemas.microsoft.com/office/powerpoint/2010/main" val="290905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AAEFC89-8D80-4A2E-B49A-3B27A4A63FB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0ADC468D-8B64-4BC5-9F66-D35A96FA2763}"/>
              </a:ext>
            </a:extLst>
          </p:cNvPr>
          <p:cNvSpPr>
            <a:spLocks noGrp="1"/>
          </p:cNvSpPr>
          <p:nvPr>
            <p:ph type="dt" sz="half" idx="10"/>
          </p:nvPr>
        </p:nvSpPr>
        <p:spPr/>
        <p:txBody>
          <a:bodyPr/>
          <a:lstStyle/>
          <a:p>
            <a:fld id="{CF92AD94-B69C-449D-845F-E7DDA7A8A582}" type="datetimeFigureOut">
              <a:rPr lang="es-CO" smtClean="0"/>
              <a:t>28/07/2021</a:t>
            </a:fld>
            <a:endParaRPr lang="es-CO" dirty="0"/>
          </a:p>
        </p:txBody>
      </p:sp>
      <p:sp>
        <p:nvSpPr>
          <p:cNvPr id="4" name="Marcador de pie de página 3">
            <a:extLst>
              <a:ext uri="{FF2B5EF4-FFF2-40B4-BE49-F238E27FC236}">
                <a16:creationId xmlns:a16="http://schemas.microsoft.com/office/drawing/2014/main" xmlns="" id="{57F408F2-D626-404C-A8D1-859E2A3B487E}"/>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xmlns="" id="{64B02ADB-AD23-480C-958D-DE7BBE18CDF8}"/>
              </a:ext>
            </a:extLst>
          </p:cNvPr>
          <p:cNvSpPr>
            <a:spLocks noGrp="1"/>
          </p:cNvSpPr>
          <p:nvPr>
            <p:ph type="sldNum" sz="quarter" idx="12"/>
          </p:nvPr>
        </p:nvSpPr>
        <p:spPr/>
        <p:txBody>
          <a:bodyPr/>
          <a:lstStyle/>
          <a:p>
            <a:fld id="{D5935DB4-1039-4DFB-827C-0625B3F2766A}" type="slidenum">
              <a:rPr lang="es-CO" smtClean="0"/>
              <a:t>‹Nº›</a:t>
            </a:fld>
            <a:endParaRPr lang="es-CO" dirty="0"/>
          </a:p>
        </p:txBody>
      </p:sp>
    </p:spTree>
    <p:extLst>
      <p:ext uri="{BB962C8B-B14F-4D97-AF65-F5344CB8AC3E}">
        <p14:creationId xmlns:p14="http://schemas.microsoft.com/office/powerpoint/2010/main" val="287108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FFA70CBD-E3E2-41B1-904C-EA96F8ABB66D}"/>
              </a:ext>
            </a:extLst>
          </p:cNvPr>
          <p:cNvSpPr>
            <a:spLocks noGrp="1"/>
          </p:cNvSpPr>
          <p:nvPr>
            <p:ph type="dt" sz="half" idx="10"/>
          </p:nvPr>
        </p:nvSpPr>
        <p:spPr/>
        <p:txBody>
          <a:bodyPr/>
          <a:lstStyle/>
          <a:p>
            <a:fld id="{CF92AD94-B69C-449D-845F-E7DDA7A8A582}" type="datetimeFigureOut">
              <a:rPr lang="es-CO" smtClean="0"/>
              <a:t>28/07/2021</a:t>
            </a:fld>
            <a:endParaRPr lang="es-CO" dirty="0"/>
          </a:p>
        </p:txBody>
      </p:sp>
      <p:sp>
        <p:nvSpPr>
          <p:cNvPr id="3" name="Marcador de pie de página 2">
            <a:extLst>
              <a:ext uri="{FF2B5EF4-FFF2-40B4-BE49-F238E27FC236}">
                <a16:creationId xmlns:a16="http://schemas.microsoft.com/office/drawing/2014/main" xmlns="" id="{94752FB0-ECEB-46F3-986D-FD1A1F4AD15F}"/>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xmlns="" id="{7E0059C5-179F-416F-BF93-CBD17E3C7DEB}"/>
              </a:ext>
            </a:extLst>
          </p:cNvPr>
          <p:cNvSpPr>
            <a:spLocks noGrp="1"/>
          </p:cNvSpPr>
          <p:nvPr>
            <p:ph type="sldNum" sz="quarter" idx="12"/>
          </p:nvPr>
        </p:nvSpPr>
        <p:spPr/>
        <p:txBody>
          <a:bodyPr/>
          <a:lstStyle/>
          <a:p>
            <a:fld id="{D5935DB4-1039-4DFB-827C-0625B3F2766A}" type="slidenum">
              <a:rPr lang="es-CO" smtClean="0"/>
              <a:t>‹Nº›</a:t>
            </a:fld>
            <a:endParaRPr lang="es-CO" dirty="0"/>
          </a:p>
        </p:txBody>
      </p:sp>
    </p:spTree>
    <p:extLst>
      <p:ext uri="{BB962C8B-B14F-4D97-AF65-F5344CB8AC3E}">
        <p14:creationId xmlns:p14="http://schemas.microsoft.com/office/powerpoint/2010/main" val="132539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4E297E-B212-407A-89F6-B16A1245C4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803AFFD0-94FC-4DF4-81E0-C7A4D78B5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1004C132-FEFE-40CC-86E5-5138B39BC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750829C-36B7-4D05-9BE9-3425A959D3F1}"/>
              </a:ext>
            </a:extLst>
          </p:cNvPr>
          <p:cNvSpPr>
            <a:spLocks noGrp="1"/>
          </p:cNvSpPr>
          <p:nvPr>
            <p:ph type="dt" sz="half" idx="10"/>
          </p:nvPr>
        </p:nvSpPr>
        <p:spPr/>
        <p:txBody>
          <a:bodyPr/>
          <a:lstStyle/>
          <a:p>
            <a:fld id="{CF92AD94-B69C-449D-845F-E7DDA7A8A582}" type="datetimeFigureOut">
              <a:rPr lang="es-CO" smtClean="0"/>
              <a:t>28/07/2021</a:t>
            </a:fld>
            <a:endParaRPr lang="es-CO" dirty="0"/>
          </a:p>
        </p:txBody>
      </p:sp>
      <p:sp>
        <p:nvSpPr>
          <p:cNvPr id="6" name="Marcador de pie de página 5">
            <a:extLst>
              <a:ext uri="{FF2B5EF4-FFF2-40B4-BE49-F238E27FC236}">
                <a16:creationId xmlns:a16="http://schemas.microsoft.com/office/drawing/2014/main" xmlns="" id="{1AE24872-4240-4B85-AFAE-F9B9BBF2D788}"/>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xmlns="" id="{A33B0A94-9AEF-4DE5-B03E-DAC7A2D65A85}"/>
              </a:ext>
            </a:extLst>
          </p:cNvPr>
          <p:cNvSpPr>
            <a:spLocks noGrp="1"/>
          </p:cNvSpPr>
          <p:nvPr>
            <p:ph type="sldNum" sz="quarter" idx="12"/>
          </p:nvPr>
        </p:nvSpPr>
        <p:spPr/>
        <p:txBody>
          <a:bodyPr/>
          <a:lstStyle/>
          <a:p>
            <a:fld id="{D5935DB4-1039-4DFB-827C-0625B3F2766A}" type="slidenum">
              <a:rPr lang="es-CO" smtClean="0"/>
              <a:t>‹Nº›</a:t>
            </a:fld>
            <a:endParaRPr lang="es-CO" dirty="0"/>
          </a:p>
        </p:txBody>
      </p:sp>
    </p:spTree>
    <p:extLst>
      <p:ext uri="{BB962C8B-B14F-4D97-AF65-F5344CB8AC3E}">
        <p14:creationId xmlns:p14="http://schemas.microsoft.com/office/powerpoint/2010/main" val="79799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307F5E-B63F-457D-B0A8-D1A94378973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AB830E1F-98D0-4663-A50F-B0CCAD720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xmlns="" id="{94537CE2-4C74-4491-9908-B8187509B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723AA9C-473C-438D-945B-4E6C1630CC8A}"/>
              </a:ext>
            </a:extLst>
          </p:cNvPr>
          <p:cNvSpPr>
            <a:spLocks noGrp="1"/>
          </p:cNvSpPr>
          <p:nvPr>
            <p:ph type="dt" sz="half" idx="10"/>
          </p:nvPr>
        </p:nvSpPr>
        <p:spPr/>
        <p:txBody>
          <a:bodyPr/>
          <a:lstStyle/>
          <a:p>
            <a:fld id="{CF92AD94-B69C-449D-845F-E7DDA7A8A582}" type="datetimeFigureOut">
              <a:rPr lang="es-CO" smtClean="0"/>
              <a:t>28/07/2021</a:t>
            </a:fld>
            <a:endParaRPr lang="es-CO" dirty="0"/>
          </a:p>
        </p:txBody>
      </p:sp>
      <p:sp>
        <p:nvSpPr>
          <p:cNvPr id="6" name="Marcador de pie de página 5">
            <a:extLst>
              <a:ext uri="{FF2B5EF4-FFF2-40B4-BE49-F238E27FC236}">
                <a16:creationId xmlns:a16="http://schemas.microsoft.com/office/drawing/2014/main" xmlns="" id="{C52E1A86-BDEA-4527-BEB4-5D8393D84AC4}"/>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xmlns="" id="{BA422D8D-9033-46EC-A4DF-B0FF1B117D66}"/>
              </a:ext>
            </a:extLst>
          </p:cNvPr>
          <p:cNvSpPr>
            <a:spLocks noGrp="1"/>
          </p:cNvSpPr>
          <p:nvPr>
            <p:ph type="sldNum" sz="quarter" idx="12"/>
          </p:nvPr>
        </p:nvSpPr>
        <p:spPr/>
        <p:txBody>
          <a:bodyPr/>
          <a:lstStyle/>
          <a:p>
            <a:fld id="{D5935DB4-1039-4DFB-827C-0625B3F2766A}" type="slidenum">
              <a:rPr lang="es-CO" smtClean="0"/>
              <a:t>‹Nº›</a:t>
            </a:fld>
            <a:endParaRPr lang="es-CO" dirty="0"/>
          </a:p>
        </p:txBody>
      </p:sp>
    </p:spTree>
    <p:extLst>
      <p:ext uri="{BB962C8B-B14F-4D97-AF65-F5344CB8AC3E}">
        <p14:creationId xmlns:p14="http://schemas.microsoft.com/office/powerpoint/2010/main" val="369007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B47BAD3-C997-42B3-BD10-08DB5D409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01BFB0B5-87BE-42E1-B28F-504CF0102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00D5234F-12E6-4E65-AE0F-0DEA41BE3E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2AD94-B69C-449D-845F-E7DDA7A8A582}" type="datetimeFigureOut">
              <a:rPr lang="es-CO" smtClean="0"/>
              <a:t>28/07/2021</a:t>
            </a:fld>
            <a:endParaRPr lang="es-CO" dirty="0"/>
          </a:p>
        </p:txBody>
      </p:sp>
      <p:sp>
        <p:nvSpPr>
          <p:cNvPr id="5" name="Marcador de pie de página 4">
            <a:extLst>
              <a:ext uri="{FF2B5EF4-FFF2-40B4-BE49-F238E27FC236}">
                <a16:creationId xmlns:a16="http://schemas.microsoft.com/office/drawing/2014/main" xmlns="" id="{48DBB02F-0196-4AE3-8380-FF316F3A0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xmlns="" id="{A941448B-2C36-4EC7-8310-B3FFD42BC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35DB4-1039-4DFB-827C-0625B3F2766A}" type="slidenum">
              <a:rPr lang="es-CO" smtClean="0"/>
              <a:t>‹Nº›</a:t>
            </a:fld>
            <a:endParaRPr lang="es-CO" dirty="0"/>
          </a:p>
        </p:txBody>
      </p:sp>
    </p:spTree>
    <p:extLst>
      <p:ext uri="{BB962C8B-B14F-4D97-AF65-F5344CB8AC3E}">
        <p14:creationId xmlns:p14="http://schemas.microsoft.com/office/powerpoint/2010/main" val="3886051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finagro.maps.arcgis.com/apps/opsdashboard/index.html#/0e77643071ea421b9a4fc50b0e9d5f7f"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finagro.maps.arcgis.com/apps/opsdashboard/index.html#/d49efd9f10a04a03946f0267081d8575"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anexo%20Ficha%20base%20Finagro.pdf"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Caf&#233;%20tecnificado%20PALOMAR%20(2).xlsx"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CB80E76-D3AA-4D7E-B43D-AC611ED4C724}"/>
              </a:ext>
            </a:extLst>
          </p:cNvPr>
          <p:cNvPicPr>
            <a:picLocks noChangeAspect="1"/>
          </p:cNvPicPr>
          <p:nvPr/>
        </p:nvPicPr>
        <p:blipFill>
          <a:blip r:embed="rId2"/>
          <a:stretch>
            <a:fillRect/>
          </a:stretch>
        </p:blipFill>
        <p:spPr>
          <a:xfrm>
            <a:off x="0" y="1"/>
            <a:ext cx="12192000" cy="1030404"/>
          </a:xfrm>
          <a:prstGeom prst="rect">
            <a:avLst/>
          </a:prstGeom>
        </p:spPr>
      </p:pic>
      <p:pic>
        <p:nvPicPr>
          <p:cNvPr id="2" name="Imagen 1">
            <a:extLst>
              <a:ext uri="{FF2B5EF4-FFF2-40B4-BE49-F238E27FC236}">
                <a16:creationId xmlns:a16="http://schemas.microsoft.com/office/drawing/2014/main" xmlns="" id="{5D53C746-A2D9-441E-BCEB-13A74EA38B47}"/>
              </a:ext>
            </a:extLst>
          </p:cNvPr>
          <p:cNvPicPr>
            <a:picLocks noChangeAspect="1"/>
          </p:cNvPicPr>
          <p:nvPr/>
        </p:nvPicPr>
        <p:blipFill>
          <a:blip r:embed="rId3"/>
          <a:stretch>
            <a:fillRect/>
          </a:stretch>
        </p:blipFill>
        <p:spPr>
          <a:xfrm>
            <a:off x="2670541" y="1030405"/>
            <a:ext cx="6850917" cy="863835"/>
          </a:xfrm>
          <a:prstGeom prst="rect">
            <a:avLst/>
          </a:prstGeom>
        </p:spPr>
      </p:pic>
      <p:sp>
        <p:nvSpPr>
          <p:cNvPr id="7" name="CuadroTexto 6">
            <a:extLst>
              <a:ext uri="{FF2B5EF4-FFF2-40B4-BE49-F238E27FC236}">
                <a16:creationId xmlns:a16="http://schemas.microsoft.com/office/drawing/2014/main" xmlns="" id="{D0137B90-19A2-44DE-824E-9314480BC38C}"/>
              </a:ext>
            </a:extLst>
          </p:cNvPr>
          <p:cNvSpPr txBox="1"/>
          <p:nvPr/>
        </p:nvSpPr>
        <p:spPr>
          <a:xfrm>
            <a:off x="327546" y="2060809"/>
            <a:ext cx="11232108" cy="4154984"/>
          </a:xfrm>
          <a:prstGeom prst="rect">
            <a:avLst/>
          </a:prstGeom>
          <a:noFill/>
        </p:spPr>
        <p:txBody>
          <a:bodyPr wrap="square" rtlCol="0">
            <a:spAutoFit/>
          </a:bodyPr>
          <a:lstStyle/>
          <a:p>
            <a:pPr algn="ctr"/>
            <a:endParaRPr lang="es-CO" sz="2400" b="1" dirty="0">
              <a:latin typeface="Arial" panose="020B0604020202020204" pitchFamily="34" charset="0"/>
              <a:cs typeface="Arial" panose="020B0604020202020204" pitchFamily="34" charset="0"/>
            </a:endParaRPr>
          </a:p>
          <a:p>
            <a:pPr algn="ctr"/>
            <a:r>
              <a:rPr lang="es-CO" sz="2400" b="1" dirty="0"/>
              <a:t>SOBREENDEUDAMIENTO DEL CAFICULTOR EN EL MUNICIPIO DE ANDES ANTIOQUIA</a:t>
            </a:r>
            <a:endParaRPr lang="es-CO" sz="2400" dirty="0"/>
          </a:p>
          <a:p>
            <a:pPr algn="ctr"/>
            <a:endParaRPr lang="es-CO" sz="2400" b="1" dirty="0">
              <a:latin typeface="Arial" panose="020B0604020202020204" pitchFamily="34" charset="0"/>
              <a:cs typeface="Arial" panose="020B0604020202020204" pitchFamily="34" charset="0"/>
            </a:endParaRPr>
          </a:p>
          <a:p>
            <a:pPr algn="ctr"/>
            <a:endParaRPr lang="es-CO" sz="2400" b="1" dirty="0">
              <a:latin typeface="Arial" panose="020B0604020202020204" pitchFamily="34" charset="0"/>
              <a:cs typeface="Arial" panose="020B0604020202020204" pitchFamily="34" charset="0"/>
            </a:endParaRPr>
          </a:p>
          <a:p>
            <a:pPr algn="ctr"/>
            <a:endParaRPr lang="es-CO" sz="2400" b="1" dirty="0">
              <a:latin typeface="Arial" panose="020B0604020202020204" pitchFamily="34" charset="0"/>
              <a:cs typeface="Arial" panose="020B0604020202020204" pitchFamily="34" charset="0"/>
            </a:endParaRPr>
          </a:p>
          <a:p>
            <a:pPr algn="ctr"/>
            <a:endParaRPr lang="es-CO" sz="2400" b="1" dirty="0">
              <a:latin typeface="Arial" panose="020B0604020202020204" pitchFamily="34" charset="0"/>
              <a:cs typeface="Arial" panose="020B0604020202020204" pitchFamily="34" charset="0"/>
            </a:endParaRPr>
          </a:p>
          <a:p>
            <a:pPr algn="ctr"/>
            <a:r>
              <a:rPr lang="es-CO" sz="2400" dirty="0">
                <a:latin typeface="Arial" panose="020B0604020202020204" pitchFamily="34" charset="0"/>
                <a:cs typeface="Arial" panose="020B0604020202020204" pitchFamily="34" charset="0"/>
              </a:rPr>
              <a:t>Universidad de Antioquia</a:t>
            </a:r>
          </a:p>
          <a:p>
            <a:pPr algn="ctr"/>
            <a:r>
              <a:rPr lang="es-CO" sz="2400" dirty="0">
                <a:latin typeface="Arial" panose="020B0604020202020204" pitchFamily="34" charset="0"/>
                <a:cs typeface="Arial" panose="020B0604020202020204" pitchFamily="34" charset="0"/>
              </a:rPr>
              <a:t>Facultad de Ciencias Farmacéuticas y Alimentarias</a:t>
            </a:r>
          </a:p>
          <a:p>
            <a:pPr algn="ctr"/>
            <a:r>
              <a:rPr lang="es-CO" sz="2400" dirty="0">
                <a:latin typeface="Arial" panose="020B0604020202020204" pitchFamily="34" charset="0"/>
                <a:cs typeface="Arial" panose="020B0604020202020204" pitchFamily="34" charset="0"/>
              </a:rPr>
              <a:t>Facultad de Ciencias Agrarias </a:t>
            </a:r>
          </a:p>
          <a:p>
            <a:pPr algn="ctr"/>
            <a:r>
              <a:rPr lang="es-CO" sz="2400" dirty="0">
                <a:latin typeface="Arial" panose="020B0604020202020204" pitchFamily="34" charset="0"/>
                <a:cs typeface="Arial" panose="020B0604020202020204" pitchFamily="34" charset="0"/>
              </a:rPr>
              <a:t>Seccional Suroeste </a:t>
            </a:r>
          </a:p>
          <a:p>
            <a:pPr algn="ctr"/>
            <a:r>
              <a:rPr lang="es-CO" sz="2400" dirty="0">
                <a:latin typeface="Arial" panose="020B0604020202020204" pitchFamily="34" charset="0"/>
                <a:cs typeface="Arial" panose="020B0604020202020204" pitchFamily="34" charset="0"/>
              </a:rPr>
              <a:t>Andes, Antioquia , 2021  </a:t>
            </a:r>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35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7B603F-78D0-43A6-96F5-293EF155145D}"/>
              </a:ext>
            </a:extLst>
          </p:cNvPr>
          <p:cNvSpPr>
            <a:spLocks noGrp="1"/>
          </p:cNvSpPr>
          <p:nvPr>
            <p:ph type="title"/>
          </p:nvPr>
        </p:nvSpPr>
        <p:spPr>
          <a:xfrm>
            <a:off x="911087" y="970547"/>
            <a:ext cx="10515600" cy="855078"/>
          </a:xfrm>
        </p:spPr>
        <p:txBody>
          <a:bodyPr/>
          <a:lstStyle/>
          <a:p>
            <a:pPr algn="ctr"/>
            <a:r>
              <a:rPr lang="es-MX" dirty="0"/>
              <a:t>Datos relevantes Crédito Agro Andes </a:t>
            </a:r>
            <a:endParaRPr lang="es-CO" dirty="0"/>
          </a:p>
        </p:txBody>
      </p:sp>
      <p:pic>
        <p:nvPicPr>
          <p:cNvPr id="4" name="Marcador de contenido 3">
            <a:extLst>
              <a:ext uri="{FF2B5EF4-FFF2-40B4-BE49-F238E27FC236}">
                <a16:creationId xmlns:a16="http://schemas.microsoft.com/office/drawing/2014/main" xmlns="" id="{741C99C2-E014-463C-8C11-7E0201EFB3AB}"/>
              </a:ext>
            </a:extLst>
          </p:cNvPr>
          <p:cNvPicPr>
            <a:picLocks noGrp="1"/>
          </p:cNvPicPr>
          <p:nvPr>
            <p:ph idx="1"/>
          </p:nvPr>
        </p:nvPicPr>
        <p:blipFill rotWithShape="1">
          <a:blip r:embed="rId2"/>
          <a:srcRect t="13282" r="543" b="5213"/>
          <a:stretch/>
        </p:blipFill>
        <p:spPr bwMode="auto">
          <a:xfrm>
            <a:off x="0" y="1825625"/>
            <a:ext cx="12192000" cy="4367358"/>
          </a:xfrm>
          <a:prstGeom prst="rect">
            <a:avLst/>
          </a:prstGeom>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xmlns="" id="{8B7F6205-66BE-49CC-9E87-36D317585846}"/>
              </a:ext>
            </a:extLst>
          </p:cNvPr>
          <p:cNvSpPr txBox="1"/>
          <p:nvPr/>
        </p:nvSpPr>
        <p:spPr>
          <a:xfrm>
            <a:off x="145774" y="6192983"/>
            <a:ext cx="12046226" cy="990015"/>
          </a:xfrm>
          <a:prstGeom prst="rect">
            <a:avLst/>
          </a:prstGeom>
          <a:noFill/>
        </p:spPr>
        <p:txBody>
          <a:bodyPr wrap="square" rtlCol="0">
            <a:spAutoFit/>
          </a:bodyPr>
          <a:lstStyle/>
          <a:p>
            <a:pPr algn="just">
              <a:spcAft>
                <a:spcPts val="1000"/>
              </a:spcAft>
            </a:pPr>
            <a:r>
              <a:rPr lang="es-CO" sz="1400" i="1" u="sng" dirty="0">
                <a:solidFill>
                  <a:srgbClr val="44546A"/>
                </a:solidFill>
                <a:effectLst/>
                <a:latin typeface="Verdana" panose="020B0604030504040204" pitchFamily="34" charset="0"/>
                <a:ea typeface="Verdana" panose="020B0604030504040204" pitchFamily="34" charset="0"/>
                <a:cs typeface="Verdana" panose="020B0604030504040204" pitchFamily="34" charset="0"/>
              </a:rPr>
              <a:t>Gráfica </a:t>
            </a:r>
            <a:r>
              <a:rPr lang="es-CO" sz="1400" i="1" dirty="0">
                <a:solidFill>
                  <a:srgbClr val="44546A"/>
                </a:solidFill>
                <a:effectLst/>
                <a:latin typeface="Verdana" panose="020B0604030504040204" pitchFamily="34" charset="0"/>
                <a:ea typeface="Verdana" panose="020B0604030504040204" pitchFamily="34" charset="0"/>
                <a:cs typeface="Verdana" panose="020B0604030504040204" pitchFamily="34" charset="0"/>
              </a:rPr>
              <a:t>13.-Estadísticas para café crédito Finagro municipio de Andes 2019</a:t>
            </a:r>
          </a:p>
          <a:p>
            <a:pPr algn="just"/>
            <a:r>
              <a:rPr lang="es-CO" sz="1400" i="1" dirty="0" err="1">
                <a:solidFill>
                  <a:srgbClr val="000000"/>
                </a:solidFill>
                <a:effectLst/>
                <a:latin typeface="Arial" panose="020B0604020202020204" pitchFamily="34" charset="0"/>
                <a:ea typeface="Verdana" panose="020B0604030504040204" pitchFamily="34" charset="0"/>
                <a:cs typeface="Verdana" panose="020B0604030504040204" pitchFamily="34" charset="0"/>
              </a:rPr>
              <a:t>Recuperadode:</a:t>
            </a:r>
            <a:r>
              <a:rPr lang="es-CO" sz="1400" i="1" u="none" strike="noStrike" dirty="0" err="1">
                <a:solidFill>
                  <a:srgbClr val="000000"/>
                </a:solidFill>
                <a:effectLst/>
                <a:latin typeface="Arial" panose="020B0604020202020204" pitchFamily="34" charset="0"/>
                <a:ea typeface="Times New Roman" panose="02020603050405020304" pitchFamily="18" charset="0"/>
                <a:cs typeface="Verdana" panose="020B0604030504040204" pitchFamily="34" charset="0"/>
                <a:hlinkClick r:id="rId3"/>
              </a:rPr>
              <a:t>https</a:t>
            </a:r>
            <a:r>
              <a:rPr lang="es-CO" sz="1400" i="1" u="none" strike="noStrike"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hlinkClick r:id="rId3"/>
              </a:rPr>
              <a:t>://finagro.maps.arcgis.com/apps/</a:t>
            </a:r>
            <a:r>
              <a:rPr lang="es-CO" sz="1400" i="1" u="none" strike="noStrike" dirty="0" err="1">
                <a:solidFill>
                  <a:srgbClr val="000000"/>
                </a:solidFill>
                <a:effectLst/>
                <a:latin typeface="Arial" panose="020B0604020202020204" pitchFamily="34" charset="0"/>
                <a:ea typeface="Times New Roman" panose="02020603050405020304" pitchFamily="18" charset="0"/>
                <a:cs typeface="Verdana" panose="020B0604030504040204" pitchFamily="34" charset="0"/>
                <a:hlinkClick r:id="rId3"/>
              </a:rPr>
              <a:t>opsdashboard</a:t>
            </a:r>
            <a:r>
              <a:rPr lang="es-CO" sz="1400" i="1" u="none" strike="noStrike"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hlinkClick r:id="rId3"/>
              </a:rPr>
              <a:t>/index.html#/0e77643071ea421b9a4fc50b0e9d5f</a:t>
            </a:r>
            <a:r>
              <a:rPr lang="es-CO" sz="1800" i="1" u="none" strike="noStrike"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hlinkClick r:id="rId3"/>
              </a:rPr>
              <a:t>7f</a:t>
            </a:r>
            <a:endParaRPr lang="es-C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endParaRPr lang="es-CO" dirty="0"/>
          </a:p>
        </p:txBody>
      </p:sp>
      <p:pic>
        <p:nvPicPr>
          <p:cNvPr id="6" name="Imagen 5">
            <a:extLst>
              <a:ext uri="{FF2B5EF4-FFF2-40B4-BE49-F238E27FC236}">
                <a16:creationId xmlns:a16="http://schemas.microsoft.com/office/drawing/2014/main" xmlns="" id="{8652DD8C-8597-4BEE-A2A0-3FBCFB07AF7F}"/>
              </a:ext>
            </a:extLst>
          </p:cNvPr>
          <p:cNvPicPr>
            <a:picLocks noChangeAspect="1"/>
          </p:cNvPicPr>
          <p:nvPr/>
        </p:nvPicPr>
        <p:blipFill rotWithShape="1">
          <a:blip r:embed="rId4"/>
          <a:srcRect l="2405"/>
          <a:stretch/>
        </p:blipFill>
        <p:spPr>
          <a:xfrm>
            <a:off x="0" y="-26505"/>
            <a:ext cx="12182594" cy="1060175"/>
          </a:xfrm>
          <a:prstGeom prst="rect">
            <a:avLst/>
          </a:prstGeom>
        </p:spPr>
      </p:pic>
    </p:spTree>
    <p:extLst>
      <p:ext uri="{BB962C8B-B14F-4D97-AF65-F5344CB8AC3E}">
        <p14:creationId xmlns:p14="http://schemas.microsoft.com/office/powerpoint/2010/main" val="246439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79300B7-5D00-4A6C-B492-0F1D7273C462}"/>
              </a:ext>
            </a:extLst>
          </p:cNvPr>
          <p:cNvPicPr/>
          <p:nvPr/>
        </p:nvPicPr>
        <p:blipFill rotWithShape="1">
          <a:blip r:embed="rId2"/>
          <a:srcRect l="226" t="13484" r="431" b="6420"/>
          <a:stretch/>
        </p:blipFill>
        <p:spPr bwMode="auto">
          <a:xfrm>
            <a:off x="0" y="1690689"/>
            <a:ext cx="12192001" cy="4336038"/>
          </a:xfrm>
          <a:prstGeom prst="rect">
            <a:avLst/>
          </a:prstGeom>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xmlns="" id="{4CDD73AC-2657-44CD-B9C7-163A9DD4ED38}"/>
              </a:ext>
            </a:extLst>
          </p:cNvPr>
          <p:cNvSpPr txBox="1"/>
          <p:nvPr/>
        </p:nvSpPr>
        <p:spPr>
          <a:xfrm>
            <a:off x="138545" y="6026727"/>
            <a:ext cx="12053455" cy="1267014"/>
          </a:xfrm>
          <a:prstGeom prst="rect">
            <a:avLst/>
          </a:prstGeom>
          <a:noFill/>
        </p:spPr>
        <p:txBody>
          <a:bodyPr wrap="square" rtlCol="0">
            <a:spAutoFit/>
          </a:bodyPr>
          <a:lstStyle/>
          <a:p>
            <a:pPr algn="just">
              <a:spcAft>
                <a:spcPts val="1000"/>
              </a:spcAft>
            </a:pPr>
            <a:r>
              <a:rPr lang="es-CO" sz="1400" i="1" u="sng" dirty="0">
                <a:solidFill>
                  <a:srgbClr val="44546A"/>
                </a:solidFill>
                <a:effectLst/>
                <a:latin typeface="Verdana" panose="020B0604030504040204" pitchFamily="34" charset="0"/>
                <a:ea typeface="Verdana" panose="020B0604030504040204" pitchFamily="34" charset="0"/>
                <a:cs typeface="Verdana" panose="020B0604030504040204" pitchFamily="34" charset="0"/>
              </a:rPr>
              <a:t>Gráfica </a:t>
            </a:r>
            <a:r>
              <a:rPr lang="es-CO" sz="1400" i="1" dirty="0">
                <a:solidFill>
                  <a:srgbClr val="44546A"/>
                </a:solidFill>
                <a:effectLst/>
                <a:latin typeface="Verdana" panose="020B0604030504040204" pitchFamily="34" charset="0"/>
                <a:ea typeface="Verdana" panose="020B0604030504040204" pitchFamily="34" charset="0"/>
                <a:cs typeface="Verdana" panose="020B0604030504040204" pitchFamily="34" charset="0"/>
              </a:rPr>
              <a:t>16.-Operaciones Finagro por producto (monto en millones) Municipio de Andes 2020</a:t>
            </a:r>
          </a:p>
          <a:p>
            <a:pPr algn="just">
              <a:lnSpc>
                <a:spcPct val="200000"/>
              </a:lnSpc>
            </a:pPr>
            <a:r>
              <a:rPr lang="es-CO" sz="1400" i="1" dirty="0">
                <a:solidFill>
                  <a:srgbClr val="000000"/>
                </a:solidFill>
                <a:effectLst/>
                <a:latin typeface="Arial" panose="020B0604020202020204" pitchFamily="34" charset="0"/>
                <a:ea typeface="Verdana" panose="020B0604030504040204" pitchFamily="34" charset="0"/>
                <a:cs typeface="Verdana" panose="020B0604030504040204" pitchFamily="34" charset="0"/>
              </a:rPr>
              <a:t> </a:t>
            </a:r>
            <a:r>
              <a:rPr lang="es-CO" sz="1400" i="1" dirty="0" err="1">
                <a:solidFill>
                  <a:srgbClr val="000000"/>
                </a:solidFill>
                <a:effectLst/>
                <a:latin typeface="Arial" panose="020B0604020202020204" pitchFamily="34" charset="0"/>
                <a:ea typeface="Verdana" panose="020B0604030504040204" pitchFamily="34" charset="0"/>
                <a:cs typeface="Verdana" panose="020B0604030504040204" pitchFamily="34" charset="0"/>
              </a:rPr>
              <a:t>Recuperadode:</a:t>
            </a:r>
            <a:r>
              <a:rPr lang="es-CO" sz="1400" i="1" u="none" strike="noStrike" dirty="0" err="1">
                <a:solidFill>
                  <a:srgbClr val="000000"/>
                </a:solidFill>
                <a:effectLst/>
                <a:latin typeface="Arial" panose="020B0604020202020204" pitchFamily="34" charset="0"/>
                <a:ea typeface="Verdana" panose="020B0604030504040204" pitchFamily="34" charset="0"/>
                <a:cs typeface="Verdana" panose="020B0604030504040204" pitchFamily="34" charset="0"/>
                <a:hlinkClick r:id="rId3"/>
              </a:rPr>
              <a:t>https</a:t>
            </a:r>
            <a:r>
              <a:rPr lang="es-CO" sz="1400" i="1" u="none" strike="noStrike" dirty="0">
                <a:solidFill>
                  <a:srgbClr val="000000"/>
                </a:solidFill>
                <a:effectLst/>
                <a:latin typeface="Arial" panose="020B0604020202020204" pitchFamily="34" charset="0"/>
                <a:ea typeface="Verdana" panose="020B0604030504040204" pitchFamily="34" charset="0"/>
                <a:cs typeface="Verdana" panose="020B0604030504040204" pitchFamily="34" charset="0"/>
                <a:hlinkClick r:id="rId3"/>
              </a:rPr>
              <a:t>://finagro.maps.arcgis.com/apps/</a:t>
            </a:r>
            <a:r>
              <a:rPr lang="es-CO" sz="1400" i="1" u="none" strike="noStrike" dirty="0" err="1">
                <a:solidFill>
                  <a:srgbClr val="000000"/>
                </a:solidFill>
                <a:effectLst/>
                <a:latin typeface="Arial" panose="020B0604020202020204" pitchFamily="34" charset="0"/>
                <a:ea typeface="Verdana" panose="020B0604030504040204" pitchFamily="34" charset="0"/>
                <a:cs typeface="Verdana" panose="020B0604030504040204" pitchFamily="34" charset="0"/>
                <a:hlinkClick r:id="rId3"/>
              </a:rPr>
              <a:t>opsdashboard</a:t>
            </a:r>
            <a:r>
              <a:rPr lang="es-CO" sz="1400" i="1" u="none" strike="noStrike" dirty="0">
                <a:solidFill>
                  <a:srgbClr val="000000"/>
                </a:solidFill>
                <a:effectLst/>
                <a:latin typeface="Arial" panose="020B0604020202020204" pitchFamily="34" charset="0"/>
                <a:ea typeface="Verdana" panose="020B0604030504040204" pitchFamily="34" charset="0"/>
                <a:cs typeface="Verdana" panose="020B0604030504040204" pitchFamily="34" charset="0"/>
                <a:hlinkClick r:id="rId3"/>
              </a:rPr>
              <a:t>/index.html#/d49efd9f10a04a03946f0267081d857</a:t>
            </a:r>
            <a:r>
              <a:rPr lang="es-CO" sz="1800" i="1" u="none" strike="noStrike" dirty="0">
                <a:solidFill>
                  <a:srgbClr val="000000"/>
                </a:solidFill>
                <a:effectLst/>
                <a:latin typeface="Arial" panose="020B0604020202020204" pitchFamily="34" charset="0"/>
                <a:ea typeface="Verdana" panose="020B0604030504040204" pitchFamily="34" charset="0"/>
                <a:cs typeface="Verdana" panose="020B0604030504040204" pitchFamily="34" charset="0"/>
                <a:hlinkClick r:id="rId3"/>
              </a:rPr>
              <a:t>5</a:t>
            </a:r>
            <a:endParaRPr lang="es-C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endParaRPr lang="es-CO" dirty="0"/>
          </a:p>
        </p:txBody>
      </p:sp>
      <p:sp>
        <p:nvSpPr>
          <p:cNvPr id="6" name="Título 1">
            <a:extLst>
              <a:ext uri="{FF2B5EF4-FFF2-40B4-BE49-F238E27FC236}">
                <a16:creationId xmlns:a16="http://schemas.microsoft.com/office/drawing/2014/main" xmlns="" id="{9679A55D-10F4-4BF9-95A0-275BB69568CB}"/>
              </a:ext>
            </a:extLst>
          </p:cNvPr>
          <p:cNvSpPr>
            <a:spLocks noGrp="1"/>
          </p:cNvSpPr>
          <p:nvPr>
            <p:ph type="title"/>
          </p:nvPr>
        </p:nvSpPr>
        <p:spPr>
          <a:xfrm>
            <a:off x="907472" y="683177"/>
            <a:ext cx="10515600" cy="1325563"/>
          </a:xfrm>
        </p:spPr>
        <p:txBody>
          <a:bodyPr/>
          <a:lstStyle/>
          <a:p>
            <a:pPr algn="ctr"/>
            <a:r>
              <a:rPr lang="es-MX" dirty="0"/>
              <a:t>Datos relevantes Crédito Agro Andes </a:t>
            </a:r>
            <a:endParaRPr lang="es-CO" dirty="0"/>
          </a:p>
        </p:txBody>
      </p:sp>
      <p:pic>
        <p:nvPicPr>
          <p:cNvPr id="7" name="Imagen 6">
            <a:extLst>
              <a:ext uri="{FF2B5EF4-FFF2-40B4-BE49-F238E27FC236}">
                <a16:creationId xmlns:a16="http://schemas.microsoft.com/office/drawing/2014/main" xmlns="" id="{AD51D335-454D-4477-AD23-8E2811DFD34D}"/>
              </a:ext>
            </a:extLst>
          </p:cNvPr>
          <p:cNvPicPr>
            <a:picLocks noChangeAspect="1"/>
          </p:cNvPicPr>
          <p:nvPr/>
        </p:nvPicPr>
        <p:blipFill rotWithShape="1">
          <a:blip r:embed="rId4"/>
          <a:srcRect l="2405"/>
          <a:stretch/>
        </p:blipFill>
        <p:spPr>
          <a:xfrm>
            <a:off x="0" y="-26505"/>
            <a:ext cx="12182594" cy="1060175"/>
          </a:xfrm>
          <a:prstGeom prst="rect">
            <a:avLst/>
          </a:prstGeom>
        </p:spPr>
      </p:pic>
    </p:spTree>
    <p:extLst>
      <p:ext uri="{BB962C8B-B14F-4D97-AF65-F5344CB8AC3E}">
        <p14:creationId xmlns:p14="http://schemas.microsoft.com/office/powerpoint/2010/main" val="130627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0F3BABA2-CD9B-4C94-8E12-0BBC49003B78}"/>
              </a:ext>
            </a:extLst>
          </p:cNvPr>
          <p:cNvPicPr>
            <a:picLocks noChangeAspect="1"/>
          </p:cNvPicPr>
          <p:nvPr/>
        </p:nvPicPr>
        <p:blipFill rotWithShape="1">
          <a:blip r:embed="rId2"/>
          <a:srcRect l="2405"/>
          <a:stretch/>
        </p:blipFill>
        <p:spPr>
          <a:xfrm>
            <a:off x="0" y="-1"/>
            <a:ext cx="12182594" cy="1378425"/>
          </a:xfrm>
          <a:prstGeom prst="rect">
            <a:avLst/>
          </a:prstGeom>
        </p:spPr>
      </p:pic>
      <p:sp>
        <p:nvSpPr>
          <p:cNvPr id="2" name="Rectángulo 1">
            <a:extLst>
              <a:ext uri="{FF2B5EF4-FFF2-40B4-BE49-F238E27FC236}">
                <a16:creationId xmlns:a16="http://schemas.microsoft.com/office/drawing/2014/main" xmlns="" id="{66D2F78A-D143-43EA-ADB0-744259153E18}"/>
              </a:ext>
            </a:extLst>
          </p:cNvPr>
          <p:cNvSpPr/>
          <p:nvPr/>
        </p:nvSpPr>
        <p:spPr>
          <a:xfrm>
            <a:off x="0" y="1378425"/>
            <a:ext cx="8137705" cy="4708981"/>
          </a:xfrm>
          <a:prstGeom prst="rect">
            <a:avLst/>
          </a:prstGeom>
        </p:spPr>
        <p:txBody>
          <a:bodyPr wrap="square">
            <a:spAutoFit/>
          </a:bodyPr>
          <a:lstStyle/>
          <a:p>
            <a:pPr algn="ctr"/>
            <a:r>
              <a:rPr lang="es-CO" sz="3200" b="1" dirty="0">
                <a:solidFill>
                  <a:schemeClr val="accent6">
                    <a:lumMod val="50000"/>
                  </a:schemeClr>
                </a:solidFill>
                <a:latin typeface="Arial" panose="020B0604020202020204" pitchFamily="34" charset="0"/>
                <a:cs typeface="Arial" panose="020B0604020202020204" pitchFamily="34" charset="0"/>
              </a:rPr>
              <a:t>Conclusiones</a:t>
            </a:r>
          </a:p>
          <a:p>
            <a:pPr marL="342900" lvl="0" indent="-342900" algn="just">
              <a:lnSpc>
                <a:spcPct val="200000"/>
              </a:lnSpc>
              <a:buFont typeface="Arial" panose="020B0604020202020204" pitchFamily="34" charset="0"/>
              <a:buChar char="-"/>
            </a:pPr>
            <a:r>
              <a:rPr lang="es-CO" sz="3200" b="1" dirty="0">
                <a:solidFill>
                  <a:schemeClr val="accent6">
                    <a:lumMod val="50000"/>
                  </a:schemeClr>
                </a:solidFill>
                <a:latin typeface="Arial" panose="020B0604020202020204" pitchFamily="34" charset="0"/>
                <a:cs typeface="Arial" panose="020B0604020202020204" pitchFamily="34" charset="0"/>
              </a:rPr>
              <a:t> </a:t>
            </a:r>
            <a:r>
              <a:rPr lang="es-CO" sz="1800" dirty="0">
                <a:effectLst/>
                <a:latin typeface="Arial" panose="020B0604020202020204" pitchFamily="34" charset="0"/>
                <a:ea typeface="Calibri" panose="020F0502020204030204" pitchFamily="34" charset="0"/>
                <a:cs typeface="Times New Roman" panose="02020603050405020304" pitchFamily="18" charset="0"/>
              </a:rPr>
              <a:t>Nuestro caficultor ha pagado su deuda porque sus hijas le han podido ayudar, las obligaciones para compra, construcción o reparación de activos como secadoras, beneficios, pozos sépticos; deben ir en concordancia financiera con las que se hacen para sostenimiento de café, entendiendo que solo se puede contar con el 20% máximo disponible de sus ventas brutas para el pago de sus obligaciones.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2400" dirty="0">
              <a:latin typeface="Arial" panose="020B0604020202020204" pitchFamily="34" charset="0"/>
              <a:cs typeface="Arial" panose="020B0604020202020204" pitchFamily="34" charset="0"/>
            </a:endParaRPr>
          </a:p>
        </p:txBody>
      </p:sp>
      <p:pic>
        <p:nvPicPr>
          <p:cNvPr id="4" name="Imagen 3" descr="Un hombre con un caballo&#10;&#10;Descripción generada automáticamente">
            <a:extLst>
              <a:ext uri="{FF2B5EF4-FFF2-40B4-BE49-F238E27FC236}">
                <a16:creationId xmlns:a16="http://schemas.microsoft.com/office/drawing/2014/main" xmlns="" id="{FBFFCDF8-321E-42E3-A08E-447CB8B08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705" y="1409076"/>
            <a:ext cx="3579051" cy="5448924"/>
          </a:xfrm>
          <a:prstGeom prst="rect">
            <a:avLst/>
          </a:prstGeom>
        </p:spPr>
      </p:pic>
    </p:spTree>
    <p:extLst>
      <p:ext uri="{BB962C8B-B14F-4D97-AF65-F5344CB8AC3E}">
        <p14:creationId xmlns:p14="http://schemas.microsoft.com/office/powerpoint/2010/main" val="376350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B957A0-36D8-458B-979B-428785AD572E}"/>
              </a:ext>
            </a:extLst>
          </p:cNvPr>
          <p:cNvSpPr>
            <a:spLocks noGrp="1"/>
          </p:cNvSpPr>
          <p:nvPr>
            <p:ph type="title"/>
          </p:nvPr>
        </p:nvSpPr>
        <p:spPr>
          <a:xfrm>
            <a:off x="838200" y="755374"/>
            <a:ext cx="10515600" cy="1325563"/>
          </a:xfrm>
        </p:spPr>
        <p:txBody>
          <a:bodyPr/>
          <a:lstStyle/>
          <a:p>
            <a:pPr algn="ctr"/>
            <a:r>
              <a:rPr lang="es-MX" dirty="0"/>
              <a:t>Conclusiones </a:t>
            </a:r>
            <a:endParaRPr lang="es-CO" dirty="0"/>
          </a:p>
        </p:txBody>
      </p:sp>
      <p:graphicFrame>
        <p:nvGraphicFramePr>
          <p:cNvPr id="4" name="Tabla 4">
            <a:extLst>
              <a:ext uri="{FF2B5EF4-FFF2-40B4-BE49-F238E27FC236}">
                <a16:creationId xmlns:a16="http://schemas.microsoft.com/office/drawing/2014/main" xmlns="" id="{C26DA9C6-EE03-4486-811A-3DFEB2BFDFCD}"/>
              </a:ext>
            </a:extLst>
          </p:cNvPr>
          <p:cNvGraphicFramePr>
            <a:graphicFrameLocks noGrp="1"/>
          </p:cNvGraphicFramePr>
          <p:nvPr>
            <p:ph idx="1"/>
            <p:extLst>
              <p:ext uri="{D42A27DB-BD31-4B8C-83A1-F6EECF244321}">
                <p14:modId xmlns:p14="http://schemas.microsoft.com/office/powerpoint/2010/main" val="1082190138"/>
              </p:ext>
            </p:extLst>
          </p:nvPr>
        </p:nvGraphicFramePr>
        <p:xfrm>
          <a:off x="0" y="1719186"/>
          <a:ext cx="12192000" cy="5303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595495686"/>
                    </a:ext>
                  </a:extLst>
                </a:gridCol>
                <a:gridCol w="4064000">
                  <a:extLst>
                    <a:ext uri="{9D8B030D-6E8A-4147-A177-3AD203B41FA5}">
                      <a16:colId xmlns:a16="http://schemas.microsoft.com/office/drawing/2014/main" xmlns="" val="3570681986"/>
                    </a:ext>
                  </a:extLst>
                </a:gridCol>
                <a:gridCol w="4064000">
                  <a:extLst>
                    <a:ext uri="{9D8B030D-6E8A-4147-A177-3AD203B41FA5}">
                      <a16:colId xmlns:a16="http://schemas.microsoft.com/office/drawing/2014/main" xmlns="" val="3723096412"/>
                    </a:ext>
                  </a:extLst>
                </a:gridCol>
              </a:tblGrid>
              <a:tr h="2372137">
                <a:tc>
                  <a:txBody>
                    <a:bodyPr/>
                    <a:lstStyle/>
                    <a:p>
                      <a:pPr marL="0" lvl="0" indent="0" algn="just">
                        <a:lnSpc>
                          <a:spcPct val="100000"/>
                        </a:lnSpc>
                        <a:buFont typeface="Arial" panose="020B0604020202020204" pitchFamily="34" charset="0"/>
                        <a:buNone/>
                      </a:pPr>
                      <a:r>
                        <a:rPr lang="es-CO" sz="16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 planificación de un crédito de un cafetero debe darse con base en el punto exacto del ciclo del cultivo en donde se encuentra para evitar el sobreendeudamiento del agricultor en tiempos de renovación.</a:t>
                      </a:r>
                    </a:p>
                    <a:p>
                      <a:pPr marL="228600" algn="just">
                        <a:lnSpc>
                          <a:spcPct val="200000"/>
                        </a:lnSpc>
                      </a:pPr>
                      <a:r>
                        <a:rPr lang="es-CO" sz="1600" b="0" dirty="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s-CO" sz="1600" b="0" dirty="0">
                        <a:solidFill>
                          <a:schemeClr val="tx1"/>
                        </a:solidFill>
                        <a:latin typeface="Arial" panose="020B0604020202020204" pitchFamily="34" charset="0"/>
                        <a:cs typeface="Arial" panose="020B0604020202020204" pitchFamily="34" charset="0"/>
                      </a:endParaRPr>
                    </a:p>
                    <a:p>
                      <a:endParaRPr lang="es-CO" sz="1600" b="0" dirty="0">
                        <a:solidFill>
                          <a:schemeClr val="tx1"/>
                        </a:solidFill>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6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Una financiera debe tener en cuenta el punto de equilibrio, así como la capacidad de endeudamiento anual del caficultor según su producción histórica y no sobre un estimado estadístico general, pueden presentarse producción más altas o bajas que generan cambios en los flujos de efectivo y esto puede llevar a nuevas obligaciones para el pago de las actuales.</a:t>
                      </a:r>
                      <a:endParaRPr lang="es-CO"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sz="1600" b="0" dirty="0">
                        <a:solidFill>
                          <a:schemeClr val="tx1"/>
                        </a:solidFill>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6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Ninguna financiera toma los periodos no productivos como normales dentro del flujo de caja de un productor, esto lleva, en momentos de renovación, baja producción, inicios de producción, el caficultor deba acudir a nuevos créditos.</a:t>
                      </a:r>
                      <a:endParaRPr lang="es-CO"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sz="1600" b="0" dirty="0">
                        <a:solidFill>
                          <a:schemeClr val="tx1"/>
                        </a:solidFill>
                      </a:endParaRPr>
                    </a:p>
                  </a:txBody>
                  <a:tcPr>
                    <a:noFill/>
                  </a:tcPr>
                </a:tc>
                <a:extLst>
                  <a:ext uri="{0D108BD9-81ED-4DB2-BD59-A6C34878D82A}">
                    <a16:rowId xmlns:a16="http://schemas.microsoft.com/office/drawing/2014/main" xmlns="" val="3301574481"/>
                  </a:ext>
                </a:extLst>
              </a:tr>
              <a:tr h="25327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6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Una sola obligación con base en las necesidades nutricionales del cultivo, a no más de 12 meses es saludable para el caficultor y el sistema financiero; el agricultor no tendrá mucho dinero disponible, pero no incurrirá en mayores endeudamientos a los normales y solo dispondrá del dinero obtenido de la cosecha inmediata, no empeñará su futuro.</a:t>
                      </a:r>
                      <a:endParaRPr lang="es-CO"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sz="1600" b="0" dirty="0">
                        <a:solidFill>
                          <a:schemeClr val="tx1"/>
                        </a:solidFill>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6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Vender a futuro incluso para el pequeño productor se convierte en una garantía, ya que sabiendo cuánto cuesta el cultivo hasta la producción y en cuanto se va a vender, se sabe cuál será el margen de utilidad y el monto que quedará para cumplir con las obligaciones financieras y demás gastos e inversiones que se pueden anticipar.</a:t>
                      </a:r>
                      <a:endParaRPr lang="es-CO"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sz="1600" b="0" dirty="0">
                        <a:solidFill>
                          <a:schemeClr val="tx1"/>
                        </a:solidFill>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6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 se tienen claras las cantidades de producción promedio en la zona, costos de producción y a como se va a vender el café mediante la modalidad de ventas a futuros, se tendrá claro de cuanto realmente se podrá disponer y por ende no se crearán déficit, evitando así endeudamientos adicionales.</a:t>
                      </a:r>
                      <a:endParaRPr lang="es-CO"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sz="1600" b="0" dirty="0">
                        <a:solidFill>
                          <a:schemeClr val="tx1"/>
                        </a:solidFill>
                      </a:endParaRPr>
                    </a:p>
                  </a:txBody>
                  <a:tcPr>
                    <a:noFill/>
                  </a:tcPr>
                </a:tc>
                <a:extLst>
                  <a:ext uri="{0D108BD9-81ED-4DB2-BD59-A6C34878D82A}">
                    <a16:rowId xmlns:a16="http://schemas.microsoft.com/office/drawing/2014/main" xmlns="" val="3311730450"/>
                  </a:ext>
                </a:extLst>
              </a:tr>
            </a:tbl>
          </a:graphicData>
        </a:graphic>
      </p:graphicFrame>
      <p:pic>
        <p:nvPicPr>
          <p:cNvPr id="5" name="Imagen 4">
            <a:extLst>
              <a:ext uri="{FF2B5EF4-FFF2-40B4-BE49-F238E27FC236}">
                <a16:creationId xmlns:a16="http://schemas.microsoft.com/office/drawing/2014/main" xmlns="" id="{89084CD3-063B-49F5-87DB-7AEEA523CD36}"/>
              </a:ext>
            </a:extLst>
          </p:cNvPr>
          <p:cNvPicPr>
            <a:picLocks noChangeAspect="1"/>
          </p:cNvPicPr>
          <p:nvPr/>
        </p:nvPicPr>
        <p:blipFill rotWithShape="1">
          <a:blip r:embed="rId2"/>
          <a:srcRect l="2405"/>
          <a:stretch/>
        </p:blipFill>
        <p:spPr>
          <a:xfrm>
            <a:off x="0" y="-26504"/>
            <a:ext cx="12182594" cy="1152940"/>
          </a:xfrm>
          <a:prstGeom prst="rect">
            <a:avLst/>
          </a:prstGeom>
        </p:spPr>
      </p:pic>
    </p:spTree>
    <p:extLst>
      <p:ext uri="{BB962C8B-B14F-4D97-AF65-F5344CB8AC3E}">
        <p14:creationId xmlns:p14="http://schemas.microsoft.com/office/powerpoint/2010/main" val="249535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0F3BABA2-CD9B-4C94-8E12-0BBC49003B78}"/>
              </a:ext>
            </a:extLst>
          </p:cNvPr>
          <p:cNvPicPr>
            <a:picLocks noChangeAspect="1"/>
          </p:cNvPicPr>
          <p:nvPr/>
        </p:nvPicPr>
        <p:blipFill rotWithShape="1">
          <a:blip r:embed="rId2"/>
          <a:srcRect l="2405"/>
          <a:stretch/>
        </p:blipFill>
        <p:spPr>
          <a:xfrm>
            <a:off x="0" y="-1"/>
            <a:ext cx="12182594" cy="1378425"/>
          </a:xfrm>
          <a:prstGeom prst="rect">
            <a:avLst/>
          </a:prstGeom>
        </p:spPr>
      </p:pic>
      <p:sp>
        <p:nvSpPr>
          <p:cNvPr id="2" name="Rectángulo 1">
            <a:extLst>
              <a:ext uri="{FF2B5EF4-FFF2-40B4-BE49-F238E27FC236}">
                <a16:creationId xmlns:a16="http://schemas.microsoft.com/office/drawing/2014/main" xmlns="" id="{66D2F78A-D143-43EA-ADB0-744259153E18}"/>
              </a:ext>
            </a:extLst>
          </p:cNvPr>
          <p:cNvSpPr/>
          <p:nvPr/>
        </p:nvSpPr>
        <p:spPr>
          <a:xfrm>
            <a:off x="1392070" y="1976104"/>
            <a:ext cx="10003809" cy="4524315"/>
          </a:xfrm>
          <a:prstGeom prst="rect">
            <a:avLst/>
          </a:prstGeom>
        </p:spPr>
        <p:txBody>
          <a:bodyPr wrap="square">
            <a:spAutoFit/>
          </a:bodyPr>
          <a:lstStyle/>
          <a:p>
            <a:pPr algn="ctr"/>
            <a:r>
              <a:rPr lang="es-CO" sz="2400" dirty="0">
                <a:latin typeface="Arial" panose="020B0604020202020204" pitchFamily="34" charset="0"/>
                <a:cs typeface="Arial" panose="020B0604020202020204" pitchFamily="34" charset="0"/>
              </a:rPr>
              <a:t>Por : Robinson Ramírez Mejía</a:t>
            </a:r>
          </a:p>
          <a:p>
            <a:pPr algn="ctr"/>
            <a:r>
              <a:rPr lang="es-CO" sz="2400" dirty="0">
                <a:latin typeface="Arial" panose="020B0604020202020204" pitchFamily="34" charset="0"/>
                <a:cs typeface="Arial" panose="020B0604020202020204" pitchFamily="34" charset="0"/>
              </a:rPr>
              <a:t>Profesión: Administrador de empresas</a:t>
            </a: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r>
              <a:rPr lang="es-CO" sz="2400" dirty="0">
                <a:latin typeface="Arial" panose="020B0604020202020204" pitchFamily="34" charset="0"/>
                <a:cs typeface="Arial" panose="020B0604020202020204" pitchFamily="34" charset="0"/>
              </a:rPr>
              <a:t>Asesoras: 	Sara María Márquez Girón</a:t>
            </a:r>
          </a:p>
          <a:p>
            <a:pPr algn="ctr"/>
            <a:r>
              <a:rPr lang="es-CO" sz="2400" dirty="0">
                <a:latin typeface="Arial" panose="020B0604020202020204" pitchFamily="34" charset="0"/>
                <a:cs typeface="Arial" panose="020B0604020202020204" pitchFamily="34" charset="0"/>
              </a:rPr>
              <a:t>		Elizabeth Vásquez Bedoya</a:t>
            </a: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r>
              <a:rPr lang="es-CO" sz="2400" dirty="0">
                <a:latin typeface="Arial" panose="020B0604020202020204" pitchFamily="34" charset="0"/>
                <a:cs typeface="Arial" panose="020B0604020202020204" pitchFamily="34" charset="0"/>
              </a:rPr>
              <a:t>Empresa o institución de apoyo: finca el Palomar del municipio de Andes corregimiento de Santa Rita</a:t>
            </a:r>
          </a:p>
          <a:p>
            <a:pPr algn="ct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91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0F3BABA2-CD9B-4C94-8E12-0BBC49003B78}"/>
              </a:ext>
            </a:extLst>
          </p:cNvPr>
          <p:cNvPicPr>
            <a:picLocks noChangeAspect="1"/>
          </p:cNvPicPr>
          <p:nvPr/>
        </p:nvPicPr>
        <p:blipFill rotWithShape="1">
          <a:blip r:embed="rId2"/>
          <a:srcRect l="2405"/>
          <a:stretch/>
        </p:blipFill>
        <p:spPr>
          <a:xfrm>
            <a:off x="0" y="-1"/>
            <a:ext cx="12182594" cy="1378425"/>
          </a:xfrm>
          <a:prstGeom prst="rect">
            <a:avLst/>
          </a:prstGeom>
        </p:spPr>
      </p:pic>
      <p:sp>
        <p:nvSpPr>
          <p:cNvPr id="2" name="Rectángulo 1">
            <a:extLst>
              <a:ext uri="{FF2B5EF4-FFF2-40B4-BE49-F238E27FC236}">
                <a16:creationId xmlns:a16="http://schemas.microsoft.com/office/drawing/2014/main" xmlns="" id="{66D2F78A-D143-43EA-ADB0-744259153E18}"/>
              </a:ext>
            </a:extLst>
          </p:cNvPr>
          <p:cNvSpPr/>
          <p:nvPr/>
        </p:nvSpPr>
        <p:spPr>
          <a:xfrm>
            <a:off x="423742" y="1378424"/>
            <a:ext cx="3897445" cy="6986528"/>
          </a:xfrm>
          <a:prstGeom prst="rect">
            <a:avLst/>
          </a:prstGeom>
        </p:spPr>
        <p:txBody>
          <a:bodyPr wrap="square">
            <a:spAutoFit/>
          </a:bodyPr>
          <a:lstStyle/>
          <a:p>
            <a:r>
              <a:rPr lang="es-CO" sz="3200" b="1" dirty="0">
                <a:solidFill>
                  <a:schemeClr val="accent6">
                    <a:lumMod val="50000"/>
                  </a:schemeClr>
                </a:solidFill>
                <a:latin typeface="Arial" panose="020B0604020202020204" pitchFamily="34" charset="0"/>
                <a:cs typeface="Arial" panose="020B0604020202020204" pitchFamily="34" charset="0"/>
              </a:rPr>
              <a:t>Objetivo general </a:t>
            </a:r>
          </a:p>
          <a:p>
            <a:endParaRPr lang="es-CO" sz="3200" b="1" dirty="0">
              <a:solidFill>
                <a:schemeClr val="accent6">
                  <a:lumMod val="50000"/>
                </a:schemeClr>
              </a:solidFill>
              <a:latin typeface="Arial" panose="020B0604020202020204" pitchFamily="34" charset="0"/>
              <a:cs typeface="Arial" panose="020B0604020202020204" pitchFamily="34" charset="0"/>
            </a:endParaRPr>
          </a:p>
          <a:p>
            <a:pPr lvl="0" algn="just"/>
            <a:r>
              <a:rPr lang="es-CO" sz="2400" dirty="0"/>
              <a:t>Establecer el análisis financiero de la finca El Palomar – Corregimiento de Santa Rita – Andes, como estudio de caso, a partir de un crédito realizado para instalación de una parte del cultivo para determinar su incidencia en los flujos financieros y pertinencia a la solicitud y otorgamiento.</a:t>
            </a: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p:txBody>
      </p:sp>
      <p:pic>
        <p:nvPicPr>
          <p:cNvPr id="4" name="Imagen 3" descr="Hombre parado junto a una roca&#10;&#10;Descripción generada automáticamente">
            <a:extLst>
              <a:ext uri="{FF2B5EF4-FFF2-40B4-BE49-F238E27FC236}">
                <a16:creationId xmlns:a16="http://schemas.microsoft.com/office/drawing/2014/main" xmlns="" id="{E6562511-8931-42F5-A490-9D9639146E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93228">
            <a:off x="5246356" y="2918119"/>
            <a:ext cx="2696883" cy="2955335"/>
          </a:xfrm>
          <a:prstGeom prst="rect">
            <a:avLst/>
          </a:prstGeom>
        </p:spPr>
      </p:pic>
      <p:pic>
        <p:nvPicPr>
          <p:cNvPr id="7" name="Imagen 6" descr="Imagen que contiene exterior, montaña, hombre, pasto&#10;&#10;Descripción generada automáticamente">
            <a:extLst>
              <a:ext uri="{FF2B5EF4-FFF2-40B4-BE49-F238E27FC236}">
                <a16:creationId xmlns:a16="http://schemas.microsoft.com/office/drawing/2014/main" xmlns="" id="{80EE6331-2D42-4908-A216-B1A98438F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80177">
            <a:off x="7863792" y="2329179"/>
            <a:ext cx="3890384" cy="2917788"/>
          </a:xfrm>
          <a:prstGeom prst="rect">
            <a:avLst/>
          </a:prstGeom>
        </p:spPr>
      </p:pic>
    </p:spTree>
    <p:extLst>
      <p:ext uri="{BB962C8B-B14F-4D97-AF65-F5344CB8AC3E}">
        <p14:creationId xmlns:p14="http://schemas.microsoft.com/office/powerpoint/2010/main" val="342848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0F3BABA2-CD9B-4C94-8E12-0BBC49003B78}"/>
              </a:ext>
            </a:extLst>
          </p:cNvPr>
          <p:cNvPicPr>
            <a:picLocks noChangeAspect="1"/>
          </p:cNvPicPr>
          <p:nvPr/>
        </p:nvPicPr>
        <p:blipFill rotWithShape="1">
          <a:blip r:embed="rId2"/>
          <a:srcRect l="2405"/>
          <a:stretch/>
        </p:blipFill>
        <p:spPr>
          <a:xfrm>
            <a:off x="0" y="-1"/>
            <a:ext cx="12182594" cy="1378425"/>
          </a:xfrm>
          <a:prstGeom prst="rect">
            <a:avLst/>
          </a:prstGeom>
        </p:spPr>
      </p:pic>
      <p:sp>
        <p:nvSpPr>
          <p:cNvPr id="2" name="Rectángulo 1">
            <a:extLst>
              <a:ext uri="{FF2B5EF4-FFF2-40B4-BE49-F238E27FC236}">
                <a16:creationId xmlns:a16="http://schemas.microsoft.com/office/drawing/2014/main" xmlns="" id="{66D2F78A-D143-43EA-ADB0-744259153E18}"/>
              </a:ext>
            </a:extLst>
          </p:cNvPr>
          <p:cNvSpPr/>
          <p:nvPr/>
        </p:nvSpPr>
        <p:spPr>
          <a:xfrm>
            <a:off x="598073" y="1744092"/>
            <a:ext cx="11108823" cy="54168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Objetivos Específicos</a:t>
            </a:r>
          </a:p>
          <a:p>
            <a:pPr lvl="0" algn="just"/>
            <a:r>
              <a:rPr lang="es-CO" sz="2400" dirty="0"/>
              <a:t>Determinar los costos básicos de producción en la finca El Palomar para alcanzar rentabilidad y tasa interna de retorno.</a:t>
            </a:r>
          </a:p>
          <a:p>
            <a:r>
              <a:rPr lang="es-CO" sz="2400" dirty="0"/>
              <a:t> </a:t>
            </a:r>
          </a:p>
          <a:p>
            <a:pPr lvl="0" algn="just"/>
            <a:r>
              <a:rPr lang="es-CO" sz="2400" dirty="0"/>
              <a:t>Hallar, mediante el nivel de endeudamiento de La finca El Palomar y según las razones financieras la pertinencia condiciones de solicitud y otorgamiento de crédito con base en el cultivo del café.</a:t>
            </a:r>
          </a:p>
          <a:p>
            <a:r>
              <a:rPr lang="es-CO" sz="2400" dirty="0"/>
              <a:t> </a:t>
            </a:r>
          </a:p>
          <a:p>
            <a:pPr lvl="0" algn="just"/>
            <a:r>
              <a:rPr lang="es-CO" sz="2400" dirty="0"/>
              <a:t>Identificar la posible incidencia de la pérdida de poder adquisitivo con cargo a las obligaciones financieras en diferentes escenarios de la finca El Palomar, para garantizar una buena producción de café en sus predios mediante el cálculo de diferentes razones financieras.</a:t>
            </a:r>
          </a:p>
          <a:p>
            <a:r>
              <a:rPr lang="es-CO"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endParaRPr kumimoji="0" lang="es-CO" sz="3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19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0F3BABA2-CD9B-4C94-8E12-0BBC49003B78}"/>
              </a:ext>
            </a:extLst>
          </p:cNvPr>
          <p:cNvPicPr>
            <a:picLocks noChangeAspect="1"/>
          </p:cNvPicPr>
          <p:nvPr/>
        </p:nvPicPr>
        <p:blipFill rotWithShape="1">
          <a:blip r:embed="rId2"/>
          <a:srcRect l="2405"/>
          <a:stretch/>
        </p:blipFill>
        <p:spPr>
          <a:xfrm>
            <a:off x="0" y="-1"/>
            <a:ext cx="12182594" cy="1378425"/>
          </a:xfrm>
          <a:prstGeom prst="rect">
            <a:avLst/>
          </a:prstGeom>
        </p:spPr>
      </p:pic>
      <p:sp>
        <p:nvSpPr>
          <p:cNvPr id="2" name="Rectángulo 1">
            <a:extLst>
              <a:ext uri="{FF2B5EF4-FFF2-40B4-BE49-F238E27FC236}">
                <a16:creationId xmlns:a16="http://schemas.microsoft.com/office/drawing/2014/main" xmlns="" id="{66D2F78A-D143-43EA-ADB0-744259153E18}"/>
              </a:ext>
            </a:extLst>
          </p:cNvPr>
          <p:cNvSpPr/>
          <p:nvPr/>
        </p:nvSpPr>
        <p:spPr>
          <a:xfrm>
            <a:off x="475244" y="1703149"/>
            <a:ext cx="4437950" cy="5509200"/>
          </a:xfrm>
          <a:prstGeom prst="rect">
            <a:avLst/>
          </a:prstGeom>
        </p:spPr>
        <p:txBody>
          <a:bodyPr wrap="square">
            <a:spAutoFit/>
          </a:bodyPr>
          <a:lstStyle/>
          <a:p>
            <a:r>
              <a:rPr lang="es-CO" sz="3200" b="1" dirty="0">
                <a:solidFill>
                  <a:schemeClr val="accent6">
                    <a:lumMod val="50000"/>
                  </a:schemeClr>
                </a:solidFill>
                <a:latin typeface="Arial" panose="020B0604020202020204" pitchFamily="34" charset="0"/>
                <a:cs typeface="Arial" panose="020B0604020202020204" pitchFamily="34" charset="0"/>
              </a:rPr>
              <a:t>Problemática asociada</a:t>
            </a:r>
          </a:p>
          <a:p>
            <a:pPr algn="just"/>
            <a:r>
              <a:rPr lang="es-CO" sz="2400" dirty="0"/>
              <a:t>Finca El Palomar en Santa Rita; crédito $10.000.000, tasa subsidiada 7,5%; una inversión para plantación 4.125 árboles, densidad de siembra de 6494 árboles por ha, todo calculado bajo los </a:t>
            </a:r>
            <a:r>
              <a:rPr lang="es-CO" sz="2400" dirty="0">
                <a:hlinkClick r:id="rId3" action="ppaction://hlinkfile"/>
              </a:rPr>
              <a:t>Marcos de Referencia Agroeconómica</a:t>
            </a:r>
            <a:r>
              <a:rPr lang="es-CO" sz="2400" dirty="0"/>
              <a:t> publicados por FINAGRO.</a:t>
            </a: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xmlns="" id="{FE52C9B8-38E8-46C9-B596-206C5D87DFBC}"/>
              </a:ext>
            </a:extLst>
          </p:cNvPr>
          <p:cNvPicPr>
            <a:picLocks noChangeAspect="1"/>
          </p:cNvPicPr>
          <p:nvPr/>
        </p:nvPicPr>
        <p:blipFill rotWithShape="1">
          <a:blip r:embed="rId4"/>
          <a:srcRect l="1847" t="22015" r="37391" b="37579"/>
          <a:stretch/>
        </p:blipFill>
        <p:spPr>
          <a:xfrm>
            <a:off x="4913194" y="1703148"/>
            <a:ext cx="7269400" cy="4724156"/>
          </a:xfrm>
          <a:prstGeom prst="rect">
            <a:avLst/>
          </a:prstGeom>
        </p:spPr>
      </p:pic>
    </p:spTree>
    <p:extLst>
      <p:ext uri="{BB962C8B-B14F-4D97-AF65-F5344CB8AC3E}">
        <p14:creationId xmlns:p14="http://schemas.microsoft.com/office/powerpoint/2010/main" val="352570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0F3BABA2-CD9B-4C94-8E12-0BBC49003B78}"/>
              </a:ext>
            </a:extLst>
          </p:cNvPr>
          <p:cNvPicPr>
            <a:picLocks noChangeAspect="1"/>
          </p:cNvPicPr>
          <p:nvPr/>
        </p:nvPicPr>
        <p:blipFill rotWithShape="1">
          <a:blip r:embed="rId2"/>
          <a:srcRect l="2405"/>
          <a:stretch/>
        </p:blipFill>
        <p:spPr>
          <a:xfrm>
            <a:off x="0" y="-1"/>
            <a:ext cx="12182594" cy="1378425"/>
          </a:xfrm>
          <a:prstGeom prst="rect">
            <a:avLst/>
          </a:prstGeom>
        </p:spPr>
      </p:pic>
      <p:sp>
        <p:nvSpPr>
          <p:cNvPr id="2" name="Rectángulo 1">
            <a:extLst>
              <a:ext uri="{FF2B5EF4-FFF2-40B4-BE49-F238E27FC236}">
                <a16:creationId xmlns:a16="http://schemas.microsoft.com/office/drawing/2014/main" xmlns="" id="{66D2F78A-D143-43EA-ADB0-744259153E18}"/>
              </a:ext>
            </a:extLst>
          </p:cNvPr>
          <p:cNvSpPr/>
          <p:nvPr/>
        </p:nvSpPr>
        <p:spPr>
          <a:xfrm>
            <a:off x="4967785" y="1703149"/>
            <a:ext cx="6919415" cy="5139869"/>
          </a:xfrm>
          <a:prstGeom prst="rect">
            <a:avLst/>
          </a:prstGeom>
        </p:spPr>
        <p:txBody>
          <a:bodyPr wrap="square">
            <a:spAutoFit/>
          </a:bodyPr>
          <a:lstStyle/>
          <a:p>
            <a:r>
              <a:rPr lang="es-CO" sz="3200" b="1" dirty="0">
                <a:solidFill>
                  <a:schemeClr val="accent6">
                    <a:lumMod val="50000"/>
                  </a:schemeClr>
                </a:solidFill>
                <a:latin typeface="Arial" panose="020B0604020202020204" pitchFamily="34" charset="0"/>
                <a:cs typeface="Arial" panose="020B0604020202020204" pitchFamily="34" charset="0"/>
              </a:rPr>
              <a:t>Cálculo de Variables para Otorgamiento de Crédito</a:t>
            </a:r>
          </a:p>
          <a:p>
            <a:pPr algn="ctr"/>
            <a:endParaRPr lang="es-CO" sz="2400" dirty="0">
              <a:latin typeface="Arial" panose="020B0604020202020204" pitchFamily="34" charset="0"/>
              <a:cs typeface="Arial" panose="020B0604020202020204" pitchFamily="34" charset="0"/>
            </a:endParaRPr>
          </a:p>
          <a:p>
            <a:pPr algn="just"/>
            <a:r>
              <a:rPr lang="es-CO" sz="2800" dirty="0"/>
              <a:t>Se toma el valor comercial de la finca, en lugar del inventario, variedad, edad, ciclo, promedio, </a:t>
            </a:r>
            <a:r>
              <a:rPr lang="es-CO" sz="2800" dirty="0" err="1"/>
              <a:t>etc</a:t>
            </a:r>
            <a:r>
              <a:rPr lang="es-CO" sz="2800" dirty="0"/>
              <a:t>, una capacidad neta de trabajo técnicamente errónea, el activo para soportar la deuda sería la producción para este periodo actual; esta proyección nadie la hace.</a:t>
            </a:r>
            <a:endParaRPr lang="es-CO" sz="28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xmlns="" id="{8E456652-1BB5-4410-831E-135C042902FB}"/>
              </a:ext>
            </a:extLst>
          </p:cNvPr>
          <p:cNvPicPr>
            <a:picLocks noChangeAspect="1"/>
          </p:cNvPicPr>
          <p:nvPr/>
        </p:nvPicPr>
        <p:blipFill rotWithShape="1">
          <a:blip r:embed="rId3"/>
          <a:srcRect l="38696" t="40575" r="26836" b="22112"/>
          <a:stretch/>
        </p:blipFill>
        <p:spPr>
          <a:xfrm>
            <a:off x="0" y="1703149"/>
            <a:ext cx="5073330" cy="4300086"/>
          </a:xfrm>
          <a:prstGeom prst="rect">
            <a:avLst/>
          </a:prstGeom>
        </p:spPr>
      </p:pic>
    </p:spTree>
    <p:extLst>
      <p:ext uri="{BB962C8B-B14F-4D97-AF65-F5344CB8AC3E}">
        <p14:creationId xmlns:p14="http://schemas.microsoft.com/office/powerpoint/2010/main" val="108682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0F3BABA2-CD9B-4C94-8E12-0BBC49003B78}"/>
              </a:ext>
            </a:extLst>
          </p:cNvPr>
          <p:cNvPicPr>
            <a:picLocks noChangeAspect="1"/>
          </p:cNvPicPr>
          <p:nvPr/>
        </p:nvPicPr>
        <p:blipFill rotWithShape="1">
          <a:blip r:embed="rId2"/>
          <a:srcRect l="2405"/>
          <a:stretch/>
        </p:blipFill>
        <p:spPr>
          <a:xfrm>
            <a:off x="0" y="-1"/>
            <a:ext cx="12182594" cy="1378425"/>
          </a:xfrm>
          <a:prstGeom prst="rect">
            <a:avLst/>
          </a:prstGeom>
        </p:spPr>
      </p:pic>
      <p:sp>
        <p:nvSpPr>
          <p:cNvPr id="2" name="Rectángulo 1">
            <a:extLst>
              <a:ext uri="{FF2B5EF4-FFF2-40B4-BE49-F238E27FC236}">
                <a16:creationId xmlns:a16="http://schemas.microsoft.com/office/drawing/2014/main" xmlns="" id="{66D2F78A-D143-43EA-ADB0-744259153E18}"/>
              </a:ext>
            </a:extLst>
          </p:cNvPr>
          <p:cNvSpPr/>
          <p:nvPr/>
        </p:nvSpPr>
        <p:spPr>
          <a:xfrm>
            <a:off x="0" y="1473959"/>
            <a:ext cx="7140607" cy="2985433"/>
          </a:xfrm>
          <a:prstGeom prst="rect">
            <a:avLst/>
          </a:prstGeom>
        </p:spPr>
        <p:txBody>
          <a:bodyPr wrap="square">
            <a:spAutoFit/>
          </a:bodyPr>
          <a:lstStyle/>
          <a:p>
            <a:r>
              <a:rPr lang="es-CO" sz="3200" b="1" dirty="0">
                <a:solidFill>
                  <a:schemeClr val="accent6">
                    <a:lumMod val="50000"/>
                  </a:schemeClr>
                </a:solidFill>
                <a:latin typeface="Arial" panose="020B0604020202020204" pitchFamily="34" charset="0"/>
                <a:cs typeface="Arial" panose="020B0604020202020204" pitchFamily="34" charset="0"/>
              </a:rPr>
              <a:t>Ciclos de efectivo en una finca cafetera </a:t>
            </a:r>
          </a:p>
          <a:p>
            <a:endParaRPr lang="es-CO" sz="2800" b="1" dirty="0">
              <a:solidFill>
                <a:schemeClr val="accent6">
                  <a:lumMod val="50000"/>
                </a:schemeClr>
              </a:solidFill>
              <a:latin typeface="Arial" panose="020B0604020202020204" pitchFamily="34" charset="0"/>
              <a:cs typeface="Arial" panose="020B0604020202020204" pitchFamily="34" charset="0"/>
            </a:endParaRPr>
          </a:p>
          <a:p>
            <a:pPr algn="just"/>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xmlns="" id="{555B8869-7417-48FF-8C4F-2424DEDB15AA}"/>
              </a:ext>
            </a:extLst>
          </p:cNvPr>
          <p:cNvPicPr>
            <a:picLocks noChangeAspect="1"/>
          </p:cNvPicPr>
          <p:nvPr/>
        </p:nvPicPr>
        <p:blipFill rotWithShape="1">
          <a:blip r:embed="rId3"/>
          <a:srcRect l="32272" t="30900" r="32727" b="32731"/>
          <a:stretch/>
        </p:blipFill>
        <p:spPr>
          <a:xfrm>
            <a:off x="1" y="2493818"/>
            <a:ext cx="6096000" cy="4364182"/>
          </a:xfrm>
          <a:prstGeom prst="rect">
            <a:avLst/>
          </a:prstGeom>
        </p:spPr>
      </p:pic>
      <p:sp>
        <p:nvSpPr>
          <p:cNvPr id="8" name="CuadroTexto 7">
            <a:extLst>
              <a:ext uri="{FF2B5EF4-FFF2-40B4-BE49-F238E27FC236}">
                <a16:creationId xmlns:a16="http://schemas.microsoft.com/office/drawing/2014/main" xmlns="" id="{62BE52DA-74EA-436E-9070-94F2BAA54FD8}"/>
              </a:ext>
            </a:extLst>
          </p:cNvPr>
          <p:cNvSpPr txBox="1"/>
          <p:nvPr/>
        </p:nvSpPr>
        <p:spPr>
          <a:xfrm>
            <a:off x="6520071" y="2382985"/>
            <a:ext cx="5662524" cy="4524315"/>
          </a:xfrm>
          <a:prstGeom prst="rect">
            <a:avLst/>
          </a:prstGeom>
          <a:noFill/>
        </p:spPr>
        <p:txBody>
          <a:bodyPr wrap="square" rtlCol="0">
            <a:spAutoFit/>
          </a:bodyPr>
          <a:lstStyle/>
          <a:p>
            <a:pPr algn="just"/>
            <a:r>
              <a:rPr lang="es-MX" sz="2400" dirty="0"/>
              <a:t>Ciclo de crédito anual con 2 años de periodo de gracia, sin picos de amortización contra ingresos proyectados, el cafetero podría abonar mayores cantidades en épocas mas productivas con el fin de reducir el capital adeudado y por ende los intereses, evitar así que en el periodo improductivo por renovación, accediera a un nuevo crédito que disminuiría su utilidad al final del ejercicio; impediría que el cafetero empeñara su futuro para sobrevivir en el presente.</a:t>
            </a:r>
            <a:endParaRPr lang="es-CO" sz="2400" dirty="0"/>
          </a:p>
        </p:txBody>
      </p:sp>
    </p:spTree>
    <p:extLst>
      <p:ext uri="{BB962C8B-B14F-4D97-AF65-F5344CB8AC3E}">
        <p14:creationId xmlns:p14="http://schemas.microsoft.com/office/powerpoint/2010/main" val="194780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0F3BABA2-CD9B-4C94-8E12-0BBC49003B78}"/>
              </a:ext>
            </a:extLst>
          </p:cNvPr>
          <p:cNvPicPr>
            <a:picLocks noChangeAspect="1"/>
          </p:cNvPicPr>
          <p:nvPr/>
        </p:nvPicPr>
        <p:blipFill rotWithShape="1">
          <a:blip r:embed="rId2"/>
          <a:srcRect l="2405"/>
          <a:stretch/>
        </p:blipFill>
        <p:spPr>
          <a:xfrm>
            <a:off x="0" y="-1"/>
            <a:ext cx="12182594" cy="1378425"/>
          </a:xfrm>
          <a:prstGeom prst="rect">
            <a:avLst/>
          </a:prstGeom>
        </p:spPr>
      </p:pic>
      <p:sp>
        <p:nvSpPr>
          <p:cNvPr id="2" name="Rectángulo 1">
            <a:extLst>
              <a:ext uri="{FF2B5EF4-FFF2-40B4-BE49-F238E27FC236}">
                <a16:creationId xmlns:a16="http://schemas.microsoft.com/office/drawing/2014/main" xmlns="" id="{66D2F78A-D143-43EA-ADB0-744259153E18}"/>
              </a:ext>
            </a:extLst>
          </p:cNvPr>
          <p:cNvSpPr/>
          <p:nvPr/>
        </p:nvSpPr>
        <p:spPr>
          <a:xfrm>
            <a:off x="2994990" y="1378424"/>
            <a:ext cx="6095999" cy="2492990"/>
          </a:xfrm>
          <a:prstGeom prst="rect">
            <a:avLst/>
          </a:prstGeom>
        </p:spPr>
        <p:txBody>
          <a:bodyPr wrap="square">
            <a:spAutoFit/>
          </a:bodyPr>
          <a:lstStyle/>
          <a:p>
            <a:r>
              <a:rPr lang="es-CO" sz="3200" b="1" dirty="0">
                <a:solidFill>
                  <a:schemeClr val="accent6">
                    <a:lumMod val="50000"/>
                  </a:schemeClr>
                </a:solidFill>
                <a:latin typeface="Arial" panose="020B0604020202020204" pitchFamily="34" charset="0"/>
                <a:cs typeface="Arial" panose="020B0604020202020204" pitchFamily="34" charset="0"/>
              </a:rPr>
              <a:t> TIR (Tasa Interna de Retorno)</a:t>
            </a:r>
          </a:p>
          <a:p>
            <a:endParaRPr lang="es-CO" sz="2800" b="1" dirty="0">
              <a:solidFill>
                <a:schemeClr val="accent6">
                  <a:lumMod val="50000"/>
                </a:schemeClr>
              </a:solidFill>
              <a:latin typeface="Arial" panose="020B0604020202020204" pitchFamily="34" charset="0"/>
              <a:cs typeface="Arial" panose="020B0604020202020204" pitchFamily="34" charset="0"/>
            </a:endParaRPr>
          </a:p>
          <a:p>
            <a:pPr algn="just"/>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xmlns="" id="{62BE52DA-74EA-436E-9070-94F2BAA54FD8}"/>
              </a:ext>
            </a:extLst>
          </p:cNvPr>
          <p:cNvSpPr txBox="1"/>
          <p:nvPr/>
        </p:nvSpPr>
        <p:spPr>
          <a:xfrm>
            <a:off x="557552" y="4220176"/>
            <a:ext cx="10970877" cy="1938992"/>
          </a:xfrm>
          <a:prstGeom prst="rect">
            <a:avLst/>
          </a:prstGeom>
          <a:noFill/>
        </p:spPr>
        <p:txBody>
          <a:bodyPr wrap="square" rtlCol="0">
            <a:spAutoFit/>
          </a:bodyPr>
          <a:lstStyle/>
          <a:p>
            <a:pPr algn="just"/>
            <a:r>
              <a:rPr lang="es-MX" sz="2400" dirty="0"/>
              <a:t>La tasa interna de retorno de este ejercicio es cercana al 20% tasas mayores en servicio de crédito durante los periodos de producción señalados en un ambiente ideal, obligan al caficultor a buscar fuentes de financiamiento alternas que aumentan su deuda, disminuyen su capacidad y comprometen su futuro, la mayoría de las microfinancieras están entre el 30% y el 36% anual con un techo de usura para la fecha del 56.58%</a:t>
            </a:r>
            <a:endParaRPr lang="es-CO" sz="2400" dirty="0"/>
          </a:p>
        </p:txBody>
      </p:sp>
      <p:pic>
        <p:nvPicPr>
          <p:cNvPr id="9" name="Imagen 8">
            <a:extLst>
              <a:ext uri="{FF2B5EF4-FFF2-40B4-BE49-F238E27FC236}">
                <a16:creationId xmlns:a16="http://schemas.microsoft.com/office/drawing/2014/main" xmlns="" id="{F80C9942-1F70-4B6E-8BEE-202A44D56DF2}"/>
              </a:ext>
            </a:extLst>
          </p:cNvPr>
          <p:cNvPicPr/>
          <p:nvPr/>
        </p:nvPicPr>
        <p:blipFill rotWithShape="1">
          <a:blip r:embed="rId3"/>
          <a:srcRect l="1924" t="66814" r="21702" b="18696"/>
          <a:stretch/>
        </p:blipFill>
        <p:spPr bwMode="auto">
          <a:xfrm>
            <a:off x="0" y="2081070"/>
            <a:ext cx="12085983" cy="18813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782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0F3BABA2-CD9B-4C94-8E12-0BBC49003B78}"/>
              </a:ext>
            </a:extLst>
          </p:cNvPr>
          <p:cNvPicPr>
            <a:picLocks noChangeAspect="1"/>
          </p:cNvPicPr>
          <p:nvPr/>
        </p:nvPicPr>
        <p:blipFill rotWithShape="1">
          <a:blip r:embed="rId2"/>
          <a:srcRect l="2405"/>
          <a:stretch/>
        </p:blipFill>
        <p:spPr>
          <a:xfrm>
            <a:off x="0" y="-26505"/>
            <a:ext cx="12182594" cy="1378425"/>
          </a:xfrm>
          <a:prstGeom prst="rect">
            <a:avLst/>
          </a:prstGeom>
        </p:spPr>
      </p:pic>
      <p:sp>
        <p:nvSpPr>
          <p:cNvPr id="2" name="Rectángulo 1">
            <a:extLst>
              <a:ext uri="{FF2B5EF4-FFF2-40B4-BE49-F238E27FC236}">
                <a16:creationId xmlns:a16="http://schemas.microsoft.com/office/drawing/2014/main" xmlns="" id="{66D2F78A-D143-43EA-ADB0-744259153E18}"/>
              </a:ext>
            </a:extLst>
          </p:cNvPr>
          <p:cNvSpPr/>
          <p:nvPr/>
        </p:nvSpPr>
        <p:spPr>
          <a:xfrm>
            <a:off x="559030" y="1692321"/>
            <a:ext cx="6034739" cy="2492990"/>
          </a:xfrm>
          <a:prstGeom prst="rect">
            <a:avLst/>
          </a:prstGeom>
        </p:spPr>
        <p:txBody>
          <a:bodyPr wrap="square">
            <a:spAutoFit/>
          </a:bodyPr>
          <a:lstStyle/>
          <a:p>
            <a:r>
              <a:rPr lang="es-CO" sz="3200" b="1" dirty="0">
                <a:solidFill>
                  <a:schemeClr val="accent6">
                    <a:lumMod val="50000"/>
                  </a:schemeClr>
                </a:solidFill>
                <a:latin typeface="Arial" panose="020B0604020202020204" pitchFamily="34" charset="0"/>
                <a:cs typeface="Arial" panose="020B0604020202020204" pitchFamily="34" charset="0"/>
              </a:rPr>
              <a:t>Metodología Propuesta </a:t>
            </a:r>
          </a:p>
          <a:p>
            <a:endParaRPr lang="es-CO" sz="2800" b="1" dirty="0">
              <a:solidFill>
                <a:schemeClr val="accent6">
                  <a:lumMod val="50000"/>
                </a:schemeClr>
              </a:solidFill>
              <a:latin typeface="Arial" panose="020B0604020202020204" pitchFamily="34" charset="0"/>
              <a:cs typeface="Arial" panose="020B0604020202020204" pitchFamily="34" charset="0"/>
            </a:endParaRPr>
          </a:p>
          <a:p>
            <a:pPr algn="just"/>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a:p>
            <a:pPr algn="ctr"/>
            <a:endParaRPr lang="es-CO" sz="2400" dirty="0">
              <a:latin typeface="Arial" panose="020B0604020202020204" pitchFamily="34" charset="0"/>
              <a:cs typeface="Arial" panose="020B0604020202020204" pitchFamily="34" charset="0"/>
            </a:endParaRPr>
          </a:p>
        </p:txBody>
      </p:sp>
      <p:sp>
        <p:nvSpPr>
          <p:cNvPr id="3" name="Globo: flecha derecha 2">
            <a:extLst>
              <a:ext uri="{FF2B5EF4-FFF2-40B4-BE49-F238E27FC236}">
                <a16:creationId xmlns:a16="http://schemas.microsoft.com/office/drawing/2014/main" xmlns="" id="{A678F8B1-B2B2-4B76-888E-7688321DA524}"/>
              </a:ext>
            </a:extLst>
          </p:cNvPr>
          <p:cNvSpPr/>
          <p:nvPr/>
        </p:nvSpPr>
        <p:spPr>
          <a:xfrm>
            <a:off x="5715009" y="1714443"/>
            <a:ext cx="1678675" cy="1378425"/>
          </a:xfrm>
          <a:prstGeom prst="rightArrow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Estudio de caso</a:t>
            </a:r>
            <a:r>
              <a:rPr lang="es-MX" dirty="0"/>
              <a:t> </a:t>
            </a:r>
            <a:endParaRPr lang="es-CO" dirty="0"/>
          </a:p>
        </p:txBody>
      </p:sp>
      <p:sp>
        <p:nvSpPr>
          <p:cNvPr id="7" name="Globo: flecha derecha 6">
            <a:extLst>
              <a:ext uri="{FF2B5EF4-FFF2-40B4-BE49-F238E27FC236}">
                <a16:creationId xmlns:a16="http://schemas.microsoft.com/office/drawing/2014/main" xmlns="" id="{5A0F677C-2C29-41C9-AA50-2167874D013E}"/>
              </a:ext>
            </a:extLst>
          </p:cNvPr>
          <p:cNvSpPr/>
          <p:nvPr/>
        </p:nvSpPr>
        <p:spPr>
          <a:xfrm>
            <a:off x="7966428" y="1692321"/>
            <a:ext cx="1910917" cy="1378425"/>
          </a:xfrm>
          <a:prstGeom prst="rightArrow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solidFill>
                  <a:schemeClr val="tx1"/>
                </a:solidFill>
              </a:rPr>
              <a:t>Revisión de costos de producción </a:t>
            </a:r>
            <a:endParaRPr lang="es-CO" dirty="0">
              <a:solidFill>
                <a:schemeClr val="tx1"/>
              </a:solidFill>
            </a:endParaRPr>
          </a:p>
        </p:txBody>
      </p:sp>
      <p:sp>
        <p:nvSpPr>
          <p:cNvPr id="5" name="Globo: flecha hacia abajo 4">
            <a:extLst>
              <a:ext uri="{FF2B5EF4-FFF2-40B4-BE49-F238E27FC236}">
                <a16:creationId xmlns:a16="http://schemas.microsoft.com/office/drawing/2014/main" xmlns="" id="{E5BE68E0-594B-4992-BC91-BF2F80A18C4F}"/>
              </a:ext>
            </a:extLst>
          </p:cNvPr>
          <p:cNvSpPr/>
          <p:nvPr/>
        </p:nvSpPr>
        <p:spPr>
          <a:xfrm>
            <a:off x="10522424" y="1692321"/>
            <a:ext cx="1514901" cy="1378425"/>
          </a:xfrm>
          <a:prstGeom prst="downArrow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solidFill>
                  <a:schemeClr val="tx1"/>
                </a:solidFill>
              </a:rPr>
              <a:t> Necesidades de inversión </a:t>
            </a:r>
            <a:endParaRPr lang="es-CO" dirty="0">
              <a:solidFill>
                <a:schemeClr val="tx1"/>
              </a:solidFill>
            </a:endParaRPr>
          </a:p>
        </p:txBody>
      </p:sp>
      <p:sp>
        <p:nvSpPr>
          <p:cNvPr id="10" name="Globo: flecha izquierda 9">
            <a:extLst>
              <a:ext uri="{FF2B5EF4-FFF2-40B4-BE49-F238E27FC236}">
                <a16:creationId xmlns:a16="http://schemas.microsoft.com/office/drawing/2014/main" xmlns="" id="{E794BD06-043B-4BA9-B6CB-ACC090F7F757}"/>
              </a:ext>
            </a:extLst>
          </p:cNvPr>
          <p:cNvSpPr/>
          <p:nvPr/>
        </p:nvSpPr>
        <p:spPr>
          <a:xfrm>
            <a:off x="9933678" y="3429000"/>
            <a:ext cx="2103646" cy="1378425"/>
          </a:xfrm>
          <a:prstGeom prst="leftArrow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solidFill>
                  <a:schemeClr val="tx1"/>
                </a:solidFill>
              </a:rPr>
              <a:t>Crédito </a:t>
            </a:r>
            <a:endParaRPr lang="es-CO" dirty="0">
              <a:solidFill>
                <a:schemeClr val="tx1"/>
              </a:solidFill>
            </a:endParaRPr>
          </a:p>
        </p:txBody>
      </p:sp>
      <p:sp>
        <p:nvSpPr>
          <p:cNvPr id="11" name="Globo: flecha izquierda 10">
            <a:extLst>
              <a:ext uri="{FF2B5EF4-FFF2-40B4-BE49-F238E27FC236}">
                <a16:creationId xmlns:a16="http://schemas.microsoft.com/office/drawing/2014/main" xmlns="" id="{46F64FDA-2465-41B9-B604-82335AFE61BD}"/>
              </a:ext>
            </a:extLst>
          </p:cNvPr>
          <p:cNvSpPr/>
          <p:nvPr/>
        </p:nvSpPr>
        <p:spPr>
          <a:xfrm>
            <a:off x="7828289" y="3429000"/>
            <a:ext cx="1910917" cy="1378425"/>
          </a:xfrm>
          <a:prstGeom prst="leftArrow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solidFill>
                  <a:schemeClr val="tx1"/>
                </a:solidFill>
              </a:rPr>
              <a:t>Producción</a:t>
            </a:r>
            <a:endParaRPr lang="es-CO" dirty="0">
              <a:solidFill>
                <a:schemeClr val="tx1"/>
              </a:solidFill>
            </a:endParaRPr>
          </a:p>
        </p:txBody>
      </p:sp>
      <p:sp>
        <p:nvSpPr>
          <p:cNvPr id="12" name="Globo: flecha hacia abajo 11">
            <a:extLst>
              <a:ext uri="{FF2B5EF4-FFF2-40B4-BE49-F238E27FC236}">
                <a16:creationId xmlns:a16="http://schemas.microsoft.com/office/drawing/2014/main" xmlns="" id="{F471931B-DAD7-4DF6-A8FE-168D87588E2F}"/>
              </a:ext>
            </a:extLst>
          </p:cNvPr>
          <p:cNvSpPr/>
          <p:nvPr/>
        </p:nvSpPr>
        <p:spPr>
          <a:xfrm>
            <a:off x="5715009" y="3399775"/>
            <a:ext cx="1514901" cy="1378425"/>
          </a:xfrm>
          <a:prstGeom prst="downArrow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solidFill>
                  <a:schemeClr val="tx1"/>
                </a:solidFill>
              </a:rPr>
              <a:t>Análisis financiero</a:t>
            </a:r>
            <a:endParaRPr lang="es-CO" dirty="0">
              <a:solidFill>
                <a:schemeClr val="tx1"/>
              </a:solidFill>
            </a:endParaRPr>
          </a:p>
        </p:txBody>
      </p:sp>
      <p:sp>
        <p:nvSpPr>
          <p:cNvPr id="13" name="Globo: flecha derecha 12">
            <a:extLst>
              <a:ext uri="{FF2B5EF4-FFF2-40B4-BE49-F238E27FC236}">
                <a16:creationId xmlns:a16="http://schemas.microsoft.com/office/drawing/2014/main" xmlns="" id="{41E72510-B48A-4380-9A9B-35A78D0E018E}"/>
              </a:ext>
            </a:extLst>
          </p:cNvPr>
          <p:cNvSpPr/>
          <p:nvPr/>
        </p:nvSpPr>
        <p:spPr>
          <a:xfrm>
            <a:off x="5715009" y="5076630"/>
            <a:ext cx="1965047" cy="1378425"/>
          </a:xfrm>
          <a:prstGeom prst="rightArrow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solidFill>
                  <a:schemeClr val="tx1"/>
                </a:solidFill>
                <a:hlinkClick r:id="rId3" action="ppaction://hlinkfile"/>
              </a:rPr>
              <a:t>Razones Financieras   </a:t>
            </a:r>
            <a:endParaRPr lang="es-CO" dirty="0">
              <a:solidFill>
                <a:schemeClr val="tx1"/>
              </a:solidFill>
            </a:endParaRPr>
          </a:p>
        </p:txBody>
      </p:sp>
      <p:sp>
        <p:nvSpPr>
          <p:cNvPr id="14" name="Globo: flecha derecha 13">
            <a:extLst>
              <a:ext uri="{FF2B5EF4-FFF2-40B4-BE49-F238E27FC236}">
                <a16:creationId xmlns:a16="http://schemas.microsoft.com/office/drawing/2014/main" xmlns="" id="{BEB30407-20FF-4DBE-B09A-86D8A7C501D1}"/>
              </a:ext>
            </a:extLst>
          </p:cNvPr>
          <p:cNvSpPr/>
          <p:nvPr/>
        </p:nvSpPr>
        <p:spPr>
          <a:xfrm>
            <a:off x="7719107" y="5121154"/>
            <a:ext cx="2224816" cy="1378425"/>
          </a:xfrm>
          <a:prstGeom prst="rightArrow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solidFill>
                  <a:schemeClr val="tx1"/>
                </a:solidFill>
              </a:rPr>
              <a:t>Resultados    </a:t>
            </a:r>
            <a:endParaRPr lang="es-CO" dirty="0">
              <a:solidFill>
                <a:schemeClr val="tx1"/>
              </a:solidFill>
            </a:endParaRPr>
          </a:p>
        </p:txBody>
      </p:sp>
      <p:sp>
        <p:nvSpPr>
          <p:cNvPr id="17" name="Rectángulo 16">
            <a:extLst>
              <a:ext uri="{FF2B5EF4-FFF2-40B4-BE49-F238E27FC236}">
                <a16:creationId xmlns:a16="http://schemas.microsoft.com/office/drawing/2014/main" xmlns="" id="{7122EE20-32CE-4A32-9516-7F5131AE5C99}"/>
              </a:ext>
            </a:extLst>
          </p:cNvPr>
          <p:cNvSpPr/>
          <p:nvPr/>
        </p:nvSpPr>
        <p:spPr>
          <a:xfrm>
            <a:off x="9982974" y="5165679"/>
            <a:ext cx="2054350" cy="128937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solidFill>
                  <a:schemeClr val="tx1"/>
                </a:solidFill>
              </a:rPr>
              <a:t>Conclusiones </a:t>
            </a:r>
            <a:endParaRPr lang="es-CO" dirty="0">
              <a:solidFill>
                <a:schemeClr val="tx1"/>
              </a:solidFill>
            </a:endParaRPr>
          </a:p>
        </p:txBody>
      </p:sp>
      <p:pic>
        <p:nvPicPr>
          <p:cNvPr id="8" name="Imagen 7" descr="Una rama con hojas verdes&#10;&#10;Descripción generada automáticamente">
            <a:extLst>
              <a:ext uri="{FF2B5EF4-FFF2-40B4-BE49-F238E27FC236}">
                <a16:creationId xmlns:a16="http://schemas.microsoft.com/office/drawing/2014/main" xmlns="" id="{75A79932-2943-4CB0-9680-2DC014FFDB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581" y="2584174"/>
            <a:ext cx="4856005" cy="3666994"/>
          </a:xfrm>
          <a:prstGeom prst="rect">
            <a:avLst/>
          </a:prstGeom>
        </p:spPr>
      </p:pic>
    </p:spTree>
    <p:extLst>
      <p:ext uri="{BB962C8B-B14F-4D97-AF65-F5344CB8AC3E}">
        <p14:creationId xmlns:p14="http://schemas.microsoft.com/office/powerpoint/2010/main" val="5256546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846</Words>
  <Application>Microsoft Office PowerPoint</Application>
  <PresentationFormat>Panorámica</PresentationFormat>
  <Paragraphs>81</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Calibri Light</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Datos relevantes Crédito Agro Andes </vt:lpstr>
      <vt:lpstr>Datos relevantes Crédito Agro Andes </vt:lpstr>
      <vt:lpstr>Presentación de PowerPoint</vt:lpstr>
      <vt:lpstr>Conclusiones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Robinson Ramirez Mejia</dc:creator>
  <cp:lastModifiedBy>Olga Lucía</cp:lastModifiedBy>
  <cp:revision>45</cp:revision>
  <dcterms:created xsi:type="dcterms:W3CDTF">2020-07-23T00:41:28Z</dcterms:created>
  <dcterms:modified xsi:type="dcterms:W3CDTF">2021-07-29T02:50:02Z</dcterms:modified>
</cp:coreProperties>
</file>