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4"/>
  </p:sldMasterIdLst>
  <p:notesMasterIdLst>
    <p:notesMasterId r:id="rId6"/>
  </p:notesMasterIdLst>
  <p:sldIdLst>
    <p:sldId id="256" r:id="rId5"/>
  </p:sldIdLst>
  <p:sldSz cx="32399288" cy="39600188"/>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EE"/>
    <a:srgbClr val="752157"/>
    <a:srgbClr val="348F41"/>
    <a:srgbClr val="01AF50"/>
    <a:srgbClr val="3DAE2B"/>
    <a:srgbClr val="009579"/>
    <a:srgbClr val="3BBFAD"/>
    <a:srgbClr val="017D39"/>
    <a:srgbClr val="87C400"/>
    <a:srgbClr val="A2E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92" autoAdjust="0"/>
    <p:restoredTop sz="94660"/>
  </p:normalViewPr>
  <p:slideViewPr>
    <p:cSldViewPr snapToGrid="0">
      <p:cViewPr>
        <p:scale>
          <a:sx n="50" d="100"/>
          <a:sy n="50" d="100"/>
        </p:scale>
        <p:origin x="-180" y="-7662"/>
      </p:cViewPr>
      <p:guideLst/>
    </p:cSldViewPr>
  </p:slideViewPr>
  <p:notesTextViewPr>
    <p:cViewPr>
      <p:scale>
        <a:sx n="1" d="1"/>
        <a:sy n="1" d="1"/>
      </p:scale>
      <p:origin x="0" y="0"/>
    </p:cViewPr>
  </p:notesTextViewPr>
  <p:notesViewPr>
    <p:cSldViewPr snapToGrid="0" showGuides="1">
      <p:cViewPr varScale="1">
        <p:scale>
          <a:sx n="102" d="100"/>
          <a:sy n="102" d="100"/>
        </p:scale>
        <p:origin x="808"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D62087-6BDE-0549-8DE7-FEA2D0728B1A}" type="datetimeFigureOut">
              <a:rPr lang="es-CO" smtClean="0"/>
              <a:t>31/07/2024</a:t>
            </a:fld>
            <a:endParaRPr lang="es-CO"/>
          </a:p>
        </p:txBody>
      </p:sp>
      <p:sp>
        <p:nvSpPr>
          <p:cNvPr id="4" name="Marcador de imagen de diapositiva 3"/>
          <p:cNvSpPr>
            <a:spLocks noGrp="1" noRot="1" noChangeAspect="1"/>
          </p:cNvSpPr>
          <p:nvPr>
            <p:ph type="sldImg" idx="2"/>
          </p:nvPr>
        </p:nvSpPr>
        <p:spPr>
          <a:xfrm>
            <a:off x="2166938" y="1143000"/>
            <a:ext cx="2524125"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CC386D-FA57-FF48-8F2B-811416F38453}" type="slidenum">
              <a:rPr lang="es-CO" smtClean="0"/>
              <a:t>‹Nº›</a:t>
            </a:fld>
            <a:endParaRPr lang="es-CO"/>
          </a:p>
        </p:txBody>
      </p:sp>
    </p:spTree>
    <p:extLst>
      <p:ext uri="{BB962C8B-B14F-4D97-AF65-F5344CB8AC3E}">
        <p14:creationId xmlns:p14="http://schemas.microsoft.com/office/powerpoint/2010/main" val="3863651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0799268"/>
            <a:ext cx="24299466"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39F0FE-4FDD-4BC1-9CD7-BCC3BFCCECE4}"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63120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39F0FE-4FDD-4BC1-9CD7-BCC3BFCCECE4}"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3346299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108343"/>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108343"/>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39F0FE-4FDD-4BC1-9CD7-BCC3BFCCECE4}"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3757469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39F0FE-4FDD-4BC1-9CD7-BCC3BFCCECE4}"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359206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59"/>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39F0FE-4FDD-4BC1-9CD7-BCC3BFCCECE4}"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1902610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0541716"/>
            <a:ext cx="13769697" cy="251259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0541716"/>
            <a:ext cx="13769697" cy="251259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39F0FE-4FDD-4BC1-9CD7-BCC3BFCCECE4}"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3988652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2"/>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49"/>
            <a:ext cx="13706415"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69"/>
            <a:ext cx="13706415"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9707549"/>
            <a:ext cx="13773917"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4465069"/>
            <a:ext cx="13773917"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39F0FE-4FDD-4BC1-9CD7-BCC3BFCCECE4}" type="datetimeFigureOut">
              <a:rPr lang="en-US" smtClean="0"/>
              <a:t>7/31/2024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1025110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39F0FE-4FDD-4BC1-9CD7-BCC3BFCCECE4}" type="datetimeFigureOut">
              <a:rPr lang="en-US" smtClean="0"/>
              <a:t>7/31/2024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2286789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39F0FE-4FDD-4BC1-9CD7-BCC3BFCCECE4}" type="datetimeFigureOut">
              <a:rPr lang="en-US" smtClean="0"/>
              <a:t>7/31/2024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4053398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2"/>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5701703"/>
            <a:ext cx="16402140"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2D39F0FE-4FDD-4BC1-9CD7-BCC3BFCCECE4}"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508182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2"/>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5701703"/>
            <a:ext cx="16402140"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2D39F0FE-4FDD-4BC1-9CD7-BCC3BFCCECE4}"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BCD53-8A13-4D36-877D-688613023D4E}" type="slidenum">
              <a:rPr lang="en-US" smtClean="0"/>
              <a:t>‹Nº›</a:t>
            </a:fld>
            <a:endParaRPr lang="en-US"/>
          </a:p>
        </p:txBody>
      </p:sp>
    </p:spTree>
    <p:extLst>
      <p:ext uri="{BB962C8B-B14F-4D97-AF65-F5344CB8AC3E}">
        <p14:creationId xmlns:p14="http://schemas.microsoft.com/office/powerpoint/2010/main" val="3577082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108352"/>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0541716"/>
            <a:ext cx="27944386" cy="251259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6"/>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2D39F0FE-4FDD-4BC1-9CD7-BCC3BFCCECE4}" type="datetimeFigureOut">
              <a:rPr lang="en-US" smtClean="0"/>
              <a:t>7/31/2024</a:t>
            </a:fld>
            <a:endParaRPr lang="en-US"/>
          </a:p>
        </p:txBody>
      </p:sp>
      <p:sp>
        <p:nvSpPr>
          <p:cNvPr id="5" name="Footer Placeholder 4"/>
          <p:cNvSpPr>
            <a:spLocks noGrp="1"/>
          </p:cNvSpPr>
          <p:nvPr>
            <p:ph type="ftr" sz="quarter" idx="3"/>
          </p:nvPr>
        </p:nvSpPr>
        <p:spPr>
          <a:xfrm>
            <a:off x="10732264" y="36703516"/>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6"/>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E8BCD53-8A13-4D36-877D-688613023D4E}" type="slidenum">
              <a:rPr lang="en-US" smtClean="0"/>
              <a:t>‹Nº›</a:t>
            </a:fld>
            <a:endParaRPr lang="en-US"/>
          </a:p>
        </p:txBody>
      </p:sp>
    </p:spTree>
    <p:extLst>
      <p:ext uri="{BB962C8B-B14F-4D97-AF65-F5344CB8AC3E}">
        <p14:creationId xmlns:p14="http://schemas.microsoft.com/office/powerpoint/2010/main" val="826631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3.wdp"/><Relationship Id="rId13" Type="http://schemas.openxmlformats.org/officeDocument/2006/relationships/image" Target="../media/image7.svg"/><Relationship Id="rId18" Type="http://schemas.openxmlformats.org/officeDocument/2006/relationships/image" Target="../media/image11.png"/><Relationship Id="rId26" Type="http://schemas.openxmlformats.org/officeDocument/2006/relationships/image" Target="../media/image16.png"/><Relationship Id="rId3" Type="http://schemas.openxmlformats.org/officeDocument/2006/relationships/image" Target="../media/image1.png"/><Relationship Id="rId21" Type="http://schemas.microsoft.com/office/2007/relationships/hdphoto" Target="../media/hdphoto7.wdp"/><Relationship Id="rId7" Type="http://schemas.openxmlformats.org/officeDocument/2006/relationships/image" Target="../media/image3.png"/><Relationship Id="rId12" Type="http://schemas.openxmlformats.org/officeDocument/2006/relationships/image" Target="../media/image6.png"/><Relationship Id="rId17" Type="http://schemas.microsoft.com/office/2007/relationships/hdphoto" Target="../media/hdphoto5.wdp"/><Relationship Id="rId25" Type="http://schemas.openxmlformats.org/officeDocument/2006/relationships/image" Target="../media/image15.png"/><Relationship Id="rId2" Type="http://schemas.openxmlformats.org/officeDocument/2006/relationships/slideLayout" Target="../slideLayouts/slideLayout1.xml"/><Relationship Id="rId16" Type="http://schemas.openxmlformats.org/officeDocument/2006/relationships/image" Target="../media/image10.png"/><Relationship Id="rId20" Type="http://schemas.openxmlformats.org/officeDocument/2006/relationships/image" Target="../media/image12.png"/><Relationship Id="rId1" Type="http://schemas.openxmlformats.org/officeDocument/2006/relationships/tags" Target="../tags/tag2.xml"/><Relationship Id="rId6" Type="http://schemas.microsoft.com/office/2007/relationships/hdphoto" Target="../media/hdphoto2.wdp"/><Relationship Id="rId11" Type="http://schemas.microsoft.com/office/2007/relationships/hdphoto" Target="../media/hdphoto4.wdp"/><Relationship Id="rId24" Type="http://schemas.openxmlformats.org/officeDocument/2006/relationships/image" Target="../media/image14.png"/><Relationship Id="rId5" Type="http://schemas.openxmlformats.org/officeDocument/2006/relationships/image" Target="../media/image2.png"/><Relationship Id="rId15" Type="http://schemas.openxmlformats.org/officeDocument/2006/relationships/image" Target="../media/image9.svg"/><Relationship Id="rId23" Type="http://schemas.openxmlformats.org/officeDocument/2006/relationships/image" Target="../media/image13.png"/><Relationship Id="rId10" Type="http://schemas.openxmlformats.org/officeDocument/2006/relationships/image" Target="../media/image5.png"/><Relationship Id="rId19" Type="http://schemas.microsoft.com/office/2007/relationships/hdphoto" Target="../media/hdphoto6.wdp"/><Relationship Id="rId4" Type="http://schemas.microsoft.com/office/2007/relationships/hdphoto" Target="../media/hdphoto1.wdp"/><Relationship Id="rId9" Type="http://schemas.openxmlformats.org/officeDocument/2006/relationships/image" Target="../media/image4.png"/><Relationship Id="rId14" Type="http://schemas.openxmlformats.org/officeDocument/2006/relationships/image" Target="../media/image8.png"/><Relationship Id="rId22" Type="http://schemas.openxmlformats.org/officeDocument/2006/relationships/hyperlink" Target="https://www.linkedin.com/public-profile/setting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ectángulo 75">
            <a:extLst>
              <a:ext uri="{FF2B5EF4-FFF2-40B4-BE49-F238E27FC236}">
                <a16:creationId xmlns:a16="http://schemas.microsoft.com/office/drawing/2014/main" id="{C5E54CEE-02FC-2626-420B-041528D5535B}"/>
              </a:ext>
            </a:extLst>
          </p:cNvPr>
          <p:cNvSpPr/>
          <p:nvPr/>
        </p:nvSpPr>
        <p:spPr>
          <a:xfrm>
            <a:off x="-9768" y="37379947"/>
            <a:ext cx="32485264" cy="1815882"/>
          </a:xfrm>
          <a:prstGeom prst="rect">
            <a:avLst/>
          </a:prstGeom>
          <a:solidFill>
            <a:srgbClr val="01A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Rectángulo 1"/>
          <p:cNvSpPr/>
          <p:nvPr/>
        </p:nvSpPr>
        <p:spPr>
          <a:xfrm>
            <a:off x="-9768" y="-122056"/>
            <a:ext cx="32495030" cy="4887351"/>
          </a:xfrm>
          <a:prstGeom prst="rect">
            <a:avLst/>
          </a:prstGeom>
          <a:solidFill>
            <a:srgbClr val="348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Rectángulo 2"/>
          <p:cNvSpPr/>
          <p:nvPr/>
        </p:nvSpPr>
        <p:spPr>
          <a:xfrm>
            <a:off x="-1" y="4702522"/>
            <a:ext cx="32485264" cy="2323920"/>
          </a:xfrm>
          <a:prstGeom prst="rect">
            <a:avLst/>
          </a:prstGeom>
          <a:solidFill>
            <a:srgbClr val="01A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0" name="TextBox 209">
            <a:extLst>
              <a:ext uri="{FF2B5EF4-FFF2-40B4-BE49-F238E27FC236}">
                <a16:creationId xmlns:a16="http://schemas.microsoft.com/office/drawing/2014/main" id="{18FE6342-0479-32AA-EDF7-FE58D460B2A3}"/>
              </a:ext>
            </a:extLst>
          </p:cNvPr>
          <p:cNvSpPr txBox="1"/>
          <p:nvPr/>
        </p:nvSpPr>
        <p:spPr>
          <a:xfrm>
            <a:off x="3976692" y="8110874"/>
            <a:ext cx="5996696" cy="1015663"/>
          </a:xfrm>
          <a:prstGeom prst="rect">
            <a:avLst/>
          </a:prstGeom>
          <a:noFill/>
        </p:spPr>
        <p:txBody>
          <a:bodyPr wrap="square">
            <a:spAutoFit/>
          </a:bodyPr>
          <a:lstStyle/>
          <a:p>
            <a:r>
              <a:rPr lang="en-US" sz="6000" b="1" dirty="0" err="1">
                <a:solidFill>
                  <a:srgbClr val="01602D"/>
                </a:solidFill>
                <a:latin typeface="Arial" panose="020B0604020202020204" pitchFamily="34" charset="0"/>
                <a:cs typeface="Arial" panose="020B0604020202020204" pitchFamily="34" charset="0"/>
              </a:rPr>
              <a:t>Introducción</a:t>
            </a:r>
            <a:endParaRPr lang="en-US" sz="6000" b="1" dirty="0">
              <a:solidFill>
                <a:srgbClr val="01602D"/>
              </a:solidFill>
              <a:latin typeface="Arial" panose="020B0604020202020204" pitchFamily="34" charset="0"/>
              <a:cs typeface="Arial" panose="020B0604020202020204" pitchFamily="34" charset="0"/>
            </a:endParaRPr>
          </a:p>
        </p:txBody>
      </p:sp>
      <p:sp>
        <p:nvSpPr>
          <p:cNvPr id="212" name="Oval 211">
            <a:extLst>
              <a:ext uri="{FF2B5EF4-FFF2-40B4-BE49-F238E27FC236}">
                <a16:creationId xmlns:a16="http://schemas.microsoft.com/office/drawing/2014/main" id="{A7055A8E-348D-F091-ED87-C1BD6C7070BC}"/>
              </a:ext>
            </a:extLst>
          </p:cNvPr>
          <p:cNvSpPr/>
          <p:nvPr/>
        </p:nvSpPr>
        <p:spPr>
          <a:xfrm>
            <a:off x="1537606" y="7785657"/>
            <a:ext cx="1850230" cy="1850230"/>
          </a:xfrm>
          <a:prstGeom prst="ellipse">
            <a:avLst/>
          </a:prstGeom>
          <a:solidFill>
            <a:srgbClr val="7521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cxnSp>
        <p:nvCxnSpPr>
          <p:cNvPr id="30" name="Straight Connector 29">
            <a:extLst>
              <a:ext uri="{FF2B5EF4-FFF2-40B4-BE49-F238E27FC236}">
                <a16:creationId xmlns:a16="http://schemas.microsoft.com/office/drawing/2014/main" id="{D0F8B7CB-8588-EBDB-72EB-FF163D3DDC5C}"/>
              </a:ext>
            </a:extLst>
          </p:cNvPr>
          <p:cNvCxnSpPr>
            <a:cxnSpLocks/>
          </p:cNvCxnSpPr>
          <p:nvPr/>
        </p:nvCxnSpPr>
        <p:spPr>
          <a:xfrm>
            <a:off x="1147799" y="7577123"/>
            <a:ext cx="18856201" cy="0"/>
          </a:xfrm>
          <a:prstGeom prst="line">
            <a:avLst/>
          </a:prstGeom>
          <a:ln>
            <a:solidFill>
              <a:srgbClr val="3DAE2B"/>
            </a:solidFill>
          </a:ln>
        </p:spPr>
        <p:style>
          <a:lnRef idx="1">
            <a:schemeClr val="accent1"/>
          </a:lnRef>
          <a:fillRef idx="0">
            <a:schemeClr val="accent1"/>
          </a:fillRef>
          <a:effectRef idx="0">
            <a:schemeClr val="accent1"/>
          </a:effectRef>
          <a:fontRef idx="minor">
            <a:schemeClr val="tx1"/>
          </a:fontRef>
        </p:style>
      </p:cxnSp>
      <p:sp>
        <p:nvSpPr>
          <p:cNvPr id="152" name="TextBox 151">
            <a:extLst>
              <a:ext uri="{FF2B5EF4-FFF2-40B4-BE49-F238E27FC236}">
                <a16:creationId xmlns:a16="http://schemas.microsoft.com/office/drawing/2014/main" id="{7A252DA3-489D-4B2A-3EA3-EE95C3A4B4E7}"/>
              </a:ext>
            </a:extLst>
          </p:cNvPr>
          <p:cNvSpPr txBox="1"/>
          <p:nvPr/>
        </p:nvSpPr>
        <p:spPr>
          <a:xfrm>
            <a:off x="3405451" y="23106986"/>
            <a:ext cx="5996696" cy="1015663"/>
          </a:xfrm>
          <a:prstGeom prst="rect">
            <a:avLst/>
          </a:prstGeom>
          <a:noFill/>
        </p:spPr>
        <p:txBody>
          <a:bodyPr wrap="square">
            <a:spAutoFit/>
          </a:bodyPr>
          <a:lstStyle/>
          <a:p>
            <a:r>
              <a:rPr lang="en-US" sz="6000" b="1" dirty="0" err="1">
                <a:solidFill>
                  <a:srgbClr val="01602D"/>
                </a:solidFill>
                <a:latin typeface="Arial" panose="020B0604020202020204" pitchFamily="34" charset="0"/>
                <a:cs typeface="Arial" panose="020B0604020202020204" pitchFamily="34" charset="0"/>
              </a:rPr>
              <a:t>Metodología</a:t>
            </a:r>
            <a:endParaRPr lang="en-US" sz="6000" b="1" dirty="0">
              <a:solidFill>
                <a:srgbClr val="01602D"/>
              </a:solidFill>
              <a:latin typeface="Arial" panose="020B0604020202020204" pitchFamily="34" charset="0"/>
              <a:cs typeface="Arial" panose="020B0604020202020204" pitchFamily="34" charset="0"/>
            </a:endParaRPr>
          </a:p>
        </p:txBody>
      </p:sp>
      <p:sp>
        <p:nvSpPr>
          <p:cNvPr id="155" name="Oval 154">
            <a:extLst>
              <a:ext uri="{FF2B5EF4-FFF2-40B4-BE49-F238E27FC236}">
                <a16:creationId xmlns:a16="http://schemas.microsoft.com/office/drawing/2014/main" id="{B019CB77-AB64-61C2-9AF1-18E77C96304A}"/>
              </a:ext>
            </a:extLst>
          </p:cNvPr>
          <p:cNvSpPr/>
          <p:nvPr/>
        </p:nvSpPr>
        <p:spPr>
          <a:xfrm>
            <a:off x="1352463" y="22824157"/>
            <a:ext cx="1850230" cy="1850230"/>
          </a:xfrm>
          <a:prstGeom prst="ellipse">
            <a:avLst/>
          </a:prstGeom>
          <a:solidFill>
            <a:srgbClr val="7521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cxnSp>
        <p:nvCxnSpPr>
          <p:cNvPr id="159" name="Straight Connector 158">
            <a:extLst>
              <a:ext uri="{FF2B5EF4-FFF2-40B4-BE49-F238E27FC236}">
                <a16:creationId xmlns:a16="http://schemas.microsoft.com/office/drawing/2014/main" id="{5526CE35-FB6B-7FA3-6A4E-1EEE0FD50E3D}"/>
              </a:ext>
            </a:extLst>
          </p:cNvPr>
          <p:cNvCxnSpPr>
            <a:cxnSpLocks/>
          </p:cNvCxnSpPr>
          <p:nvPr/>
        </p:nvCxnSpPr>
        <p:spPr>
          <a:xfrm>
            <a:off x="1352463" y="22237891"/>
            <a:ext cx="9082161" cy="0"/>
          </a:xfrm>
          <a:prstGeom prst="line">
            <a:avLst/>
          </a:prstGeom>
          <a:ln>
            <a:solidFill>
              <a:srgbClr val="3DAE2B"/>
            </a:solidFill>
          </a:ln>
        </p:spPr>
        <p:style>
          <a:lnRef idx="1">
            <a:schemeClr val="accent1"/>
          </a:lnRef>
          <a:fillRef idx="0">
            <a:schemeClr val="accent1"/>
          </a:fillRef>
          <a:effectRef idx="0">
            <a:schemeClr val="accent1"/>
          </a:effectRef>
          <a:fontRef idx="minor">
            <a:schemeClr val="tx1"/>
          </a:fontRef>
        </p:style>
      </p:cxnSp>
      <p:sp>
        <p:nvSpPr>
          <p:cNvPr id="166" name="TextBox 165">
            <a:extLst>
              <a:ext uri="{FF2B5EF4-FFF2-40B4-BE49-F238E27FC236}">
                <a16:creationId xmlns:a16="http://schemas.microsoft.com/office/drawing/2014/main" id="{E68AA243-B862-85A2-13A3-9B319F542171}"/>
              </a:ext>
            </a:extLst>
          </p:cNvPr>
          <p:cNvSpPr txBox="1"/>
          <p:nvPr/>
        </p:nvSpPr>
        <p:spPr>
          <a:xfrm>
            <a:off x="13627040" y="8530679"/>
            <a:ext cx="5996696" cy="1015663"/>
          </a:xfrm>
          <a:prstGeom prst="rect">
            <a:avLst/>
          </a:prstGeom>
          <a:noFill/>
        </p:spPr>
        <p:txBody>
          <a:bodyPr wrap="square">
            <a:spAutoFit/>
          </a:bodyPr>
          <a:lstStyle/>
          <a:p>
            <a:r>
              <a:rPr lang="en-US" sz="6000" b="1" dirty="0" err="1">
                <a:solidFill>
                  <a:srgbClr val="01602D"/>
                </a:solidFill>
                <a:latin typeface="Arial" panose="020B0604020202020204" pitchFamily="34" charset="0"/>
                <a:cs typeface="Arial" panose="020B0604020202020204" pitchFamily="34" charset="0"/>
              </a:rPr>
              <a:t>Resultados</a:t>
            </a:r>
            <a:endParaRPr lang="en-US" sz="6000" b="1" dirty="0">
              <a:solidFill>
                <a:srgbClr val="01602D"/>
              </a:solidFill>
              <a:latin typeface="Arial" panose="020B0604020202020204" pitchFamily="34" charset="0"/>
              <a:cs typeface="Arial" panose="020B0604020202020204" pitchFamily="34" charset="0"/>
            </a:endParaRPr>
          </a:p>
        </p:txBody>
      </p:sp>
      <p:sp>
        <p:nvSpPr>
          <p:cNvPr id="170" name="Oval 169">
            <a:extLst>
              <a:ext uri="{FF2B5EF4-FFF2-40B4-BE49-F238E27FC236}">
                <a16:creationId xmlns:a16="http://schemas.microsoft.com/office/drawing/2014/main" id="{8D202C28-F2BD-573E-F627-DC9BF9B65443}"/>
              </a:ext>
            </a:extLst>
          </p:cNvPr>
          <p:cNvSpPr/>
          <p:nvPr/>
        </p:nvSpPr>
        <p:spPr>
          <a:xfrm>
            <a:off x="11191908" y="8055540"/>
            <a:ext cx="1850230" cy="1850230"/>
          </a:xfrm>
          <a:prstGeom prst="ellipse">
            <a:avLst/>
          </a:prstGeom>
          <a:solidFill>
            <a:srgbClr val="7521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06" name="TextBox 205">
            <a:extLst>
              <a:ext uri="{FF2B5EF4-FFF2-40B4-BE49-F238E27FC236}">
                <a16:creationId xmlns:a16="http://schemas.microsoft.com/office/drawing/2014/main" id="{938E6C19-1088-6A45-351C-DDDCBB00282E}"/>
              </a:ext>
            </a:extLst>
          </p:cNvPr>
          <p:cNvSpPr txBox="1"/>
          <p:nvPr/>
        </p:nvSpPr>
        <p:spPr>
          <a:xfrm>
            <a:off x="22143428" y="22403542"/>
            <a:ext cx="5897023" cy="1015663"/>
          </a:xfrm>
          <a:prstGeom prst="rect">
            <a:avLst/>
          </a:prstGeom>
          <a:noFill/>
        </p:spPr>
        <p:txBody>
          <a:bodyPr wrap="square">
            <a:spAutoFit/>
          </a:bodyPr>
          <a:lstStyle/>
          <a:p>
            <a:r>
              <a:rPr lang="en-US" sz="6000" b="1" dirty="0" err="1">
                <a:solidFill>
                  <a:srgbClr val="01602D"/>
                </a:solidFill>
                <a:latin typeface="Arial" panose="020B0604020202020204" pitchFamily="34" charset="0"/>
                <a:ea typeface="Open Sans" panose="020B0606030504020204" pitchFamily="34" charset="0"/>
                <a:cs typeface="Arial" panose="020B0604020202020204" pitchFamily="34" charset="0"/>
              </a:rPr>
              <a:t>Conclusiones</a:t>
            </a:r>
            <a:endParaRPr lang="en-US" sz="6000" b="1" dirty="0">
              <a:solidFill>
                <a:srgbClr val="01602D"/>
              </a:solidFill>
              <a:latin typeface="Arial" panose="020B0604020202020204" pitchFamily="34" charset="0"/>
              <a:cs typeface="Arial" panose="020B0604020202020204" pitchFamily="34" charset="0"/>
            </a:endParaRPr>
          </a:p>
        </p:txBody>
      </p:sp>
      <p:pic>
        <p:nvPicPr>
          <p:cNvPr id="7" name="Imagen 6">
            <a:extLst>
              <a:ext uri="{FF2B5EF4-FFF2-40B4-BE49-F238E27FC236}">
                <a16:creationId xmlns:a16="http://schemas.microsoft.com/office/drawing/2014/main" id="{9A25AA8E-2397-4660-81AB-3FB0EFF7B514}"/>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backgroundRemoval t="10000" b="90000" l="10000" r="90000">
                        <a14:foregroundMark x1="61111" y1="37778" x2="60556" y2="35000"/>
                        <a14:foregroundMark x1="60556" y1="35000" x2="61389" y2="37222"/>
                        <a14:foregroundMark x1="61111" y1="43611" x2="59444" y2="50278"/>
                        <a14:foregroundMark x1="59444" y1="50278" x2="61111" y2="43889"/>
                        <a14:foregroundMark x1="61111" y1="43889" x2="61667" y2="42500"/>
                        <a14:backgroundMark x1="66667" y1="30278" x2="68333" y2="22778"/>
                        <a14:backgroundMark x1="68889" y1="23056" x2="71111" y2="32222"/>
                        <a14:backgroundMark x1="71111" y1="32222" x2="73611" y2="22222"/>
                        <a14:backgroundMark x1="73611" y1="22222" x2="74722" y2="19444"/>
                        <a14:backgroundMark x1="74722" y1="19444" x2="76111" y2="18333"/>
                        <a14:backgroundMark x1="67778" y1="20000" x2="67778" y2="20000"/>
                        <a14:backgroundMark x1="67778" y1="20000" x2="67778" y2="20000"/>
                        <a14:backgroundMark x1="67778" y1="20000" x2="82222" y2="51111"/>
                        <a14:backgroundMark x1="82222" y1="51111" x2="83056" y2="15833"/>
                        <a14:backgroundMark x1="83056" y1="15833" x2="80556" y2="41389"/>
                        <a14:backgroundMark x1="80556" y1="41389" x2="82222" y2="17500"/>
                        <a14:backgroundMark x1="82222" y1="17500" x2="80556" y2="7500"/>
                        <a14:backgroundMark x1="80556" y1="7500" x2="77500" y2="10278"/>
                        <a14:backgroundMark x1="77500" y1="10278" x2="73889" y2="40000"/>
                        <a14:backgroundMark x1="73889" y1="40000" x2="75833" y2="30833"/>
                        <a14:backgroundMark x1="75833" y1="30833" x2="78056" y2="43611"/>
                        <a14:backgroundMark x1="78056" y1="43611" x2="79444" y2="38056"/>
                        <a14:backgroundMark x1="79444" y1="38056" x2="78333" y2="43611"/>
                        <a14:backgroundMark x1="78333" y1="43611" x2="77500" y2="26944"/>
                        <a14:backgroundMark x1="77500" y1="26944" x2="76667" y2="34444"/>
                        <a14:backgroundMark x1="76667" y1="34444" x2="77222" y2="22222"/>
                        <a14:backgroundMark x1="77222" y1="22222" x2="74167" y2="11667"/>
                        <a14:backgroundMark x1="74167" y1="11667" x2="70833" y2="8056"/>
                        <a14:backgroundMark x1="70833" y1="8056" x2="69722" y2="19444"/>
                        <a14:backgroundMark x1="69722" y1="19444" x2="70000" y2="21944"/>
                      </a14:backgroundRemoval>
                    </a14:imgEffect>
                  </a14:imgLayer>
                </a14:imgProps>
              </a:ext>
              <a:ext uri="{28A0092B-C50C-407E-A947-70E740481C1C}">
                <a14:useLocalDpi xmlns:a14="http://schemas.microsoft.com/office/drawing/2010/main" val="0"/>
              </a:ext>
            </a:extLst>
          </a:blip>
          <a:stretch>
            <a:fillRect/>
          </a:stretch>
        </p:blipFill>
        <p:spPr>
          <a:xfrm>
            <a:off x="11168574" y="8055540"/>
            <a:ext cx="1850230" cy="1850230"/>
          </a:xfrm>
          <a:prstGeom prst="rect">
            <a:avLst/>
          </a:prstGeom>
        </p:spPr>
      </p:pic>
      <p:pic>
        <p:nvPicPr>
          <p:cNvPr id="13" name="Imagen 12">
            <a:extLst>
              <a:ext uri="{FF2B5EF4-FFF2-40B4-BE49-F238E27FC236}">
                <a16:creationId xmlns:a16="http://schemas.microsoft.com/office/drawing/2014/main" id="{A065FEA0-0555-4544-BC6A-F6D606902FE9}"/>
              </a:ext>
            </a:extLst>
          </p:cNvPr>
          <p:cNvPicPr>
            <a:picLocks noChangeAspect="1"/>
          </p:cNvPicPr>
          <p:nvPr/>
        </p:nvPicPr>
        <p:blipFill>
          <a:blip r:embed="rId5" cstate="hqprint">
            <a:lum bright="70000" contrast="-70000"/>
            <a:extLst>
              <a:ext uri="{BEBA8EAE-BF5A-486C-A8C5-ECC9F3942E4B}">
                <a14:imgProps xmlns:a14="http://schemas.microsoft.com/office/drawing/2010/main">
                  <a14:imgLayer r:embed="rId6">
                    <a14:imgEffect>
                      <a14:backgroundRemoval t="2882" b="98891" l="889" r="90000">
                        <a14:foregroundMark x1="9000" y1="17517" x2="8667" y2="37472"/>
                        <a14:foregroundMark x1="8667" y1="37472" x2="8667" y2="37472"/>
                        <a14:foregroundMark x1="5778" y1="14967" x2="3333" y2="13193"/>
                        <a14:foregroundMark x1="3333" y1="13193" x2="2000" y2="10865"/>
                        <a14:foregroundMark x1="2000" y1="10865" x2="2222" y2="5654"/>
                        <a14:foregroundMark x1="2222" y1="5654" x2="4222" y2="3991"/>
                        <a14:foregroundMark x1="4222" y1="3991" x2="6556" y2="3104"/>
                        <a14:foregroundMark x1="6556" y1="3104" x2="9000" y2="3104"/>
                        <a14:foregroundMark x1="9000" y1="3104" x2="9556" y2="3104"/>
                        <a14:foregroundMark x1="3222" y1="3437" x2="1556" y2="6098"/>
                        <a14:foregroundMark x1="1556" y1="6098" x2="889" y2="8758"/>
                        <a14:foregroundMark x1="889" y1="8758" x2="1444" y2="10643"/>
                        <a14:foregroundMark x1="17444" y1="28492" x2="18333" y2="30820"/>
                        <a14:foregroundMark x1="18333" y1="30820" x2="21111" y2="29490"/>
                        <a14:foregroundMark x1="21111" y1="29490" x2="22333" y2="29379"/>
                        <a14:foregroundMark x1="18000" y1="45011" x2="20444" y2="46120"/>
                        <a14:foregroundMark x1="20444" y1="46120" x2="21111" y2="45565"/>
                        <a14:foregroundMark x1="17667" y1="61197" x2="20222" y2="62306"/>
                        <a14:foregroundMark x1="20222" y1="62306" x2="20889" y2="61973"/>
                        <a14:foregroundMark x1="9000" y1="92905" x2="9111" y2="98891"/>
                        <a14:foregroundMark x1="9111" y1="98891" x2="14222" y2="98448"/>
                        <a14:foregroundMark x1="89444" y1="77605" x2="89222" y2="82483"/>
                        <a14:foregroundMark x1="40556" y1="24169" x2="50667" y2="24169"/>
                        <a14:foregroundMark x1="65111" y1="24169" x2="66556" y2="24723"/>
                        <a14:foregroundMark x1="39111" y1="31153" x2="51889" y2="30266"/>
                        <a14:foregroundMark x1="51889" y1="30266" x2="53556" y2="30266"/>
                        <a14:foregroundMark x1="38778" y1="40022" x2="48333" y2="39468"/>
                        <a14:foregroundMark x1="48333" y1="39468" x2="55000" y2="39468"/>
                        <a14:foregroundMark x1="38000" y1="47228" x2="41000" y2="46009"/>
                        <a14:foregroundMark x1="41000" y1="46009" x2="41111" y2="45787"/>
                        <a14:foregroundMark x1="47556" y1="46452" x2="60556" y2="46452"/>
                        <a14:foregroundMark x1="38000" y1="56208" x2="43111" y2="55322"/>
                        <a14:foregroundMark x1="43111" y1="55322" x2="56778" y2="55654"/>
                        <a14:foregroundMark x1="39667" y1="63415" x2="48556" y2="62639"/>
                        <a14:foregroundMark x1="48556" y1="62639" x2="53333" y2="62639"/>
                        <a14:foregroundMark x1="64333" y1="62860" x2="68000" y2="63193"/>
                      </a14:backgroundRemoval>
                    </a14:imgEffect>
                  </a14:imgLayer>
                </a14:imgProps>
              </a:ext>
              <a:ext uri="{28A0092B-C50C-407E-A947-70E740481C1C}">
                <a14:useLocalDpi xmlns:a14="http://schemas.microsoft.com/office/drawing/2010/main" val="0"/>
              </a:ext>
            </a:extLst>
          </a:blip>
          <a:stretch>
            <a:fillRect/>
          </a:stretch>
        </p:blipFill>
        <p:spPr>
          <a:xfrm>
            <a:off x="1674272" y="23095397"/>
            <a:ext cx="1295522" cy="1298400"/>
          </a:xfrm>
          <a:prstGeom prst="rect">
            <a:avLst/>
          </a:prstGeom>
        </p:spPr>
      </p:pic>
      <p:pic>
        <p:nvPicPr>
          <p:cNvPr id="15" name="Imagen 14">
            <a:extLst>
              <a:ext uri="{FF2B5EF4-FFF2-40B4-BE49-F238E27FC236}">
                <a16:creationId xmlns:a16="http://schemas.microsoft.com/office/drawing/2014/main" id="{0EFEB9A5-B52A-4B25-9496-99F07D4DD289}"/>
              </a:ext>
            </a:extLst>
          </p:cNvPr>
          <p:cNvPicPr>
            <a:picLocks noChangeAspect="1"/>
          </p:cNvPicPr>
          <p:nvPr/>
        </p:nvPicPr>
        <p:blipFill>
          <a:blip r:embed="rId7" cstate="hqprint">
            <a:lum bright="70000" contrast="-70000"/>
            <a:extLst>
              <a:ext uri="{BEBA8EAE-BF5A-486C-A8C5-ECC9F3942E4B}">
                <a14:imgProps xmlns:a14="http://schemas.microsoft.com/office/drawing/2010/main">
                  <a14:imgLayer r:embed="rId8">
                    <a14:imgEffect>
                      <a14:backgroundRemoval t="0" b="95306" l="6196" r="92609">
                        <a14:foregroundMark x1="24891" y1="8571" x2="20761" y2="612"/>
                        <a14:foregroundMark x1="20761" y1="612" x2="20109" y2="408"/>
                        <a14:foregroundMark x1="20978" y1="4388" x2="11413" y2="4388"/>
                        <a14:foregroundMark x1="11413" y1="4388" x2="9239" y2="5000"/>
                        <a14:foregroundMark x1="9239" y1="5000" x2="7609" y2="15918"/>
                        <a14:foregroundMark x1="7609" y1="15918" x2="6196" y2="25918"/>
                        <a14:foregroundMark x1="6196" y1="25918" x2="6196" y2="29490"/>
                        <a14:foregroundMark x1="82717" y1="22449" x2="90217" y2="19184"/>
                        <a14:foregroundMark x1="90217" y1="19184" x2="91522" y2="13980"/>
                        <a14:foregroundMark x1="91522" y1="13980" x2="91630" y2="10714"/>
                        <a14:foregroundMark x1="91630" y1="10714" x2="90217" y2="8265"/>
                        <a14:foregroundMark x1="90217" y1="8265" x2="89891" y2="8061"/>
                        <a14:foregroundMark x1="25761" y1="10102" x2="25109" y2="14694"/>
                        <a14:foregroundMark x1="25109" y1="14694" x2="21087" y2="21224"/>
                        <a14:foregroundMark x1="21087" y1="21224" x2="26957" y2="21633"/>
                        <a14:foregroundMark x1="26957" y1="21633" x2="34891" y2="20612"/>
                        <a14:foregroundMark x1="37500" y1="22143" x2="43804" y2="22449"/>
                        <a14:foregroundMark x1="43804" y1="22449" x2="49239" y2="22143"/>
                        <a14:foregroundMark x1="49239" y1="22143" x2="55870" y2="22143"/>
                        <a14:foregroundMark x1="55870" y1="22143" x2="58152" y2="21939"/>
                        <a14:foregroundMark x1="58152" y1="21939" x2="77500" y2="21939"/>
                        <a14:foregroundMark x1="77500" y1="21939" x2="84891" y2="21429"/>
                        <a14:foregroundMark x1="92717" y1="17245" x2="91630" y2="3265"/>
                        <a14:foregroundMark x1="27391" y1="2755" x2="35543" y2="2245"/>
                        <a14:foregroundMark x1="35543" y1="2245" x2="84674" y2="3265"/>
                        <a14:foregroundMark x1="84674" y1="3265" x2="89565" y2="5306"/>
                        <a14:foregroundMark x1="89565" y1="5306" x2="91304" y2="6429"/>
                        <a14:foregroundMark x1="8152" y1="29490" x2="8043" y2="32041"/>
                        <a14:foregroundMark x1="8043" y1="32041" x2="6848" y2="34694"/>
                        <a14:foregroundMark x1="6848" y1="34694" x2="6413" y2="87143"/>
                        <a14:foregroundMark x1="6413" y1="87143" x2="6739" y2="88265"/>
                        <a14:foregroundMark x1="7283" y1="88265" x2="9348" y2="89592"/>
                        <a14:foregroundMark x1="9348" y1="89592" x2="11087" y2="92041"/>
                        <a14:foregroundMark x1="11087" y1="92041" x2="15761" y2="95102"/>
                        <a14:foregroundMark x1="15761" y1="95102" x2="18478" y2="95306"/>
                        <a14:foregroundMark x1="18478" y1="95306" x2="20109" y2="92857"/>
                        <a14:foregroundMark x1="20109" y1="92857" x2="28804" y2="87245"/>
                        <a14:foregroundMark x1="28804" y1="87245" x2="31522" y2="86531"/>
                        <a14:foregroundMark x1="31522" y1="86531" x2="37935" y2="90408"/>
                        <a14:foregroundMark x1="37935" y1="90408" x2="43043" y2="94694"/>
                        <a14:foregroundMark x1="43043" y1="94694" x2="44674" y2="94286"/>
                        <a14:foregroundMark x1="60109" y1="85612" x2="51630" y2="92143"/>
                        <a14:foregroundMark x1="51630" y1="92143" x2="45217" y2="94796"/>
                        <a14:foregroundMark x1="61413" y1="86939" x2="71087" y2="94592"/>
                        <a14:foregroundMark x1="71087" y1="94592" x2="72935" y2="94796"/>
                        <a14:foregroundMark x1="73478" y1="95306" x2="80543" y2="90102"/>
                        <a14:foregroundMark x1="80543" y1="90102" x2="82391" y2="86633"/>
                        <a14:foregroundMark x1="82717" y1="27653" x2="83043" y2="87653"/>
                        <a14:foregroundMark x1="83043" y1="87653" x2="82935" y2="87959"/>
                        <a14:foregroundMark x1="23804" y1="38469" x2="62065" y2="39490"/>
                        <a14:foregroundMark x1="62065" y1="39490" x2="64239" y2="39184"/>
                        <a14:foregroundMark x1="24022" y1="48878" x2="26522" y2="49184"/>
                        <a14:foregroundMark x1="26522" y1="49184" x2="29022" y2="48878"/>
                        <a14:foregroundMark x1="29022" y1="48878" x2="64565" y2="48878"/>
                        <a14:foregroundMark x1="24022" y1="58367" x2="59457" y2="58571"/>
                        <a14:foregroundMark x1="21522" y1="58878" x2="23478" y2="59694"/>
                        <a14:foregroundMark x1="22391" y1="61020" x2="24565" y2="61224"/>
                        <a14:backgroundMark x1="29891" y1="29490" x2="44348" y2="31531"/>
                        <a14:backgroundMark x1="44348" y1="31531" x2="58370" y2="31633"/>
                        <a14:backgroundMark x1="18478" y1="26633" x2="18152" y2="47653"/>
                        <a14:backgroundMark x1="78478" y1="29490" x2="78478" y2="49694"/>
                        <a14:backgroundMark x1="72391" y1="56531" x2="71630" y2="64694"/>
                        <a14:backgroundMark x1="71630" y1="64694" x2="69565" y2="70000"/>
                        <a14:backgroundMark x1="69565" y1="70000" x2="67283" y2="71531"/>
                        <a14:backgroundMark x1="67283" y1="71531" x2="48261" y2="73776"/>
                        <a14:backgroundMark x1="48261" y1="73776" x2="41196" y2="73673"/>
                        <a14:backgroundMark x1="41196" y1="73673" x2="32500" y2="64796"/>
                        <a14:backgroundMark x1="20716" y1="59749" x2="15109" y2="57347"/>
                        <a14:backgroundMark x1="32500" y1="64796" x2="24469" y2="61356"/>
                        <a14:backgroundMark x1="15109" y1="57347" x2="12935" y2="54898"/>
                      </a14:backgroundRemoval>
                    </a14:imgEffect>
                  </a14:imgLayer>
                </a14:imgProps>
              </a:ext>
              <a:ext uri="{28A0092B-C50C-407E-A947-70E740481C1C}">
                <a14:useLocalDpi xmlns:a14="http://schemas.microsoft.com/office/drawing/2010/main" val="0"/>
              </a:ext>
            </a:extLst>
          </a:blip>
          <a:stretch>
            <a:fillRect/>
          </a:stretch>
        </p:blipFill>
        <p:spPr>
          <a:xfrm>
            <a:off x="1931679" y="8101451"/>
            <a:ext cx="1161427" cy="1237172"/>
          </a:xfrm>
          <a:prstGeom prst="rect">
            <a:avLst/>
          </a:prstGeom>
        </p:spPr>
      </p:pic>
      <p:sp>
        <p:nvSpPr>
          <p:cNvPr id="91" name="Rectángulo 90">
            <a:extLst>
              <a:ext uri="{FF2B5EF4-FFF2-40B4-BE49-F238E27FC236}">
                <a16:creationId xmlns:a16="http://schemas.microsoft.com/office/drawing/2014/main" id="{3950B619-8824-4E85-9CB5-CB77A9D9992F}"/>
              </a:ext>
            </a:extLst>
          </p:cNvPr>
          <p:cNvSpPr/>
          <p:nvPr/>
        </p:nvSpPr>
        <p:spPr>
          <a:xfrm>
            <a:off x="9962" y="39175309"/>
            <a:ext cx="32379363" cy="427138"/>
          </a:xfrm>
          <a:prstGeom prst="rect">
            <a:avLst/>
          </a:prstGeom>
          <a:solidFill>
            <a:srgbClr val="348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TextBox 15">
            <a:extLst>
              <a:ext uri="{FF2B5EF4-FFF2-40B4-BE49-F238E27FC236}">
                <a16:creationId xmlns:a16="http://schemas.microsoft.com/office/drawing/2014/main" id="{1FC3A2D9-856E-2E13-24DA-6F0238278DCB}"/>
              </a:ext>
            </a:extLst>
          </p:cNvPr>
          <p:cNvSpPr txBox="1"/>
          <p:nvPr/>
        </p:nvSpPr>
        <p:spPr>
          <a:xfrm>
            <a:off x="861349" y="5023042"/>
            <a:ext cx="18639292" cy="769441"/>
          </a:xfrm>
          <a:prstGeom prst="rect">
            <a:avLst/>
          </a:prstGeom>
          <a:noFill/>
        </p:spPr>
        <p:txBody>
          <a:bodyPr wrap="square">
            <a:spAutoFit/>
          </a:bodyPr>
          <a:lstStyle/>
          <a:p>
            <a:r>
              <a:rPr lang="en-US" sz="4400" b="1" dirty="0">
                <a:solidFill>
                  <a:schemeClr val="bg1"/>
                </a:solidFill>
                <a:latin typeface="Arial" panose="020B0604020202020204" pitchFamily="34" charset="0"/>
                <a:cs typeface="Arial" panose="020B0604020202020204" pitchFamily="34" charset="0"/>
              </a:rPr>
              <a:t>PRACTICANTE: Joseph Muñoz Parra</a:t>
            </a:r>
          </a:p>
        </p:txBody>
      </p:sp>
      <p:sp>
        <p:nvSpPr>
          <p:cNvPr id="8" name="TextBox 15">
            <a:extLst>
              <a:ext uri="{FF2B5EF4-FFF2-40B4-BE49-F238E27FC236}">
                <a16:creationId xmlns:a16="http://schemas.microsoft.com/office/drawing/2014/main" id="{AFDCA760-9F40-2D84-8D4C-C9DCC1A22850}"/>
              </a:ext>
            </a:extLst>
          </p:cNvPr>
          <p:cNvSpPr txBox="1"/>
          <p:nvPr/>
        </p:nvSpPr>
        <p:spPr>
          <a:xfrm>
            <a:off x="874135" y="5972994"/>
            <a:ext cx="18460429" cy="769441"/>
          </a:xfrm>
          <a:prstGeom prst="rect">
            <a:avLst/>
          </a:prstGeom>
          <a:noFill/>
        </p:spPr>
        <p:txBody>
          <a:bodyPr wrap="square">
            <a:spAutoFit/>
          </a:bodyPr>
          <a:lstStyle/>
          <a:p>
            <a:r>
              <a:rPr lang="en-US" sz="4400" b="1" dirty="0">
                <a:solidFill>
                  <a:schemeClr val="bg1"/>
                </a:solidFill>
                <a:latin typeface="Arial" panose="020B0604020202020204" pitchFamily="34" charset="0"/>
                <a:cs typeface="Arial" panose="020B0604020202020204" pitchFamily="34" charset="0"/>
              </a:rPr>
              <a:t>ASESOR: </a:t>
            </a:r>
            <a:r>
              <a:rPr lang="es-CO" sz="4400" b="1" dirty="0">
                <a:solidFill>
                  <a:schemeClr val="bg1"/>
                </a:solidFill>
                <a:latin typeface="Arial" panose="020B0604020202020204" pitchFamily="34" charset="0"/>
                <a:cs typeface="Arial" panose="020B0604020202020204" pitchFamily="34" charset="0"/>
              </a:rPr>
              <a:t>Elías</a:t>
            </a:r>
            <a:r>
              <a:rPr lang="en-US" sz="4400" b="1" dirty="0">
                <a:solidFill>
                  <a:schemeClr val="bg1"/>
                </a:solidFill>
                <a:latin typeface="Arial" panose="020B0604020202020204" pitchFamily="34" charset="0"/>
                <a:cs typeface="Arial" panose="020B0604020202020204" pitchFamily="34" charset="0"/>
              </a:rPr>
              <a:t> de </a:t>
            </a:r>
            <a:r>
              <a:rPr lang="es-CO" sz="4400" b="1" dirty="0">
                <a:solidFill>
                  <a:schemeClr val="bg1"/>
                </a:solidFill>
                <a:latin typeface="Arial" panose="020B0604020202020204" pitchFamily="34" charset="0"/>
                <a:cs typeface="Arial" panose="020B0604020202020204" pitchFamily="34" charset="0"/>
              </a:rPr>
              <a:t>Jesús</a:t>
            </a:r>
            <a:r>
              <a:rPr lang="en-US" sz="4400" b="1" dirty="0">
                <a:solidFill>
                  <a:schemeClr val="bg1"/>
                </a:solidFill>
                <a:latin typeface="Arial" panose="020B0604020202020204" pitchFamily="34" charset="0"/>
                <a:cs typeface="Arial" panose="020B0604020202020204" pitchFamily="34" charset="0"/>
              </a:rPr>
              <a:t> </a:t>
            </a:r>
            <a:r>
              <a:rPr lang="es-CO" sz="4400" b="1" dirty="0">
                <a:solidFill>
                  <a:schemeClr val="bg1"/>
                </a:solidFill>
                <a:latin typeface="Arial" panose="020B0604020202020204" pitchFamily="34" charset="0"/>
                <a:cs typeface="Arial" panose="020B0604020202020204" pitchFamily="34" charset="0"/>
              </a:rPr>
              <a:t>Gómez</a:t>
            </a:r>
            <a:r>
              <a:rPr lang="en-US" sz="4400" b="1" dirty="0">
                <a:solidFill>
                  <a:schemeClr val="bg1"/>
                </a:solidFill>
                <a:latin typeface="Arial" panose="020B0604020202020204" pitchFamily="34" charset="0"/>
                <a:cs typeface="Arial" panose="020B0604020202020204" pitchFamily="34" charset="0"/>
              </a:rPr>
              <a:t> </a:t>
            </a:r>
            <a:r>
              <a:rPr lang="es-CO" sz="4400" b="1" dirty="0">
                <a:solidFill>
                  <a:schemeClr val="bg1"/>
                </a:solidFill>
                <a:latin typeface="Arial" panose="020B0604020202020204" pitchFamily="34" charset="0"/>
                <a:cs typeface="Arial" panose="020B0604020202020204" pitchFamily="34" charset="0"/>
              </a:rPr>
              <a:t>Macias</a:t>
            </a:r>
            <a:r>
              <a:rPr lang="en-US" sz="4400" b="1" dirty="0">
                <a:solidFill>
                  <a:schemeClr val="bg1"/>
                </a:solidFill>
                <a:latin typeface="Arial" panose="020B0604020202020204" pitchFamily="34" charset="0"/>
                <a:cs typeface="Arial" panose="020B0604020202020204" pitchFamily="34" charset="0"/>
              </a:rPr>
              <a:t> </a:t>
            </a:r>
          </a:p>
        </p:txBody>
      </p:sp>
      <p:sp>
        <p:nvSpPr>
          <p:cNvPr id="9" name="TextBox 15">
            <a:extLst>
              <a:ext uri="{FF2B5EF4-FFF2-40B4-BE49-F238E27FC236}">
                <a16:creationId xmlns:a16="http://schemas.microsoft.com/office/drawing/2014/main" id="{6A5301F7-4306-7B45-198C-901E8F9E424A}"/>
              </a:ext>
            </a:extLst>
          </p:cNvPr>
          <p:cNvSpPr txBox="1"/>
          <p:nvPr/>
        </p:nvSpPr>
        <p:spPr>
          <a:xfrm>
            <a:off x="19931642" y="5004273"/>
            <a:ext cx="11588812" cy="769441"/>
          </a:xfrm>
          <a:prstGeom prst="rect">
            <a:avLst/>
          </a:prstGeom>
          <a:noFill/>
        </p:spPr>
        <p:txBody>
          <a:bodyPr wrap="square">
            <a:spAutoFit/>
          </a:bodyPr>
          <a:lstStyle/>
          <a:p>
            <a:r>
              <a:rPr lang="en-US" sz="4400" b="1" dirty="0">
                <a:solidFill>
                  <a:schemeClr val="bg1"/>
                </a:solidFill>
                <a:latin typeface="Arial" panose="020B0604020202020204" pitchFamily="34" charset="0"/>
                <a:cs typeface="Arial" panose="020B0604020202020204" pitchFamily="34" charset="0"/>
              </a:rPr>
              <a:t>PROGRAMA: </a:t>
            </a:r>
            <a:r>
              <a:rPr lang="es-CO" sz="4400" b="1" dirty="0">
                <a:solidFill>
                  <a:schemeClr val="bg1"/>
                </a:solidFill>
                <a:latin typeface="Arial" panose="020B0604020202020204" pitchFamily="34" charset="0"/>
                <a:cs typeface="Arial" panose="020B0604020202020204" pitchFamily="34" charset="0"/>
              </a:rPr>
              <a:t>Ingeniería</a:t>
            </a:r>
            <a:r>
              <a:rPr lang="en-US" sz="4400" b="1" dirty="0">
                <a:solidFill>
                  <a:schemeClr val="bg1"/>
                </a:solidFill>
                <a:latin typeface="Arial" panose="020B0604020202020204" pitchFamily="34" charset="0"/>
                <a:cs typeface="Arial" panose="020B0604020202020204" pitchFamily="34" charset="0"/>
              </a:rPr>
              <a:t> </a:t>
            </a:r>
            <a:r>
              <a:rPr lang="es-CO" sz="4400" b="1" dirty="0">
                <a:solidFill>
                  <a:schemeClr val="bg1"/>
                </a:solidFill>
                <a:latin typeface="Arial" panose="020B0604020202020204" pitchFamily="34" charset="0"/>
                <a:cs typeface="Arial" panose="020B0604020202020204" pitchFamily="34" charset="0"/>
              </a:rPr>
              <a:t>Química</a:t>
            </a:r>
          </a:p>
        </p:txBody>
      </p:sp>
      <p:sp>
        <p:nvSpPr>
          <p:cNvPr id="14" name="TextBox 15">
            <a:extLst>
              <a:ext uri="{FF2B5EF4-FFF2-40B4-BE49-F238E27FC236}">
                <a16:creationId xmlns:a16="http://schemas.microsoft.com/office/drawing/2014/main" id="{76E08258-4FA0-E6D7-1BA3-6A075FC33E3F}"/>
              </a:ext>
            </a:extLst>
          </p:cNvPr>
          <p:cNvSpPr txBox="1"/>
          <p:nvPr/>
        </p:nvSpPr>
        <p:spPr>
          <a:xfrm>
            <a:off x="19931642" y="6024674"/>
            <a:ext cx="11588812" cy="584775"/>
          </a:xfrm>
          <a:prstGeom prst="rect">
            <a:avLst/>
          </a:prstGeom>
          <a:noFill/>
        </p:spPr>
        <p:txBody>
          <a:bodyPr wrap="square">
            <a:spAutoFit/>
          </a:bodyPr>
          <a:lstStyle/>
          <a:p>
            <a:r>
              <a:rPr lang="en-US" sz="3200" b="1" dirty="0" err="1">
                <a:solidFill>
                  <a:schemeClr val="bg1"/>
                </a:solidFill>
                <a:latin typeface="Arial" panose="020B0604020202020204" pitchFamily="34" charset="0"/>
                <a:cs typeface="Arial" panose="020B0604020202020204" pitchFamily="34" charset="0"/>
              </a:rPr>
              <a:t>Semestre</a:t>
            </a:r>
            <a:r>
              <a:rPr lang="en-US" sz="3200" b="1" dirty="0">
                <a:solidFill>
                  <a:schemeClr val="bg1"/>
                </a:solidFill>
                <a:latin typeface="Arial" panose="020B0604020202020204" pitchFamily="34" charset="0"/>
                <a:cs typeface="Arial" panose="020B0604020202020204" pitchFamily="34" charset="0"/>
              </a:rPr>
              <a:t> de la </a:t>
            </a:r>
            <a:r>
              <a:rPr lang="en-US" sz="3200" b="1" dirty="0" err="1">
                <a:solidFill>
                  <a:schemeClr val="bg1"/>
                </a:solidFill>
                <a:latin typeface="Arial" panose="020B0604020202020204" pitchFamily="34" charset="0"/>
                <a:cs typeface="Arial" panose="020B0604020202020204" pitchFamily="34" charset="0"/>
              </a:rPr>
              <a:t>práctica</a:t>
            </a:r>
            <a:r>
              <a:rPr lang="en-US" sz="3200" b="1" dirty="0">
                <a:solidFill>
                  <a:schemeClr val="bg1"/>
                </a:solidFill>
                <a:latin typeface="Arial" panose="020B0604020202020204" pitchFamily="34" charset="0"/>
                <a:cs typeface="Arial" panose="020B0604020202020204" pitchFamily="34" charset="0"/>
              </a:rPr>
              <a:t>: 2023-1</a:t>
            </a:r>
          </a:p>
        </p:txBody>
      </p:sp>
      <p:pic>
        <p:nvPicPr>
          <p:cNvPr id="16" name="Imagen 15">
            <a:extLst>
              <a:ext uri="{FF2B5EF4-FFF2-40B4-BE49-F238E27FC236}">
                <a16:creationId xmlns:a16="http://schemas.microsoft.com/office/drawing/2014/main" id="{3E695B4E-5BF2-64F7-715F-A1000A5E373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590336" y="429351"/>
            <a:ext cx="11852982" cy="3805875"/>
          </a:xfrm>
          <a:prstGeom prst="rect">
            <a:avLst/>
          </a:prstGeom>
        </p:spPr>
      </p:pic>
      <p:sp>
        <p:nvSpPr>
          <p:cNvPr id="17" name="TextBox 15">
            <a:extLst>
              <a:ext uri="{FF2B5EF4-FFF2-40B4-BE49-F238E27FC236}">
                <a16:creationId xmlns:a16="http://schemas.microsoft.com/office/drawing/2014/main" id="{49B7CDC9-2BAF-073E-D2C6-2DF4081171CC}"/>
              </a:ext>
            </a:extLst>
          </p:cNvPr>
          <p:cNvSpPr txBox="1"/>
          <p:nvPr/>
        </p:nvSpPr>
        <p:spPr>
          <a:xfrm>
            <a:off x="545510" y="229252"/>
            <a:ext cx="11795804" cy="707886"/>
          </a:xfrm>
          <a:prstGeom prst="rect">
            <a:avLst/>
          </a:prstGeom>
          <a:noFill/>
        </p:spPr>
        <p:txBody>
          <a:bodyPr wrap="square">
            <a:spAutoFit/>
          </a:bodyPr>
          <a:lstStyle/>
          <a:p>
            <a:r>
              <a:rPr lang="en-US" sz="4000" b="1" dirty="0" err="1">
                <a:solidFill>
                  <a:schemeClr val="bg1"/>
                </a:solidFill>
                <a:latin typeface="Times New Roman" panose="02020603050405020304" pitchFamily="18" charset="0"/>
                <a:cs typeface="Times New Roman" panose="02020603050405020304" pitchFamily="18" charset="0"/>
              </a:rPr>
              <a:t>Departamento</a:t>
            </a:r>
            <a:r>
              <a:rPr lang="en-US" sz="4000" b="1" dirty="0">
                <a:solidFill>
                  <a:schemeClr val="bg1"/>
                </a:solidFill>
                <a:latin typeface="Times New Roman" panose="02020603050405020304" pitchFamily="18" charset="0"/>
                <a:cs typeface="Times New Roman" panose="02020603050405020304" pitchFamily="18" charset="0"/>
              </a:rPr>
              <a:t> de Ingeniería </a:t>
            </a:r>
            <a:r>
              <a:rPr lang="en-US" sz="4000" b="1" dirty="0" err="1">
                <a:solidFill>
                  <a:schemeClr val="bg1"/>
                </a:solidFill>
                <a:latin typeface="Times New Roman" panose="02020603050405020304" pitchFamily="18" charset="0"/>
                <a:cs typeface="Times New Roman" panose="02020603050405020304" pitchFamily="18" charset="0"/>
              </a:rPr>
              <a:t>Química</a:t>
            </a:r>
            <a:endParaRPr lang="en-US" sz="4000" b="1" dirty="0">
              <a:solidFill>
                <a:schemeClr val="bg1"/>
              </a:solidFill>
              <a:latin typeface="Times New Roman" panose="02020603050405020304" pitchFamily="18" charset="0"/>
              <a:cs typeface="Times New Roman" panose="02020603050405020304" pitchFamily="18" charset="0"/>
            </a:endParaRPr>
          </a:p>
        </p:txBody>
      </p:sp>
      <p:grpSp>
        <p:nvGrpSpPr>
          <p:cNvPr id="18" name="Grupo 17">
            <a:extLst>
              <a:ext uri="{FF2B5EF4-FFF2-40B4-BE49-F238E27FC236}">
                <a16:creationId xmlns:a16="http://schemas.microsoft.com/office/drawing/2014/main" id="{D671A85E-0B77-D854-AF74-5EF1F035635F}"/>
              </a:ext>
            </a:extLst>
          </p:cNvPr>
          <p:cNvGrpSpPr/>
          <p:nvPr/>
        </p:nvGrpSpPr>
        <p:grpSpPr>
          <a:xfrm>
            <a:off x="21714437" y="8606092"/>
            <a:ext cx="9499464" cy="12266355"/>
            <a:chOff x="21714437" y="8606092"/>
            <a:chExt cx="9499464" cy="16176391"/>
          </a:xfrm>
        </p:grpSpPr>
        <p:sp>
          <p:nvSpPr>
            <p:cNvPr id="19" name="Rectángulo redondeado 3">
              <a:extLst>
                <a:ext uri="{FF2B5EF4-FFF2-40B4-BE49-F238E27FC236}">
                  <a16:creationId xmlns:a16="http://schemas.microsoft.com/office/drawing/2014/main" id="{0663E11F-A8EC-F9AF-50F9-55E356493A5B}"/>
                </a:ext>
              </a:extLst>
            </p:cNvPr>
            <p:cNvSpPr/>
            <p:nvPr/>
          </p:nvSpPr>
          <p:spPr>
            <a:xfrm>
              <a:off x="21714437" y="8606092"/>
              <a:ext cx="9499464" cy="16176391"/>
            </a:xfrm>
            <a:prstGeom prst="roundRect">
              <a:avLst/>
            </a:prstGeom>
            <a:solidFill>
              <a:srgbClr val="01A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solidFill>
                  <a:schemeClr val="bg1"/>
                </a:solidFill>
              </a:endParaRPr>
            </a:p>
          </p:txBody>
        </p:sp>
        <p:sp>
          <p:nvSpPr>
            <p:cNvPr id="20" name="Oval 32">
              <a:extLst>
                <a:ext uri="{FF2B5EF4-FFF2-40B4-BE49-F238E27FC236}">
                  <a16:creationId xmlns:a16="http://schemas.microsoft.com/office/drawing/2014/main" id="{A38448AD-067E-B102-7C21-7B764FEBCBF7}"/>
                </a:ext>
              </a:extLst>
            </p:cNvPr>
            <p:cNvSpPr/>
            <p:nvPr/>
          </p:nvSpPr>
          <p:spPr>
            <a:xfrm>
              <a:off x="22683930" y="8720981"/>
              <a:ext cx="1850230" cy="1850230"/>
            </a:xfrm>
            <a:prstGeom prst="ellipse">
              <a:avLst/>
            </a:prstGeom>
            <a:solidFill>
              <a:srgbClr val="7521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Arial" panose="020B0604020202020204" pitchFamily="34" charset="0"/>
                <a:cs typeface="Arial" panose="020B0604020202020204" pitchFamily="34" charset="0"/>
              </a:endParaRPr>
            </a:p>
          </p:txBody>
        </p:sp>
        <p:cxnSp>
          <p:nvCxnSpPr>
            <p:cNvPr id="24" name="Straight Connector 134">
              <a:extLst>
                <a:ext uri="{FF2B5EF4-FFF2-40B4-BE49-F238E27FC236}">
                  <a16:creationId xmlns:a16="http://schemas.microsoft.com/office/drawing/2014/main" id="{DCBBAC75-ED7E-39D0-63D2-1608B1ACCB65}"/>
                </a:ext>
              </a:extLst>
            </p:cNvPr>
            <p:cNvCxnSpPr/>
            <p:nvPr/>
          </p:nvCxnSpPr>
          <p:spPr>
            <a:xfrm>
              <a:off x="22785545" y="17735062"/>
              <a:ext cx="8380945"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pic>
          <p:nvPicPr>
            <p:cNvPr id="25" name="Imagen 24">
              <a:extLst>
                <a:ext uri="{FF2B5EF4-FFF2-40B4-BE49-F238E27FC236}">
                  <a16:creationId xmlns:a16="http://schemas.microsoft.com/office/drawing/2014/main" id="{F19CDE36-51BB-5248-636B-DA5B50F801DF}"/>
                </a:ext>
              </a:extLst>
            </p:cNvPr>
            <p:cNvPicPr>
              <a:picLocks noChangeAspect="1"/>
            </p:cNvPicPr>
            <p:nvPr/>
          </p:nvPicPr>
          <p:blipFill>
            <a:blip r:embed="rId10" cstate="hqprint">
              <a:lum bright="70000" contrast="-70000"/>
              <a:extLst>
                <a:ext uri="{BEBA8EAE-BF5A-486C-A8C5-ECC9F3942E4B}">
                  <a14:imgProps xmlns:a14="http://schemas.microsoft.com/office/drawing/2010/main">
                    <a14:imgLayer r:embed="rId11">
                      <a14:imgEffect>
                        <a14:backgroundRemoval t="1758" b="96484" l="10000" r="90000">
                          <a14:foregroundMark x1="47500" y1="41992" x2="45543" y2="41602"/>
                          <a14:foregroundMark x1="45543" y1="41602" x2="43587" y2="43164"/>
                          <a14:foregroundMark x1="43587" y1="43164" x2="41630" y2="46680"/>
                          <a14:foregroundMark x1="41630" y1="46680" x2="39022" y2="57227"/>
                          <a14:foregroundMark x1="39022" y1="57227" x2="39239" y2="64063"/>
                          <a14:foregroundMark x1="39239" y1="64063" x2="43478" y2="66016"/>
                          <a14:foregroundMark x1="43478" y1="66016" x2="44674" y2="68945"/>
                          <a14:foregroundMark x1="44674" y1="68945" x2="49348" y2="69531"/>
                          <a14:foregroundMark x1="49348" y1="69531" x2="50652" y2="66602"/>
                          <a14:foregroundMark x1="50652" y1="66602" x2="52500" y2="65039"/>
                          <a14:foregroundMark x1="52500" y1="65039" x2="54348" y2="58203"/>
                          <a14:foregroundMark x1="54348" y1="58203" x2="54348" y2="55664"/>
                          <a14:foregroundMark x1="68696" y1="13477" x2="68696" y2="4688"/>
                          <a14:foregroundMark x1="68696" y1="4688" x2="66957" y2="4297"/>
                          <a14:foregroundMark x1="66957" y1="4297" x2="65652" y2="7227"/>
                          <a14:foregroundMark x1="65652" y1="7227" x2="63696" y2="8984"/>
                          <a14:foregroundMark x1="63696" y1="8984" x2="59565" y2="17773"/>
                          <a14:foregroundMark x1="59565" y1="17773" x2="57935" y2="19336"/>
                          <a14:foregroundMark x1="57935" y1="19336" x2="58043" y2="32617"/>
                          <a14:foregroundMark x1="68913" y1="4297" x2="67826" y2="1953"/>
                          <a14:foregroundMark x1="52935" y1="13867" x2="49130" y2="13477"/>
                          <a14:foregroundMark x1="49130" y1="13477" x2="46957" y2="12305"/>
                          <a14:foregroundMark x1="46957" y1="12305" x2="45870" y2="12305"/>
                          <a14:foregroundMark x1="70000" y1="45703" x2="70109" y2="63867"/>
                          <a14:foregroundMark x1="70109" y1="63867" x2="69783" y2="66602"/>
                          <a14:foregroundMark x1="53152" y1="95313" x2="43478" y2="96484"/>
                        </a14:backgroundRemoval>
                      </a14:imgEffect>
                    </a14:imgLayer>
                  </a14:imgProps>
                </a:ext>
                <a:ext uri="{28A0092B-C50C-407E-A947-70E740481C1C}">
                  <a14:useLocalDpi xmlns:a14="http://schemas.microsoft.com/office/drawing/2010/main" val="0"/>
                </a:ext>
              </a:extLst>
            </a:blip>
            <a:stretch>
              <a:fillRect/>
            </a:stretch>
          </p:blipFill>
          <p:spPr>
            <a:xfrm>
              <a:off x="22426007" y="8862184"/>
              <a:ext cx="2476507" cy="1423546"/>
            </a:xfrm>
            <a:prstGeom prst="rect">
              <a:avLst/>
            </a:prstGeom>
          </p:spPr>
        </p:pic>
        <p:cxnSp>
          <p:nvCxnSpPr>
            <p:cNvPr id="26" name="Straight Connector 136">
              <a:extLst>
                <a:ext uri="{FF2B5EF4-FFF2-40B4-BE49-F238E27FC236}">
                  <a16:creationId xmlns:a16="http://schemas.microsoft.com/office/drawing/2014/main" id="{0DEAA331-AD3E-4B6C-0918-930B6B559913}"/>
                </a:ext>
              </a:extLst>
            </p:cNvPr>
            <p:cNvCxnSpPr/>
            <p:nvPr/>
          </p:nvCxnSpPr>
          <p:spPr>
            <a:xfrm>
              <a:off x="22727909" y="15292142"/>
              <a:ext cx="8380945"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pic>
          <p:nvPicPr>
            <p:cNvPr id="27" name="Gráfico 25">
              <a:extLst>
                <a:ext uri="{FF2B5EF4-FFF2-40B4-BE49-F238E27FC236}">
                  <a16:creationId xmlns:a16="http://schemas.microsoft.com/office/drawing/2014/main" id="{90747C33-3B73-293C-7B09-31C620EFC038}"/>
                </a:ext>
              </a:extLst>
            </p:cNvPr>
            <p:cNvPicPr>
              <a:picLocks noChangeAspect="1"/>
            </p:cNvPicPr>
            <p:nvPr/>
          </p:nvPicPr>
          <p:blipFill rotWithShape="1">
            <a:blip r:embed="rId12">
              <a:extLst>
                <a:ext uri="{96DAC541-7B7A-43D3-8B79-37D633B846F1}">
                  <asvg:svgBlip xmlns:asvg="http://schemas.microsoft.com/office/drawing/2016/SVG/main" r:embed="rId13"/>
                </a:ext>
              </a:extLst>
            </a:blip>
            <a:srcRect l="43390" t="6044" r="1" b="26571"/>
            <a:stretch/>
          </p:blipFill>
          <p:spPr>
            <a:xfrm rot="10800000">
              <a:off x="28082649" y="8666374"/>
              <a:ext cx="2041066" cy="1855371"/>
            </a:xfrm>
            <a:prstGeom prst="rect">
              <a:avLst/>
            </a:prstGeom>
          </p:spPr>
        </p:pic>
        <p:pic>
          <p:nvPicPr>
            <p:cNvPr id="28" name="Gráfico 20">
              <a:extLst>
                <a:ext uri="{FF2B5EF4-FFF2-40B4-BE49-F238E27FC236}">
                  <a16:creationId xmlns:a16="http://schemas.microsoft.com/office/drawing/2014/main" id="{9AA18922-3613-8D3E-4D67-88885B7D2691}"/>
                </a:ext>
              </a:extLst>
            </p:cNvPr>
            <p:cNvPicPr>
              <a:picLocks noChangeAspect="1"/>
            </p:cNvPicPr>
            <p:nvPr/>
          </p:nvPicPr>
          <p:blipFill rotWithShape="1">
            <a:blip r:embed="rId14">
              <a:extLst>
                <a:ext uri="{96DAC541-7B7A-43D3-8B79-37D633B846F1}">
                  <asvg:svgBlip xmlns:asvg="http://schemas.microsoft.com/office/drawing/2016/SVG/main" r:embed="rId15"/>
                </a:ext>
              </a:extLst>
            </a:blip>
            <a:srcRect l="57901" t="1944" r="-5028" b="25563"/>
            <a:stretch/>
          </p:blipFill>
          <p:spPr>
            <a:xfrm>
              <a:off x="21742149" y="20563725"/>
              <a:ext cx="2621051" cy="4132247"/>
            </a:xfrm>
            <a:prstGeom prst="rect">
              <a:avLst/>
            </a:prstGeom>
          </p:spPr>
        </p:pic>
        <p:sp>
          <p:nvSpPr>
            <p:cNvPr id="34" name="TextBox 34">
              <a:extLst>
                <a:ext uri="{FF2B5EF4-FFF2-40B4-BE49-F238E27FC236}">
                  <a16:creationId xmlns:a16="http://schemas.microsoft.com/office/drawing/2014/main" id="{EE38924A-F6C1-E200-8340-76C7F2DE1BBD}"/>
                </a:ext>
              </a:extLst>
            </p:cNvPr>
            <p:cNvSpPr txBox="1"/>
            <p:nvPr/>
          </p:nvSpPr>
          <p:spPr>
            <a:xfrm>
              <a:off x="24902514" y="9231611"/>
              <a:ext cx="5996696" cy="1015663"/>
            </a:xfrm>
            <a:prstGeom prst="rect">
              <a:avLst/>
            </a:prstGeom>
            <a:noFill/>
          </p:spPr>
          <p:txBody>
            <a:bodyPr wrap="square">
              <a:spAutoFit/>
            </a:bodyPr>
            <a:lstStyle/>
            <a:p>
              <a:r>
                <a:rPr lang="en-US" sz="6000" b="1" dirty="0" err="1">
                  <a:solidFill>
                    <a:schemeClr val="bg1"/>
                  </a:solidFill>
                  <a:latin typeface="Arial" panose="020B0604020202020204" pitchFamily="34" charset="0"/>
                  <a:cs typeface="Arial" panose="020B0604020202020204" pitchFamily="34" charset="0"/>
                </a:rPr>
                <a:t>Objetivos</a:t>
              </a:r>
              <a:endParaRPr lang="en-US" sz="6000" b="1" dirty="0">
                <a:solidFill>
                  <a:schemeClr val="bg1"/>
                </a:solidFill>
                <a:latin typeface="Arial" panose="020B0604020202020204" pitchFamily="34" charset="0"/>
                <a:cs typeface="Arial" panose="020B0604020202020204" pitchFamily="34" charset="0"/>
              </a:endParaRPr>
            </a:p>
          </p:txBody>
        </p:sp>
      </p:grpSp>
      <p:sp>
        <p:nvSpPr>
          <p:cNvPr id="59" name="TextBox 15">
            <a:extLst>
              <a:ext uri="{FF2B5EF4-FFF2-40B4-BE49-F238E27FC236}">
                <a16:creationId xmlns:a16="http://schemas.microsoft.com/office/drawing/2014/main" id="{8CB6A5B2-98AF-286A-55DB-D0EEC2BEB9BA}"/>
              </a:ext>
            </a:extLst>
          </p:cNvPr>
          <p:cNvSpPr txBox="1"/>
          <p:nvPr/>
        </p:nvSpPr>
        <p:spPr>
          <a:xfrm>
            <a:off x="768433" y="37452405"/>
            <a:ext cx="7429185" cy="553998"/>
          </a:xfrm>
          <a:prstGeom prst="rect">
            <a:avLst/>
          </a:prstGeom>
          <a:noFill/>
        </p:spPr>
        <p:txBody>
          <a:bodyPr wrap="square">
            <a:spAutoFit/>
          </a:bodyPr>
          <a:lstStyle/>
          <a:p>
            <a:r>
              <a:rPr lang="en-US" sz="3000" b="1" dirty="0">
                <a:solidFill>
                  <a:schemeClr val="bg1"/>
                </a:solidFill>
                <a:latin typeface="Arial" panose="020B0604020202020204" pitchFamily="34" charset="0"/>
                <a:cs typeface="Arial" panose="020B0604020202020204" pitchFamily="34" charset="0"/>
              </a:rPr>
              <a:t>DATOS DE CONTACTO DEL AUTOR: </a:t>
            </a:r>
          </a:p>
        </p:txBody>
      </p:sp>
      <p:pic>
        <p:nvPicPr>
          <p:cNvPr id="60" name="Imagen 59">
            <a:extLst>
              <a:ext uri="{FF2B5EF4-FFF2-40B4-BE49-F238E27FC236}">
                <a16:creationId xmlns:a16="http://schemas.microsoft.com/office/drawing/2014/main" id="{FD52D1F6-61E4-FA03-6F9F-791848057ED4}"/>
              </a:ext>
            </a:extLst>
          </p:cNvPr>
          <p:cNvPicPr>
            <a:picLocks noChangeAspect="1"/>
          </p:cNvPicPr>
          <p:nvPr/>
        </p:nvPicPr>
        <p:blipFill>
          <a:blip r:embed="rId16" cstate="hqprint">
            <a:lum bright="70000" contrast="-70000"/>
            <a:extLst>
              <a:ext uri="{BEBA8EAE-BF5A-486C-A8C5-ECC9F3942E4B}">
                <a14:imgProps xmlns:a14="http://schemas.microsoft.com/office/drawing/2010/main">
                  <a14:imgLayer r:embed="rId1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854224" y="38235139"/>
            <a:ext cx="780427" cy="780427"/>
          </a:xfrm>
          <a:prstGeom prst="rect">
            <a:avLst/>
          </a:prstGeom>
        </p:spPr>
      </p:pic>
      <p:pic>
        <p:nvPicPr>
          <p:cNvPr id="61" name="Imagen 60">
            <a:extLst>
              <a:ext uri="{FF2B5EF4-FFF2-40B4-BE49-F238E27FC236}">
                <a16:creationId xmlns:a16="http://schemas.microsoft.com/office/drawing/2014/main" id="{8922D4EC-1A7E-323C-6775-F2E6F4C8428D}"/>
              </a:ext>
            </a:extLst>
          </p:cNvPr>
          <p:cNvPicPr>
            <a:picLocks noChangeAspect="1"/>
          </p:cNvPicPr>
          <p:nvPr/>
        </p:nvPicPr>
        <p:blipFill>
          <a:blip r:embed="rId18" cstate="hqprint">
            <a:lum bright="70000" contrast="-70000"/>
            <a:extLst>
              <a:ext uri="{BEBA8EAE-BF5A-486C-A8C5-ECC9F3942E4B}">
                <a14:imgProps xmlns:a14="http://schemas.microsoft.com/office/drawing/2010/main">
                  <a14:imgLayer r:embed="rId19">
                    <a14:imgEffect>
                      <a14:backgroundRemoval t="2935" b="98804" l="3370" r="97935">
                        <a14:foregroundMark x1="54348" y1="14674" x2="43043" y2="14348"/>
                        <a14:foregroundMark x1="43043" y1="14348" x2="37065" y2="15870"/>
                        <a14:foregroundMark x1="81087" y1="25870" x2="86304" y2="36087"/>
                        <a14:foregroundMark x1="86304" y1="36087" x2="91522" y2="57283"/>
                        <a14:foregroundMark x1="91522" y1="57283" x2="91304" y2="64022"/>
                        <a14:foregroundMark x1="91304" y1="64022" x2="87391" y2="73696"/>
                        <a14:foregroundMark x1="87391" y1="73696" x2="81413" y2="79239"/>
                        <a14:foregroundMark x1="81413" y1="79239" x2="78587" y2="80978"/>
                        <a14:foregroundMark x1="78587" y1="80978" x2="61196" y2="83043"/>
                        <a14:foregroundMark x1="61196" y1="83043" x2="35109" y2="80870"/>
                        <a14:foregroundMark x1="35109" y1="80870" x2="21739" y2="73913"/>
                        <a14:foregroundMark x1="21739" y1="73913" x2="15543" y2="65978"/>
                        <a14:foregroundMark x1="15543" y1="65978" x2="11522" y2="53804"/>
                        <a14:foregroundMark x1="11522" y1="53804" x2="11087" y2="31196"/>
                        <a14:foregroundMark x1="11087" y1="31196" x2="12500" y2="26848"/>
                        <a14:foregroundMark x1="12500" y1="26848" x2="15000" y2="23696"/>
                        <a14:foregroundMark x1="15000" y1="23696" x2="15435" y2="23370"/>
                        <a14:foregroundMark x1="35000" y1="20109" x2="41739" y2="22500"/>
                        <a14:foregroundMark x1="41739" y1="22500" x2="64130" y2="22717"/>
                        <a14:foregroundMark x1="64130" y1="22717" x2="41848" y2="17391"/>
                        <a14:foregroundMark x1="41848" y1="17391" x2="55109" y2="17609"/>
                        <a14:foregroundMark x1="55109" y1="17609" x2="60435" y2="17500"/>
                        <a14:foregroundMark x1="60435" y1="17500" x2="56087" y2="15435"/>
                        <a14:foregroundMark x1="57283" y1="5870" x2="43043" y2="7500"/>
                        <a14:foregroundMark x1="43043" y1="7500" x2="29565" y2="13587"/>
                        <a14:foregroundMark x1="29565" y1="13587" x2="26957" y2="15870"/>
                        <a14:foregroundMark x1="26957" y1="15870" x2="23913" y2="20870"/>
                        <a14:foregroundMark x1="23913" y1="20870" x2="22117" y2="29478"/>
                        <a14:foregroundMark x1="79662" y1="33478" x2="87174" y2="44239"/>
                        <a14:foregroundMark x1="79435" y1="33152" x2="79662" y2="33478"/>
                        <a14:foregroundMark x1="67065" y1="15435" x2="75237" y2="27140"/>
                        <a14:foregroundMark x1="5435" y1="48478" x2="9022" y2="62717"/>
                        <a14:foregroundMark x1="9022" y1="62717" x2="22391" y2="85435"/>
                        <a14:foregroundMark x1="22391" y1="85435" x2="25109" y2="88261"/>
                        <a14:foregroundMark x1="25109" y1="88261" x2="27717" y2="89783"/>
                        <a14:foregroundMark x1="27717" y1="89783" x2="44130" y2="89783"/>
                        <a14:foregroundMark x1="44130" y1="89783" x2="64022" y2="86739"/>
                        <a14:foregroundMark x1="64022" y1="86739" x2="67500" y2="85326"/>
                        <a14:foregroundMark x1="67500" y1="85326" x2="70652" y2="83043"/>
                        <a14:foregroundMark x1="93152" y1="60543" x2="92609" y2="36739"/>
                        <a14:foregroundMark x1="40978" y1="5109" x2="50870" y2="4348"/>
                        <a14:foregroundMark x1="50870" y1="4348" x2="69783" y2="9565"/>
                        <a14:foregroundMark x1="69783" y1="9565" x2="95652" y2="28696"/>
                        <a14:foregroundMark x1="42283" y1="3152" x2="51848" y2="3370"/>
                        <a14:foregroundMark x1="51848" y1="3370" x2="57609" y2="3152"/>
                        <a14:foregroundMark x1="30217" y1="9348" x2="17935" y2="24891"/>
                        <a14:foregroundMark x1="17935" y1="24891" x2="15978" y2="34891"/>
                        <a14:foregroundMark x1="15978" y1="34891" x2="15978" y2="37500"/>
                        <a14:foregroundMark x1="21957" y1="14348" x2="15217" y2="19457"/>
                        <a14:foregroundMark x1="15217" y1="19457" x2="5761" y2="31848"/>
                        <a14:foregroundMark x1="5761" y1="31848" x2="3804" y2="35761"/>
                        <a14:foregroundMark x1="3804" y1="35761" x2="3478" y2="51957"/>
                        <a14:foregroundMark x1="3478" y1="51957" x2="4130" y2="54783"/>
                        <a14:foregroundMark x1="35000" y1="94565" x2="56848" y2="96848"/>
                        <a14:foregroundMark x1="56848" y1="96848" x2="70978" y2="92717"/>
                        <a14:foregroundMark x1="70978" y1="92717" x2="72609" y2="92065"/>
                        <a14:foregroundMark x1="95652" y1="38913" x2="98043" y2="45870"/>
                        <a14:foregroundMark x1="98043" y1="45870" x2="97935" y2="59783"/>
                        <a14:foregroundMark x1="97935" y1="59783" x2="95109" y2="64783"/>
                        <a14:foregroundMark x1="35543" y1="95326" x2="37283" y2="98370"/>
                        <a14:foregroundMark x1="37283" y1="98370" x2="40761" y2="97826"/>
                        <a14:foregroundMark x1="40761" y1="97826" x2="56087" y2="98804"/>
                        <a14:foregroundMark x1="56087" y1="98804" x2="64565" y2="94891"/>
                        <a14:foregroundMark x1="37717" y1="36739" x2="52609" y2="39457"/>
                        <a14:foregroundMark x1="52609" y1="39457" x2="59022" y2="37935"/>
                        <a14:foregroundMark x1="70652" y1="52717" x2="70652" y2="45978"/>
                        <a14:foregroundMark x1="70652" y1="45978" x2="70652" y2="45978"/>
                        <a14:foregroundMark x1="51522" y1="63804" x2="55652" y2="63261"/>
                        <a14:foregroundMark x1="55652" y1="63261" x2="56848" y2="63261"/>
                        <a14:foregroundMark x1="28478" y1="44457" x2="29022" y2="51196"/>
                        <a14:backgroundMark x1="20978" y1="35217" x2="20978" y2="32717"/>
                        <a14:backgroundMark x1="21196" y1="36739" x2="21196" y2="33152"/>
                        <a14:backgroundMark x1="21196" y1="33152" x2="22174" y2="31413"/>
                        <a14:backgroundMark x1="21196" y1="36739" x2="21196" y2="35435"/>
                        <a14:backgroundMark x1="20978" y1="37174" x2="20217" y2="33804"/>
                        <a14:backgroundMark x1="20217" y1="33804" x2="21196" y2="31413"/>
                        <a14:backgroundMark x1="20217" y1="37500" x2="21196" y2="31739"/>
                        <a14:backgroundMark x1="76087" y1="28913" x2="78913" y2="32174"/>
                        <a14:backgroundMark x1="79348" y1="34239" x2="79348" y2="33478"/>
                        <a14:backgroundMark x1="79130" y1="33478" x2="79130" y2="33478"/>
                        <a14:backgroundMark x1="76087" y1="28696" x2="76087" y2="28696"/>
                        <a14:backgroundMark x1="79130" y1="32717" x2="79130" y2="32717"/>
                        <a14:backgroundMark x1="79348" y1="33152" x2="79348" y2="33152"/>
                        <a14:backgroundMark x1="76087" y1="28696" x2="76087" y2="28696"/>
                        <a14:backgroundMark x1="21522" y1="30978" x2="21522" y2="30978"/>
                        <a14:backgroundMark x1="21957" y1="31413" x2="20217" y2="36957"/>
                        <a14:backgroundMark x1="22717" y1="29891" x2="21196" y2="31739"/>
                        <a14:backgroundMark x1="75652" y1="28152" x2="75652" y2="28696"/>
                        <a14:backgroundMark x1="79348" y1="33696" x2="79130" y2="32717"/>
                        <a14:backgroundMark x1="76630" y1="28913" x2="75870" y2="28696"/>
                      </a14:backgroundRemoval>
                    </a14:imgEffect>
                  </a14:imgLayer>
                </a14:imgProps>
              </a:ext>
              <a:ext uri="{28A0092B-C50C-407E-A947-70E740481C1C}">
                <a14:useLocalDpi xmlns:a14="http://schemas.microsoft.com/office/drawing/2010/main" val="0"/>
              </a:ext>
            </a:extLst>
          </a:blip>
          <a:stretch>
            <a:fillRect/>
          </a:stretch>
        </p:blipFill>
        <p:spPr>
          <a:xfrm>
            <a:off x="11392692" y="38266046"/>
            <a:ext cx="700997" cy="700997"/>
          </a:xfrm>
          <a:prstGeom prst="rect">
            <a:avLst/>
          </a:prstGeom>
        </p:spPr>
      </p:pic>
      <p:sp>
        <p:nvSpPr>
          <p:cNvPr id="62" name="CuadroTexto 61">
            <a:extLst>
              <a:ext uri="{FF2B5EF4-FFF2-40B4-BE49-F238E27FC236}">
                <a16:creationId xmlns:a16="http://schemas.microsoft.com/office/drawing/2014/main" id="{DA78AA56-D9F8-3DC2-5F65-55C481CE6D7C}"/>
              </a:ext>
            </a:extLst>
          </p:cNvPr>
          <p:cNvSpPr txBox="1"/>
          <p:nvPr/>
        </p:nvSpPr>
        <p:spPr>
          <a:xfrm>
            <a:off x="1726156" y="38280755"/>
            <a:ext cx="2730894" cy="584775"/>
          </a:xfrm>
          <a:prstGeom prst="rect">
            <a:avLst/>
          </a:prstGeom>
          <a:noFill/>
        </p:spPr>
        <p:txBody>
          <a:bodyPr wrap="square" rtlCol="0">
            <a:spAutoFit/>
          </a:bodyPr>
          <a:lstStyle/>
          <a:p>
            <a:r>
              <a:rPr lang="es-ES" sz="3200" dirty="0">
                <a:solidFill>
                  <a:schemeClr val="bg1"/>
                </a:solidFill>
              </a:rPr>
              <a:t>3203966889</a:t>
            </a:r>
            <a:endParaRPr lang="es-CO" sz="3200" dirty="0">
              <a:solidFill>
                <a:schemeClr val="bg1"/>
              </a:solidFill>
            </a:endParaRPr>
          </a:p>
        </p:txBody>
      </p:sp>
      <p:sp>
        <p:nvSpPr>
          <p:cNvPr id="63" name="CuadroTexto 62">
            <a:extLst>
              <a:ext uri="{FF2B5EF4-FFF2-40B4-BE49-F238E27FC236}">
                <a16:creationId xmlns:a16="http://schemas.microsoft.com/office/drawing/2014/main" id="{229676A1-7A80-3557-52C0-C8F6A7E70995}"/>
              </a:ext>
            </a:extLst>
          </p:cNvPr>
          <p:cNvSpPr txBox="1"/>
          <p:nvPr/>
        </p:nvSpPr>
        <p:spPr>
          <a:xfrm>
            <a:off x="12341314" y="38278782"/>
            <a:ext cx="5789572" cy="584775"/>
          </a:xfrm>
          <a:prstGeom prst="rect">
            <a:avLst/>
          </a:prstGeom>
          <a:noFill/>
        </p:spPr>
        <p:txBody>
          <a:bodyPr wrap="square" rtlCol="0">
            <a:spAutoFit/>
          </a:bodyPr>
          <a:lstStyle/>
          <a:p>
            <a:r>
              <a:rPr lang="es-ES" sz="3200" dirty="0">
                <a:solidFill>
                  <a:schemeClr val="bg1"/>
                </a:solidFill>
              </a:rPr>
              <a:t>Joseph.munozp@udea.edu.co</a:t>
            </a:r>
            <a:endParaRPr lang="es-CO" sz="3200" dirty="0">
              <a:solidFill>
                <a:schemeClr val="bg1"/>
              </a:solidFill>
            </a:endParaRPr>
          </a:p>
        </p:txBody>
      </p:sp>
      <p:pic>
        <p:nvPicPr>
          <p:cNvPr id="66" name="Imagen 65">
            <a:extLst>
              <a:ext uri="{FF2B5EF4-FFF2-40B4-BE49-F238E27FC236}">
                <a16:creationId xmlns:a16="http://schemas.microsoft.com/office/drawing/2014/main" id="{F3DC141E-788A-45FD-CC25-56D6159F0A9F}"/>
              </a:ext>
            </a:extLst>
          </p:cNvPr>
          <p:cNvPicPr>
            <a:picLocks noChangeAspect="1"/>
          </p:cNvPicPr>
          <p:nvPr/>
        </p:nvPicPr>
        <p:blipFill>
          <a:blip r:embed="rId20" cstate="hqprint">
            <a:lum bright="70000" contrast="-70000"/>
            <a:extLst>
              <a:ext uri="{BEBA8EAE-BF5A-486C-A8C5-ECC9F3942E4B}">
                <a14:imgProps xmlns:a14="http://schemas.microsoft.com/office/drawing/2010/main">
                  <a14:imgLayer r:embed="rId21">
                    <a14:imgEffect>
                      <a14:backgroundRemoval t="4969" b="96066" l="10000" r="90000">
                        <a14:foregroundMark x1="46087" y1="4555" x2="48804" y2="5176"/>
                        <a14:foregroundMark x1="48804" y1="5176" x2="51739" y2="4969"/>
                        <a14:foregroundMark x1="51739" y1="4969" x2="56739" y2="5797"/>
                        <a14:foregroundMark x1="42935" y1="36232" x2="43261" y2="43478"/>
                        <a14:foregroundMark x1="43913" y1="96480" x2="50870" y2="96894"/>
                        <a14:foregroundMark x1="50870" y1="96894" x2="53152" y2="96066"/>
                        <a14:foregroundMark x1="53152" y1="96066" x2="55217" y2="94410"/>
                      </a14:backgroundRemoval>
                    </a14:imgEffect>
                  </a14:imgLayer>
                </a14:imgProps>
              </a:ext>
              <a:ext uri="{28A0092B-C50C-407E-A947-70E740481C1C}">
                <a14:useLocalDpi xmlns:a14="http://schemas.microsoft.com/office/drawing/2010/main" val="0"/>
              </a:ext>
            </a:extLst>
          </a:blip>
          <a:stretch>
            <a:fillRect/>
          </a:stretch>
        </p:blipFill>
        <p:spPr>
          <a:xfrm>
            <a:off x="6160481" y="38296599"/>
            <a:ext cx="1212388" cy="636504"/>
          </a:xfrm>
          <a:prstGeom prst="rect">
            <a:avLst/>
          </a:prstGeom>
        </p:spPr>
      </p:pic>
      <p:sp>
        <p:nvSpPr>
          <p:cNvPr id="70" name="CuadroTexto 69">
            <a:extLst>
              <a:ext uri="{FF2B5EF4-FFF2-40B4-BE49-F238E27FC236}">
                <a16:creationId xmlns:a16="http://schemas.microsoft.com/office/drawing/2014/main" id="{DE580570-68A3-9FB7-A1B2-135575CF0C9F}"/>
              </a:ext>
            </a:extLst>
          </p:cNvPr>
          <p:cNvSpPr txBox="1"/>
          <p:nvPr/>
        </p:nvSpPr>
        <p:spPr>
          <a:xfrm>
            <a:off x="7253586" y="38256584"/>
            <a:ext cx="3393732" cy="584775"/>
          </a:xfrm>
          <a:prstGeom prst="rect">
            <a:avLst/>
          </a:prstGeom>
          <a:noFill/>
        </p:spPr>
        <p:txBody>
          <a:bodyPr wrap="square" rtlCol="0">
            <a:spAutoFit/>
          </a:bodyPr>
          <a:lstStyle/>
          <a:p>
            <a:r>
              <a:rPr lang="es-ES" sz="3200" dirty="0">
                <a:solidFill>
                  <a:schemeClr val="bg1"/>
                </a:solidFill>
              </a:rPr>
              <a:t>+57 3203966889</a:t>
            </a:r>
            <a:endParaRPr lang="es-CO" sz="3200" dirty="0">
              <a:solidFill>
                <a:schemeClr val="bg1"/>
              </a:solidFill>
            </a:endParaRPr>
          </a:p>
        </p:txBody>
      </p:sp>
      <p:sp>
        <p:nvSpPr>
          <p:cNvPr id="72" name="CuadroTexto 71">
            <a:extLst>
              <a:ext uri="{FF2B5EF4-FFF2-40B4-BE49-F238E27FC236}">
                <a16:creationId xmlns:a16="http://schemas.microsoft.com/office/drawing/2014/main" id="{08D48D1E-FC2B-FC00-CD79-472F2E898821}"/>
              </a:ext>
            </a:extLst>
          </p:cNvPr>
          <p:cNvSpPr txBox="1"/>
          <p:nvPr/>
        </p:nvSpPr>
        <p:spPr>
          <a:xfrm>
            <a:off x="21059484" y="38019060"/>
            <a:ext cx="10777365" cy="1077218"/>
          </a:xfrm>
          <a:prstGeom prst="rect">
            <a:avLst/>
          </a:prstGeom>
          <a:noFill/>
        </p:spPr>
        <p:txBody>
          <a:bodyPr wrap="square" rtlCol="0">
            <a:spAutoFit/>
          </a:bodyPr>
          <a:lstStyle/>
          <a:p>
            <a:r>
              <a:rPr lang="es-CO" sz="3200" dirty="0">
                <a:solidFill>
                  <a:schemeClr val="bg1"/>
                </a:solidFill>
                <a:hlinkClick r:id="rId22">
                  <a:extLst>
                    <a:ext uri="{A12FA001-AC4F-418D-AE19-62706E023703}">
                      <ahyp:hlinkClr xmlns:ahyp="http://schemas.microsoft.com/office/drawing/2018/hyperlinkcolor" val="tx"/>
                    </a:ext>
                  </a:extLst>
                </a:hlinkClick>
              </a:rPr>
              <a:t>https://www.linkedin.com/in/joseph-mu%C3%B1oz-parra-031844220</a:t>
            </a:r>
            <a:endParaRPr lang="es-CO" sz="3200" dirty="0">
              <a:solidFill>
                <a:schemeClr val="bg1"/>
              </a:solidFill>
            </a:endParaRPr>
          </a:p>
        </p:txBody>
      </p:sp>
      <p:pic>
        <p:nvPicPr>
          <p:cNvPr id="74" name="Picture 2" descr="Linkedin icono redondo negro">
            <a:extLst>
              <a:ext uri="{FF2B5EF4-FFF2-40B4-BE49-F238E27FC236}">
                <a16:creationId xmlns:a16="http://schemas.microsoft.com/office/drawing/2014/main" id="{51154C9F-F933-EF32-A494-F44D9BC0C9C6}"/>
              </a:ext>
            </a:extLst>
          </p:cNvPr>
          <p:cNvPicPr>
            <a:picLocks noChangeAspect="1" noChangeArrowheads="1"/>
          </p:cNvPicPr>
          <p:nvPr/>
        </p:nvPicPr>
        <p:blipFill>
          <a:blip r:embed="rId23">
            <a:lum bright="70000" contrast="-70000"/>
            <a:extLst>
              <a:ext uri="{28A0092B-C50C-407E-A947-70E740481C1C}">
                <a14:useLocalDpi xmlns:a14="http://schemas.microsoft.com/office/drawing/2010/main" val="0"/>
              </a:ext>
            </a:extLst>
          </a:blip>
          <a:srcRect/>
          <a:stretch>
            <a:fillRect/>
          </a:stretch>
        </p:blipFill>
        <p:spPr bwMode="auto">
          <a:xfrm>
            <a:off x="20260906" y="38181483"/>
            <a:ext cx="798578" cy="798578"/>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54" descr="Logo, icon&#10;&#10;Description automatically generated">
            <a:extLst>
              <a:ext uri="{FF2B5EF4-FFF2-40B4-BE49-F238E27FC236}">
                <a16:creationId xmlns:a16="http://schemas.microsoft.com/office/drawing/2014/main" id="{512D0E8C-D980-4692-9A6A-05C391CB659A}"/>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22701075" y="10812159"/>
            <a:ext cx="899272" cy="1100110"/>
          </a:xfrm>
          <a:prstGeom prst="rect">
            <a:avLst/>
          </a:prstGeom>
        </p:spPr>
      </p:pic>
      <p:pic>
        <p:nvPicPr>
          <p:cNvPr id="78" name="Picture 54" descr="Logo, icon&#10;&#10;Description automatically generated">
            <a:extLst>
              <a:ext uri="{FF2B5EF4-FFF2-40B4-BE49-F238E27FC236}">
                <a16:creationId xmlns:a16="http://schemas.microsoft.com/office/drawing/2014/main" id="{7AE9F25E-6DB2-8651-5ED0-05108FA4DD97}"/>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22729932" y="13822020"/>
            <a:ext cx="899272" cy="1100110"/>
          </a:xfrm>
          <a:prstGeom prst="rect">
            <a:avLst/>
          </a:prstGeom>
        </p:spPr>
      </p:pic>
      <p:pic>
        <p:nvPicPr>
          <p:cNvPr id="79" name="Picture 54" descr="Logo, icon&#10;&#10;Description automatically generated">
            <a:extLst>
              <a:ext uri="{FF2B5EF4-FFF2-40B4-BE49-F238E27FC236}">
                <a16:creationId xmlns:a16="http://schemas.microsoft.com/office/drawing/2014/main" id="{D176DE74-433C-C719-2789-A77CDA1DACC8}"/>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22734808" y="15707275"/>
            <a:ext cx="899272" cy="1100110"/>
          </a:xfrm>
          <a:prstGeom prst="rect">
            <a:avLst/>
          </a:prstGeom>
        </p:spPr>
      </p:pic>
      <p:pic>
        <p:nvPicPr>
          <p:cNvPr id="80" name="Picture 54" descr="Logo, icon&#10;&#10;Description automatically generated">
            <a:extLst>
              <a:ext uri="{FF2B5EF4-FFF2-40B4-BE49-F238E27FC236}">
                <a16:creationId xmlns:a16="http://schemas.microsoft.com/office/drawing/2014/main" id="{87977A76-9225-ECF9-1445-8AC9DD67A415}"/>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21880438" y="23981909"/>
            <a:ext cx="899272" cy="1100110"/>
          </a:xfrm>
          <a:prstGeom prst="rect">
            <a:avLst/>
          </a:prstGeom>
        </p:spPr>
      </p:pic>
      <p:pic>
        <p:nvPicPr>
          <p:cNvPr id="81" name="Picture 54" descr="Logo, icon&#10;&#10;Description automatically generated">
            <a:extLst>
              <a:ext uri="{FF2B5EF4-FFF2-40B4-BE49-F238E27FC236}">
                <a16:creationId xmlns:a16="http://schemas.microsoft.com/office/drawing/2014/main" id="{1E52CBAD-5AE5-D160-2F89-3B9A0C173330}"/>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21828637" y="28282562"/>
            <a:ext cx="899272" cy="1100110"/>
          </a:xfrm>
          <a:prstGeom prst="rect">
            <a:avLst/>
          </a:prstGeom>
        </p:spPr>
      </p:pic>
      <p:pic>
        <p:nvPicPr>
          <p:cNvPr id="82" name="Picture 54" descr="Logo, icon&#10;&#10;Description automatically generated">
            <a:extLst>
              <a:ext uri="{FF2B5EF4-FFF2-40B4-BE49-F238E27FC236}">
                <a16:creationId xmlns:a16="http://schemas.microsoft.com/office/drawing/2014/main" id="{7085970B-2D84-3A87-C14C-41AC44225169}"/>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21828637" y="31484804"/>
            <a:ext cx="899272" cy="1100110"/>
          </a:xfrm>
          <a:prstGeom prst="rect">
            <a:avLst/>
          </a:prstGeom>
        </p:spPr>
      </p:pic>
      <p:sp>
        <p:nvSpPr>
          <p:cNvPr id="5" name="TextBox 13">
            <a:extLst>
              <a:ext uri="{FF2B5EF4-FFF2-40B4-BE49-F238E27FC236}">
                <a16:creationId xmlns:a16="http://schemas.microsoft.com/office/drawing/2014/main" id="{56F4FD4B-CF9C-2C3E-4EEE-0CB92248EB7F}"/>
              </a:ext>
            </a:extLst>
          </p:cNvPr>
          <p:cNvSpPr txBox="1"/>
          <p:nvPr/>
        </p:nvSpPr>
        <p:spPr>
          <a:xfrm>
            <a:off x="545510" y="1137974"/>
            <a:ext cx="18649516" cy="2677656"/>
          </a:xfrm>
          <a:prstGeom prst="rect">
            <a:avLst/>
          </a:prstGeom>
          <a:noFill/>
        </p:spPr>
        <p:txBody>
          <a:bodyPr wrap="square">
            <a:spAutoFit/>
          </a:bodyPr>
          <a:lstStyle/>
          <a:p>
            <a:pPr algn="ctr"/>
            <a:r>
              <a:rPr lang="es-CO" sz="5600" b="1" dirty="0">
                <a:solidFill>
                  <a:schemeClr val="bg1">
                    <a:lumMod val="95000"/>
                  </a:schemeClr>
                </a:solidFill>
                <a:effectLst/>
                <a:latin typeface="Arial" panose="020B0604020202020204" pitchFamily="34" charset="0"/>
                <a:ea typeface="Arial" panose="020B0604020202020204" pitchFamily="34" charset="0"/>
              </a:rPr>
              <a:t>GUIA PARA LA IMPLEMENTACION DEL SGA EN LA INDUSTRIA QUIMICA COLOMBIANA EN EL DISEÑO DE FICHAS DE SEGURIDAD</a:t>
            </a:r>
            <a:endParaRPr lang="es-CO" sz="5600" dirty="0">
              <a:solidFill>
                <a:schemeClr val="bg1">
                  <a:lumMod val="95000"/>
                </a:schemeClr>
              </a:solidFill>
              <a:effectLst/>
              <a:latin typeface="Times New Roman" panose="02020603050405020304" pitchFamily="18" charset="0"/>
              <a:ea typeface="Calibri" panose="020F0502020204030204" pitchFamily="34" charset="0"/>
            </a:endParaRPr>
          </a:p>
        </p:txBody>
      </p:sp>
      <p:sp>
        <p:nvSpPr>
          <p:cNvPr id="11" name="TextBox 156">
            <a:extLst>
              <a:ext uri="{FF2B5EF4-FFF2-40B4-BE49-F238E27FC236}">
                <a16:creationId xmlns:a16="http://schemas.microsoft.com/office/drawing/2014/main" id="{7CFD1A37-C7DD-77A9-75FE-4FC1135F4C18}"/>
              </a:ext>
            </a:extLst>
          </p:cNvPr>
          <p:cNvSpPr txBox="1"/>
          <p:nvPr/>
        </p:nvSpPr>
        <p:spPr>
          <a:xfrm>
            <a:off x="1603628" y="9667823"/>
            <a:ext cx="8923967" cy="7478970"/>
          </a:xfrm>
          <a:prstGeom prst="rect">
            <a:avLst/>
          </a:prstGeom>
          <a:noFill/>
        </p:spPr>
        <p:txBody>
          <a:bodyPr wrap="square">
            <a:spAutoFit/>
          </a:bodyPr>
          <a:lstStyle/>
          <a:p>
            <a:pPr algn="just"/>
            <a:r>
              <a:rPr lang="es-MX" sz="3200" dirty="0">
                <a:latin typeface="Arial" panose="020B0604020202020204" pitchFamily="34" charset="0"/>
                <a:cs typeface="Arial" panose="020B0604020202020204" pitchFamily="34" charset="0"/>
              </a:rPr>
              <a:t>La Industria Química aporta 5.7 billones de dólares al PIB mundial y genera millones de empleos. Estas industrias manejan sustancias químicas peligrosas, lo que implica riesgos significativos para la salud.</a:t>
            </a:r>
          </a:p>
          <a:p>
            <a:pPr algn="just"/>
            <a:r>
              <a:rPr lang="es-MX" sz="3200" dirty="0">
                <a:latin typeface="Arial" panose="020B0604020202020204" pitchFamily="34" charset="0"/>
                <a:cs typeface="Arial" panose="020B0604020202020204" pitchFamily="34" charset="0"/>
              </a:rPr>
              <a:t>Para mitigar estos riesgos, la ONU creó el Sistema Globalmente Armonizado (SGA) en 2003. En Colombia, la Industria Química adoptó el SGA mediante la resolución 0773 de 2021 del Ministerio del Trabajo, estableciendo un plazo de 36 meses para su implementación (Trabajo, </a:t>
            </a:r>
          </a:p>
          <a:p>
            <a:pPr algn="just"/>
            <a:r>
              <a:rPr lang="es-MX" sz="3200" dirty="0">
                <a:latin typeface="Arial" panose="020B0604020202020204" pitchFamily="34" charset="0"/>
                <a:cs typeface="Arial" panose="020B0604020202020204" pitchFamily="34" charset="0"/>
              </a:rPr>
              <a:t>Este trabajo tiene como finalidad elaborar una guía para facilitar la implementación del SGA en Colombia y reducir los problemas asociados.</a:t>
            </a:r>
          </a:p>
          <a:p>
            <a:pPr algn="just"/>
            <a:endParaRPr lang="en-US"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endParaRPr>
          </a:p>
        </p:txBody>
      </p:sp>
      <p:sp>
        <p:nvSpPr>
          <p:cNvPr id="21" name="TextBox 39">
            <a:extLst>
              <a:ext uri="{FF2B5EF4-FFF2-40B4-BE49-F238E27FC236}">
                <a16:creationId xmlns:a16="http://schemas.microsoft.com/office/drawing/2014/main" id="{6B106DB5-72A7-387C-9184-CC2353E726B9}"/>
              </a:ext>
            </a:extLst>
          </p:cNvPr>
          <p:cNvSpPr txBox="1"/>
          <p:nvPr/>
        </p:nvSpPr>
        <p:spPr>
          <a:xfrm>
            <a:off x="11502794" y="10148653"/>
            <a:ext cx="8923967" cy="2062103"/>
          </a:xfrm>
          <a:prstGeom prst="rect">
            <a:avLst/>
          </a:prstGeom>
          <a:noFill/>
        </p:spPr>
        <p:txBody>
          <a:bodyPr wrap="square">
            <a:spAutoFit/>
          </a:bodyPr>
          <a:lstStyle/>
          <a:p>
            <a:pPr algn="just"/>
            <a:r>
              <a:rPr lang="es-CO"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rPr>
              <a:t>La información obtenida, permite elaborar el siguiente diagrama con las fuentes de datos que se pueden consultar:</a:t>
            </a:r>
          </a:p>
          <a:p>
            <a:endParaRPr lang="es-CO"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endParaRPr>
          </a:p>
        </p:txBody>
      </p:sp>
      <p:sp>
        <p:nvSpPr>
          <p:cNvPr id="32" name="TextBox 173">
            <a:extLst>
              <a:ext uri="{FF2B5EF4-FFF2-40B4-BE49-F238E27FC236}">
                <a16:creationId xmlns:a16="http://schemas.microsoft.com/office/drawing/2014/main" id="{305E259D-5DC9-04E8-708B-209739AC465D}"/>
              </a:ext>
            </a:extLst>
          </p:cNvPr>
          <p:cNvSpPr txBox="1"/>
          <p:nvPr/>
        </p:nvSpPr>
        <p:spPr>
          <a:xfrm>
            <a:off x="1261727" y="24970095"/>
            <a:ext cx="8923967" cy="3046988"/>
          </a:xfrm>
          <a:prstGeom prst="rect">
            <a:avLst/>
          </a:prstGeom>
          <a:noFill/>
        </p:spPr>
        <p:txBody>
          <a:bodyPr wrap="square">
            <a:spAutoFit/>
          </a:bodyPr>
          <a:lstStyle/>
          <a:p>
            <a:pPr algn="just"/>
            <a:r>
              <a:rPr lang="es-MX" sz="3200" dirty="0">
                <a:latin typeface="Arial" panose="020B0604020202020204" pitchFamily="34" charset="0"/>
                <a:cs typeface="Arial" panose="020B0604020202020204" pitchFamily="34" charset="0"/>
              </a:rPr>
              <a:t>Dada la naturaleza de los objetivos a alcanzar, se empleó una metodología cualitativa para analizar en profundidad los requisitos necesarios para la elaboración de fichas de seguridad, conforme a los estándares del Sistema Globalmente Armonizado (SGA)</a:t>
            </a:r>
            <a:endParaRPr lang="en-US"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endParaRPr>
          </a:p>
        </p:txBody>
      </p:sp>
      <p:pic>
        <p:nvPicPr>
          <p:cNvPr id="33" name="Imagen 32">
            <a:extLst>
              <a:ext uri="{FF2B5EF4-FFF2-40B4-BE49-F238E27FC236}">
                <a16:creationId xmlns:a16="http://schemas.microsoft.com/office/drawing/2014/main" id="{B7E86F13-9247-5A5C-45F0-322A5C3D8B2A}"/>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900615" y="28111012"/>
            <a:ext cx="10598028" cy="7989631"/>
          </a:xfrm>
          <a:prstGeom prst="rect">
            <a:avLst/>
          </a:prstGeom>
        </p:spPr>
      </p:pic>
      <p:pic>
        <p:nvPicPr>
          <p:cNvPr id="35" name="Imagen 34">
            <a:extLst>
              <a:ext uri="{FF2B5EF4-FFF2-40B4-BE49-F238E27FC236}">
                <a16:creationId xmlns:a16="http://schemas.microsoft.com/office/drawing/2014/main" id="{D8315CF6-A042-44B3-6FE5-F2B023D2D47E}"/>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0527594" y="12016258"/>
            <a:ext cx="11070954" cy="13475884"/>
          </a:xfrm>
          <a:prstGeom prst="rect">
            <a:avLst/>
          </a:prstGeom>
        </p:spPr>
      </p:pic>
      <p:sp>
        <p:nvSpPr>
          <p:cNvPr id="42" name="TextBox 237">
            <a:extLst>
              <a:ext uri="{FF2B5EF4-FFF2-40B4-BE49-F238E27FC236}">
                <a16:creationId xmlns:a16="http://schemas.microsoft.com/office/drawing/2014/main" id="{F7FCDF78-0860-5675-D71E-76E9F6A11000}"/>
              </a:ext>
            </a:extLst>
          </p:cNvPr>
          <p:cNvSpPr txBox="1"/>
          <p:nvPr/>
        </p:nvSpPr>
        <p:spPr>
          <a:xfrm>
            <a:off x="11866432" y="26210798"/>
            <a:ext cx="8923967" cy="6986528"/>
          </a:xfrm>
          <a:prstGeom prst="rect">
            <a:avLst/>
          </a:prstGeom>
          <a:noFill/>
        </p:spPr>
        <p:txBody>
          <a:bodyPr wrap="square">
            <a:spAutoFit/>
          </a:bodyPr>
          <a:lstStyle/>
          <a:p>
            <a:pPr algn="just"/>
            <a:r>
              <a:rPr lang="es-CO"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rPr>
              <a:t>Hay actualmente mas de 80 países que han adoptado de manera total o parcial alguna versión del SGA.</a:t>
            </a:r>
          </a:p>
          <a:p>
            <a:pPr algn="just"/>
            <a:endParaRPr lang="es-CO"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endParaRPr>
          </a:p>
          <a:p>
            <a:pPr algn="just"/>
            <a:r>
              <a:rPr lang="es-CO"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rPr>
              <a:t>El país estableció en el 2018 el marco de adopción del SGA, lo cual llevo al decreto 0773 del 2021, este decreto dio plazo máximo al 2024 para la adopción de la sexta versión.</a:t>
            </a:r>
          </a:p>
          <a:p>
            <a:pPr algn="just"/>
            <a:endParaRPr lang="es-CO"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endParaRPr>
          </a:p>
          <a:p>
            <a:pPr algn="just"/>
            <a:r>
              <a:rPr lang="es-CO"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rPr>
              <a:t>Dados los antecedentes de varios países, Colombia deberá migrar a una versión mas actualizada del SGA para mantener su competitividad</a:t>
            </a:r>
          </a:p>
          <a:p>
            <a:endParaRPr lang="es-CO"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endParaRPr>
          </a:p>
        </p:txBody>
      </p:sp>
      <p:sp>
        <p:nvSpPr>
          <p:cNvPr id="75" name="TextBox 64">
            <a:extLst>
              <a:ext uri="{FF2B5EF4-FFF2-40B4-BE49-F238E27FC236}">
                <a16:creationId xmlns:a16="http://schemas.microsoft.com/office/drawing/2014/main" id="{A537146E-ED24-C09F-6E77-5B6F3D630684}"/>
              </a:ext>
            </a:extLst>
          </p:cNvPr>
          <p:cNvSpPr txBox="1"/>
          <p:nvPr/>
        </p:nvSpPr>
        <p:spPr>
          <a:xfrm>
            <a:off x="23699684" y="10661025"/>
            <a:ext cx="7472194" cy="2736444"/>
          </a:xfrm>
          <a:prstGeom prst="rect">
            <a:avLst/>
          </a:prstGeom>
          <a:noFill/>
        </p:spPr>
        <p:txBody>
          <a:bodyPr wrap="square">
            <a:spAutoFit/>
          </a:bodyPr>
          <a:lstStyle/>
          <a:p>
            <a:pPr lvl="0"/>
            <a:r>
              <a:rPr lang="es-ES" sz="3200" dirty="0">
                <a:solidFill>
                  <a:schemeClr val="bg1"/>
                </a:solidFill>
                <a:latin typeface="Arial" panose="020B0604020202020204" pitchFamily="34" charset="0"/>
                <a:ea typeface="Open Sans" panose="020B0606030504020204" pitchFamily="34" charset="0"/>
                <a:cs typeface="Arial" panose="020B0604020202020204" pitchFamily="34" charset="0"/>
              </a:rPr>
              <a:t>Diseñar una guía que pueda ser usada en la adopción del SGA en la Industria Química Colombiana en el diseño de fichas de seguridad de sustancias químicas.</a:t>
            </a:r>
            <a:endParaRPr lang="es-CO" sz="3200" dirty="0">
              <a:solidFill>
                <a:schemeClr val="bg1"/>
              </a:solidFill>
              <a:latin typeface="Arial" panose="020B0604020202020204" pitchFamily="34" charset="0"/>
              <a:ea typeface="Open Sans" panose="020B0606030504020204" pitchFamily="34" charset="0"/>
              <a:cs typeface="Arial" panose="020B0604020202020204" pitchFamily="34" charset="0"/>
            </a:endParaRPr>
          </a:p>
        </p:txBody>
      </p:sp>
      <p:sp>
        <p:nvSpPr>
          <p:cNvPr id="83" name="TextBox 68">
            <a:extLst>
              <a:ext uri="{FF2B5EF4-FFF2-40B4-BE49-F238E27FC236}">
                <a16:creationId xmlns:a16="http://schemas.microsoft.com/office/drawing/2014/main" id="{A9D83B4A-7C55-5D3E-4360-439C92766383}"/>
              </a:ext>
            </a:extLst>
          </p:cNvPr>
          <p:cNvSpPr txBox="1"/>
          <p:nvPr/>
        </p:nvSpPr>
        <p:spPr>
          <a:xfrm>
            <a:off x="23694296" y="13970822"/>
            <a:ext cx="7472194" cy="1153923"/>
          </a:xfrm>
          <a:prstGeom prst="rect">
            <a:avLst/>
          </a:prstGeom>
          <a:noFill/>
        </p:spPr>
        <p:txBody>
          <a:bodyPr wrap="square">
            <a:spAutoFit/>
          </a:bodyPr>
          <a:lstStyle/>
          <a:p>
            <a:r>
              <a:rPr lang="es-CO" sz="3200" dirty="0">
                <a:solidFill>
                  <a:schemeClr val="bg1">
                    <a:lumMod val="95000"/>
                  </a:schemeClr>
                </a:solidFill>
                <a:effectLst/>
                <a:latin typeface="Arial" panose="020B0604020202020204" pitchFamily="34" charset="0"/>
                <a:ea typeface="Calibri" panose="020F0502020204030204" pitchFamily="34" charset="0"/>
                <a:cs typeface="Arial" panose="020B0604020202020204" pitchFamily="34" charset="0"/>
              </a:rPr>
              <a:t>Revisar la implementación del SGA a nivel mundial</a:t>
            </a:r>
            <a:r>
              <a:rPr lang="en-US" sz="3200" dirty="0">
                <a:solidFill>
                  <a:schemeClr val="bg1">
                    <a:lumMod val="95000"/>
                  </a:schemeClr>
                </a:solidFill>
                <a:latin typeface="Arial" panose="020B0604020202020204" pitchFamily="34" charset="0"/>
                <a:ea typeface="Open Sans" panose="020B0606030504020204" pitchFamily="34" charset="0"/>
                <a:cs typeface="Arial" panose="020B0604020202020204" pitchFamily="34" charset="0"/>
              </a:rPr>
              <a:t>.</a:t>
            </a:r>
          </a:p>
        </p:txBody>
      </p:sp>
      <p:cxnSp>
        <p:nvCxnSpPr>
          <p:cNvPr id="84" name="Straight Connector 136">
            <a:extLst>
              <a:ext uri="{FF2B5EF4-FFF2-40B4-BE49-F238E27FC236}">
                <a16:creationId xmlns:a16="http://schemas.microsoft.com/office/drawing/2014/main" id="{69EB639E-CA4C-6295-7C0E-3D66556AFF47}"/>
              </a:ext>
            </a:extLst>
          </p:cNvPr>
          <p:cNvCxnSpPr/>
          <p:nvPr/>
        </p:nvCxnSpPr>
        <p:spPr>
          <a:xfrm>
            <a:off x="22880309" y="18150872"/>
            <a:ext cx="8380945"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85" name="TextBox 72">
            <a:extLst>
              <a:ext uri="{FF2B5EF4-FFF2-40B4-BE49-F238E27FC236}">
                <a16:creationId xmlns:a16="http://schemas.microsoft.com/office/drawing/2014/main" id="{262744BA-F5C6-5ED5-715A-E3FC7FD5FA89}"/>
              </a:ext>
            </a:extLst>
          </p:cNvPr>
          <p:cNvSpPr txBox="1"/>
          <p:nvPr/>
        </p:nvSpPr>
        <p:spPr>
          <a:xfrm>
            <a:off x="23660586" y="15886309"/>
            <a:ext cx="7472194" cy="1569660"/>
          </a:xfrm>
          <a:prstGeom prst="rect">
            <a:avLst/>
          </a:prstGeom>
          <a:noFill/>
        </p:spPr>
        <p:txBody>
          <a:bodyPr wrap="square">
            <a:spAutoFit/>
          </a:bodyPr>
          <a:lstStyle/>
          <a:p>
            <a:r>
              <a:rPr lang="es-CO" sz="3200" dirty="0">
                <a:solidFill>
                  <a:schemeClr val="bg1">
                    <a:lumMod val="95000"/>
                  </a:schemeClr>
                </a:solidFill>
                <a:effectLst/>
                <a:latin typeface="Arial" panose="020B0604020202020204" pitchFamily="34" charset="0"/>
                <a:ea typeface="Calibri" panose="020F0502020204030204" pitchFamily="34" charset="0"/>
                <a:cs typeface="Arial" panose="020B0604020202020204" pitchFamily="34" charset="0"/>
              </a:rPr>
              <a:t>Revisar la situación de la Industria Colombiana frente al Sistema Globalmente armonizado.</a:t>
            </a:r>
            <a:endParaRPr lang="en-US" sz="3200" dirty="0">
              <a:solidFill>
                <a:schemeClr val="bg1">
                  <a:lumMod val="95000"/>
                </a:schemeClr>
              </a:solidFill>
              <a:latin typeface="Arial" panose="020B0604020202020204" pitchFamily="34" charset="0"/>
              <a:ea typeface="Open Sans" panose="020B0606030504020204" pitchFamily="34" charset="0"/>
              <a:cs typeface="Arial" panose="020B0604020202020204" pitchFamily="34" charset="0"/>
            </a:endParaRPr>
          </a:p>
        </p:txBody>
      </p:sp>
      <p:sp>
        <p:nvSpPr>
          <p:cNvPr id="86" name="TextBox 72">
            <a:extLst>
              <a:ext uri="{FF2B5EF4-FFF2-40B4-BE49-F238E27FC236}">
                <a16:creationId xmlns:a16="http://schemas.microsoft.com/office/drawing/2014/main" id="{6A4C467E-3C55-119C-1B05-23F66D4F5B1C}"/>
              </a:ext>
            </a:extLst>
          </p:cNvPr>
          <p:cNvSpPr txBox="1"/>
          <p:nvPr/>
        </p:nvSpPr>
        <p:spPr>
          <a:xfrm>
            <a:off x="23676946" y="18553342"/>
            <a:ext cx="7472194" cy="2062103"/>
          </a:xfrm>
          <a:prstGeom prst="rect">
            <a:avLst/>
          </a:prstGeom>
          <a:noFill/>
        </p:spPr>
        <p:txBody>
          <a:bodyPr wrap="square">
            <a:spAutoFit/>
          </a:bodyPr>
          <a:lstStyle/>
          <a:p>
            <a:r>
              <a:rPr lang="es-ES" sz="3200" dirty="0">
                <a:solidFill>
                  <a:schemeClr val="bg1">
                    <a:lumMod val="95000"/>
                  </a:schemeClr>
                </a:solidFill>
                <a:effectLst/>
                <a:latin typeface="Arial" panose="020B0604020202020204" pitchFamily="34" charset="0"/>
                <a:ea typeface="Calibri" panose="020F0502020204030204" pitchFamily="34" charset="0"/>
                <a:cs typeface="Arial" panose="020B0604020202020204" pitchFamily="34" charset="0"/>
              </a:rPr>
              <a:t>Analizar sobre si Colombia debe cambiar en un futuro a otra versión más actualizada del SGA.</a:t>
            </a:r>
            <a:endParaRPr lang="es-CO" sz="3200" dirty="0">
              <a:solidFill>
                <a:schemeClr val="bg1">
                  <a:lumMod val="95000"/>
                </a:schemeClr>
              </a:solidFill>
              <a:effectLst/>
              <a:latin typeface="Arial" panose="020B0604020202020204" pitchFamily="34" charset="0"/>
              <a:ea typeface="Times New Roman" panose="02020603050405020304" pitchFamily="18" charset="0"/>
              <a:cs typeface="Arial" panose="020B0604020202020204" pitchFamily="34" charset="0"/>
            </a:endParaRPr>
          </a:p>
          <a:p>
            <a:endParaRPr lang="en-US" sz="3200" dirty="0">
              <a:solidFill>
                <a:schemeClr val="bg1"/>
              </a:solidFill>
              <a:latin typeface="Arial" panose="020B0604020202020204" pitchFamily="34" charset="0"/>
              <a:ea typeface="Open Sans" panose="020B0606030504020204" pitchFamily="34" charset="0"/>
              <a:cs typeface="Arial" panose="020B0604020202020204" pitchFamily="34" charset="0"/>
            </a:endParaRPr>
          </a:p>
        </p:txBody>
      </p:sp>
      <p:pic>
        <p:nvPicPr>
          <p:cNvPr id="87" name="Picture 54" descr="Logo, icon&#10;&#10;Description automatically generated">
            <a:extLst>
              <a:ext uri="{FF2B5EF4-FFF2-40B4-BE49-F238E27FC236}">
                <a16:creationId xmlns:a16="http://schemas.microsoft.com/office/drawing/2014/main" id="{30A6BF1C-95CC-A3F6-FF1B-06787D4240D2}"/>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22887208" y="18507625"/>
            <a:ext cx="899272" cy="1100110"/>
          </a:xfrm>
          <a:prstGeom prst="rect">
            <a:avLst/>
          </a:prstGeom>
        </p:spPr>
      </p:pic>
      <p:sp>
        <p:nvSpPr>
          <p:cNvPr id="89" name="TextBox 219">
            <a:extLst>
              <a:ext uri="{FF2B5EF4-FFF2-40B4-BE49-F238E27FC236}">
                <a16:creationId xmlns:a16="http://schemas.microsoft.com/office/drawing/2014/main" id="{46A865A6-B1CB-99E1-C850-A5975033B6C7}"/>
              </a:ext>
            </a:extLst>
          </p:cNvPr>
          <p:cNvSpPr txBox="1"/>
          <p:nvPr/>
        </p:nvSpPr>
        <p:spPr>
          <a:xfrm>
            <a:off x="22750777" y="23879476"/>
            <a:ext cx="8323308" cy="4031873"/>
          </a:xfrm>
          <a:prstGeom prst="rect">
            <a:avLst/>
          </a:prstGeom>
          <a:noFill/>
        </p:spPr>
        <p:txBody>
          <a:bodyPr wrap="square">
            <a:spAutoFit/>
          </a:bodyPr>
          <a:lstStyle/>
          <a:p>
            <a:pPr algn="just"/>
            <a:r>
              <a:rPr lang="es-MX" sz="3200" dirty="0">
                <a:latin typeface="Arial" panose="020B0604020202020204" pitchFamily="34" charset="0"/>
                <a:cs typeface="Arial" panose="020B0604020202020204" pitchFamily="34" charset="0"/>
              </a:rPr>
              <a:t>La adopción del Sistema Globalmente Armonizado (SGA) por numerosos países ha mejorado las condiciones de salud tanto de los trabajadores como del público general. Esto se debe a la clara comunicación de los peligros de los productos químicos, lo que ha reducido accidentes y disminuido la exposición a sustancias peligrosas.</a:t>
            </a:r>
            <a:endParaRPr lang="en-US"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endParaRPr>
          </a:p>
        </p:txBody>
      </p:sp>
      <p:sp>
        <p:nvSpPr>
          <p:cNvPr id="90" name="TextBox 234">
            <a:extLst>
              <a:ext uri="{FF2B5EF4-FFF2-40B4-BE49-F238E27FC236}">
                <a16:creationId xmlns:a16="http://schemas.microsoft.com/office/drawing/2014/main" id="{0BDCBBCE-F552-7C41-BB49-3A5039419B74}"/>
              </a:ext>
            </a:extLst>
          </p:cNvPr>
          <p:cNvSpPr txBox="1"/>
          <p:nvPr/>
        </p:nvSpPr>
        <p:spPr>
          <a:xfrm>
            <a:off x="22725040" y="28328399"/>
            <a:ext cx="8380944" cy="3046988"/>
          </a:xfrm>
          <a:prstGeom prst="rect">
            <a:avLst/>
          </a:prstGeom>
          <a:noFill/>
        </p:spPr>
        <p:txBody>
          <a:bodyPr wrap="square">
            <a:spAutoFit/>
          </a:bodyPr>
          <a:lstStyle/>
          <a:p>
            <a:pPr algn="just"/>
            <a:r>
              <a:rPr lang="es-MX" sz="3200" dirty="0">
                <a:latin typeface="Arial" panose="020B0604020202020204" pitchFamily="34" charset="0"/>
                <a:cs typeface="Arial" panose="020B0604020202020204" pitchFamily="34" charset="0"/>
              </a:rPr>
              <a:t>En el ámbito nacional, la adhesión de Colombia al SGA ha permitido al país alcanzar estándares que fomentan el crecimiento económico. Esto se refleja en el aumento del PIB en la Industria Manufacturera.</a:t>
            </a:r>
            <a:endParaRPr lang="en-US"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endParaRPr>
          </a:p>
        </p:txBody>
      </p:sp>
      <p:sp>
        <p:nvSpPr>
          <p:cNvPr id="92" name="TextBox 243">
            <a:extLst>
              <a:ext uri="{FF2B5EF4-FFF2-40B4-BE49-F238E27FC236}">
                <a16:creationId xmlns:a16="http://schemas.microsoft.com/office/drawing/2014/main" id="{8275922A-D752-A72C-3481-20B6914F6C21}"/>
              </a:ext>
            </a:extLst>
          </p:cNvPr>
          <p:cNvSpPr txBox="1"/>
          <p:nvPr/>
        </p:nvSpPr>
        <p:spPr>
          <a:xfrm>
            <a:off x="22718267" y="31544007"/>
            <a:ext cx="8356390" cy="3539430"/>
          </a:xfrm>
          <a:prstGeom prst="rect">
            <a:avLst/>
          </a:prstGeom>
          <a:noFill/>
        </p:spPr>
        <p:txBody>
          <a:bodyPr wrap="square">
            <a:spAutoFit/>
          </a:bodyPr>
          <a:lstStyle/>
          <a:p>
            <a:pPr algn="just"/>
            <a:r>
              <a:rPr lang="es-MX" sz="3200" dirty="0">
                <a:latin typeface="Arial" panose="020B0604020202020204" pitchFamily="34" charset="0"/>
                <a:cs typeface="Arial" panose="020B0604020202020204" pitchFamily="34" charset="0"/>
              </a:rPr>
              <a:t>Aunque Colombia ha adoptado una versión del SGA, es fundamental que se mantenga actualizada en el uso de fichas de seguridad de sustancias químicas. Esta tarea es crucial para garantizar la competitividad y el cumplimiento de las regulaciones internacionales.</a:t>
            </a:r>
            <a:endParaRPr lang="en-US"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endParaRPr>
          </a:p>
        </p:txBody>
      </p:sp>
      <p:sp>
        <p:nvSpPr>
          <p:cNvPr id="93" name="TextBox 209">
            <a:extLst>
              <a:ext uri="{FF2B5EF4-FFF2-40B4-BE49-F238E27FC236}">
                <a16:creationId xmlns:a16="http://schemas.microsoft.com/office/drawing/2014/main" id="{D5470D2B-9AED-A610-9537-6731ED791031}"/>
              </a:ext>
            </a:extLst>
          </p:cNvPr>
          <p:cNvSpPr txBox="1"/>
          <p:nvPr/>
        </p:nvSpPr>
        <p:spPr>
          <a:xfrm>
            <a:off x="3263972" y="17247402"/>
            <a:ext cx="5996696" cy="1938992"/>
          </a:xfrm>
          <a:prstGeom prst="rect">
            <a:avLst/>
          </a:prstGeom>
          <a:noFill/>
        </p:spPr>
        <p:txBody>
          <a:bodyPr wrap="square">
            <a:spAutoFit/>
          </a:bodyPr>
          <a:lstStyle/>
          <a:p>
            <a:r>
              <a:rPr lang="es-CO" sz="6000" b="1" dirty="0">
                <a:solidFill>
                  <a:srgbClr val="007297"/>
                </a:solidFill>
                <a:latin typeface="Arial" panose="020B0604020202020204" pitchFamily="34" charset="0"/>
                <a:cs typeface="Arial" panose="020B0604020202020204" pitchFamily="34" charset="0"/>
              </a:rPr>
              <a:t>Planteamiento</a:t>
            </a:r>
            <a:r>
              <a:rPr lang="en-US" sz="6000" b="1" dirty="0">
                <a:solidFill>
                  <a:srgbClr val="007297"/>
                </a:solidFill>
                <a:latin typeface="Arial" panose="020B0604020202020204" pitchFamily="34" charset="0"/>
                <a:cs typeface="Arial" panose="020B0604020202020204" pitchFamily="34" charset="0"/>
              </a:rPr>
              <a:t> del </a:t>
            </a:r>
            <a:r>
              <a:rPr lang="es-CO" sz="6000" b="1" dirty="0">
                <a:solidFill>
                  <a:srgbClr val="007297"/>
                </a:solidFill>
                <a:latin typeface="Arial" panose="020B0604020202020204" pitchFamily="34" charset="0"/>
                <a:cs typeface="Arial" panose="020B0604020202020204" pitchFamily="34" charset="0"/>
              </a:rPr>
              <a:t>Problema</a:t>
            </a:r>
          </a:p>
        </p:txBody>
      </p:sp>
      <p:sp>
        <p:nvSpPr>
          <p:cNvPr id="94" name="TextBox 156">
            <a:extLst>
              <a:ext uri="{FF2B5EF4-FFF2-40B4-BE49-F238E27FC236}">
                <a16:creationId xmlns:a16="http://schemas.microsoft.com/office/drawing/2014/main" id="{26DE0A65-3C9D-2485-BC07-7A5333444A27}"/>
              </a:ext>
            </a:extLst>
          </p:cNvPr>
          <p:cNvSpPr txBox="1"/>
          <p:nvPr/>
        </p:nvSpPr>
        <p:spPr>
          <a:xfrm>
            <a:off x="1603627" y="19599093"/>
            <a:ext cx="8923967" cy="2062103"/>
          </a:xfrm>
          <a:prstGeom prst="rect">
            <a:avLst/>
          </a:prstGeom>
          <a:noFill/>
        </p:spPr>
        <p:txBody>
          <a:bodyPr wrap="square">
            <a:spAutoFit/>
          </a:bodyPr>
          <a:lstStyle/>
          <a:p>
            <a:pPr algn="just"/>
            <a:r>
              <a:rPr lang="es-CO" sz="3200" dirty="0">
                <a:effectLst/>
                <a:latin typeface="Arial" panose="020B0604020202020204" pitchFamily="34" charset="0"/>
                <a:ea typeface="Calibri" panose="020F0502020204030204" pitchFamily="34" charset="0"/>
                <a:cs typeface="Arial" panose="020B0604020202020204" pitchFamily="34" charset="0"/>
              </a:rPr>
              <a:t>La falta de capacitación que puede tener el personal con respecto a la información requerida para elaborar una FDS según los estándares del SGA</a:t>
            </a:r>
            <a:endParaRPr lang="en-US" sz="3200" dirty="0">
              <a:solidFill>
                <a:schemeClr val="tx1">
                  <a:lumMod val="85000"/>
                  <a:lumOff val="15000"/>
                </a:schemeClr>
              </a:solidFill>
              <a:latin typeface="Arial" panose="020B0604020202020204" pitchFamily="34" charset="0"/>
              <a:ea typeface="Open Sans" panose="020B0606030504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6222940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fc72d16-45d5-463f-8e29-2d163099d288" xsi:nil="true"/>
    <lcf76f155ced4ddcb4097134ff3c332f xmlns="ea28478e-aaa4-4a95-a979-6cbaced406d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E0EB4C5741BC274EBAAB5B79967DCE29" ma:contentTypeVersion="15" ma:contentTypeDescription="Crear nuevo documento." ma:contentTypeScope="" ma:versionID="ffb1668ebab7e65adf1853b5b00fbfcc">
  <xsd:schema xmlns:xsd="http://www.w3.org/2001/XMLSchema" xmlns:xs="http://www.w3.org/2001/XMLSchema" xmlns:p="http://schemas.microsoft.com/office/2006/metadata/properties" xmlns:ns2="ea28478e-aaa4-4a95-a979-6cbaced406d0" xmlns:ns3="8fc72d16-45d5-463f-8e29-2d163099d288" targetNamespace="http://schemas.microsoft.com/office/2006/metadata/properties" ma:root="true" ma:fieldsID="ff2fe790e8031dc4cfb8ab310ebf5015" ns2:_="" ns3:_="">
    <xsd:import namespace="ea28478e-aaa4-4a95-a979-6cbaced406d0"/>
    <xsd:import namespace="8fc72d16-45d5-463f-8e29-2d163099d28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28478e-aaa4-4a95-a979-6cbaced406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Etiquetas de imagen" ma:readOnly="false" ma:fieldId="{5cf76f15-5ced-4ddc-b409-7134ff3c332f}" ma:taxonomyMulti="true" ma:sspId="ed62834d-3222-461b-8ca6-a88c350fce98"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c72d16-45d5-463f-8e29-2d163099d28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767246a-6a83-41b9-b738-6230f4529bae}" ma:internalName="TaxCatchAll" ma:showField="CatchAllData" ma:web="8fc72d16-45d5-463f-8e29-2d163099d288">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25DAA5-35A8-4431-973F-0F504AC458B4}">
  <ds:schemaRefs>
    <ds:schemaRef ds:uri="http://schemas.microsoft.com/office/2006/metadata/properties"/>
    <ds:schemaRef ds:uri="http://schemas.microsoft.com/office/infopath/2007/PartnerControls"/>
    <ds:schemaRef ds:uri="8fc72d16-45d5-463f-8e29-2d163099d288"/>
    <ds:schemaRef ds:uri="ea28478e-aaa4-4a95-a979-6cbaced406d0"/>
  </ds:schemaRefs>
</ds:datastoreItem>
</file>

<file path=customXml/itemProps2.xml><?xml version="1.0" encoding="utf-8"?>
<ds:datastoreItem xmlns:ds="http://schemas.openxmlformats.org/officeDocument/2006/customXml" ds:itemID="{A00569D7-1A34-49B9-9A16-D030BC901865}">
  <ds:schemaRefs>
    <ds:schemaRef ds:uri="http://schemas.microsoft.com/sharepoint/v3/contenttype/forms"/>
  </ds:schemaRefs>
</ds:datastoreItem>
</file>

<file path=customXml/itemProps3.xml><?xml version="1.0" encoding="utf-8"?>
<ds:datastoreItem xmlns:ds="http://schemas.openxmlformats.org/officeDocument/2006/customXml" ds:itemID="{77AB9E37-446E-4F73-81B2-7EDE99F5CF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28478e-aaa4-4a95-a979-6cbaced406d0"/>
    <ds:schemaRef ds:uri="8fc72d16-45d5-463f-8e29-2d163099d2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965</TotalTime>
  <Words>551</Words>
  <Application>Microsoft Office PowerPoint</Application>
  <PresentationFormat>Personalizado</PresentationFormat>
  <Paragraphs>35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Times New Roman</vt:lpstr>
      <vt:lpstr>Calibri Light</vt:lpstr>
      <vt:lpstr>Office Theme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Garcia Cano</dc:creator>
  <cp:lastModifiedBy>joseph muñoz parra</cp:lastModifiedBy>
  <cp:revision>76</cp:revision>
  <dcterms:created xsi:type="dcterms:W3CDTF">2022-09-13T19:42:38Z</dcterms:created>
  <dcterms:modified xsi:type="dcterms:W3CDTF">2024-07-31T18:14:47Z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8EC498A6-9D3C-42A5-B822-D2C5CEB92701</vt:lpwstr>
  </property>
  <property fmtid="{D5CDD505-2E9C-101B-9397-08002B2CF9AE}" pid="3" name="ArticulatePath">
    <vt:lpwstr>Presentation1</vt:lpwstr>
  </property>
  <property fmtid="{D5CDD505-2E9C-101B-9397-08002B2CF9AE}" pid="4" name="ContentTypeId">
    <vt:lpwstr>0x010100E0EB4C5741BC274EBAAB5B79967DCE29</vt:lpwstr>
  </property>
</Properties>
</file>