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heme/themeOverride2.xml" ContentType="application/vnd.openxmlformats-officedocument.themeOverr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6"/>
  </p:notesMasterIdLst>
  <p:handoutMasterIdLst>
    <p:handoutMasterId r:id="rId7"/>
  </p:handoutMasterIdLst>
  <p:sldIdLst>
    <p:sldId id="257" r:id="rId5"/>
  </p:sldIdLst>
  <p:sldSz cx="28800425" cy="35999738"/>
  <p:notesSz cx="6858000" cy="9144000"/>
  <p:defaultTextStyle>
    <a:defPPr rtl="0">
      <a:defRPr lang="es-es"/>
    </a:defPPr>
    <a:lvl1pPr marL="0" algn="l" defTabSz="1041410" rtl="0" eaLnBrk="1" latinLnBrk="0" hangingPunct="1">
      <a:defRPr sz="4100" kern="1200">
        <a:solidFill>
          <a:schemeClr val="tx1"/>
        </a:solidFill>
        <a:latin typeface="+mn-lt"/>
        <a:ea typeface="+mn-ea"/>
        <a:cs typeface="+mn-cs"/>
      </a:defRPr>
    </a:lvl1pPr>
    <a:lvl2pPr marL="1041410" algn="l" defTabSz="1041410" rtl="0" eaLnBrk="1" latinLnBrk="0" hangingPunct="1">
      <a:defRPr sz="4100" kern="1200">
        <a:solidFill>
          <a:schemeClr val="tx1"/>
        </a:solidFill>
        <a:latin typeface="+mn-lt"/>
        <a:ea typeface="+mn-ea"/>
        <a:cs typeface="+mn-cs"/>
      </a:defRPr>
    </a:lvl2pPr>
    <a:lvl3pPr marL="2082820" algn="l" defTabSz="1041410" rtl="0" eaLnBrk="1" latinLnBrk="0" hangingPunct="1">
      <a:defRPr sz="4100" kern="1200">
        <a:solidFill>
          <a:schemeClr val="tx1"/>
        </a:solidFill>
        <a:latin typeface="+mn-lt"/>
        <a:ea typeface="+mn-ea"/>
        <a:cs typeface="+mn-cs"/>
      </a:defRPr>
    </a:lvl3pPr>
    <a:lvl4pPr marL="3124230" algn="l" defTabSz="1041410" rtl="0" eaLnBrk="1" latinLnBrk="0" hangingPunct="1">
      <a:defRPr sz="4100" kern="1200">
        <a:solidFill>
          <a:schemeClr val="tx1"/>
        </a:solidFill>
        <a:latin typeface="+mn-lt"/>
        <a:ea typeface="+mn-ea"/>
        <a:cs typeface="+mn-cs"/>
      </a:defRPr>
    </a:lvl4pPr>
    <a:lvl5pPr marL="4165641" algn="l" defTabSz="1041410" rtl="0" eaLnBrk="1" latinLnBrk="0" hangingPunct="1">
      <a:defRPr sz="4100" kern="1200">
        <a:solidFill>
          <a:schemeClr val="tx1"/>
        </a:solidFill>
        <a:latin typeface="+mn-lt"/>
        <a:ea typeface="+mn-ea"/>
        <a:cs typeface="+mn-cs"/>
      </a:defRPr>
    </a:lvl5pPr>
    <a:lvl6pPr marL="5207051" algn="l" defTabSz="1041410" rtl="0" eaLnBrk="1" latinLnBrk="0" hangingPunct="1">
      <a:defRPr sz="4100" kern="1200">
        <a:solidFill>
          <a:schemeClr val="tx1"/>
        </a:solidFill>
        <a:latin typeface="+mn-lt"/>
        <a:ea typeface="+mn-ea"/>
        <a:cs typeface="+mn-cs"/>
      </a:defRPr>
    </a:lvl6pPr>
    <a:lvl7pPr marL="6248461" algn="l" defTabSz="1041410" rtl="0" eaLnBrk="1" latinLnBrk="0" hangingPunct="1">
      <a:defRPr sz="4100" kern="1200">
        <a:solidFill>
          <a:schemeClr val="tx1"/>
        </a:solidFill>
        <a:latin typeface="+mn-lt"/>
        <a:ea typeface="+mn-ea"/>
        <a:cs typeface="+mn-cs"/>
      </a:defRPr>
    </a:lvl7pPr>
    <a:lvl8pPr marL="7289871" algn="l" defTabSz="1041410" rtl="0" eaLnBrk="1" latinLnBrk="0" hangingPunct="1">
      <a:defRPr sz="4100" kern="1200">
        <a:solidFill>
          <a:schemeClr val="tx1"/>
        </a:solidFill>
        <a:latin typeface="+mn-lt"/>
        <a:ea typeface="+mn-ea"/>
        <a:cs typeface="+mn-cs"/>
      </a:defRPr>
    </a:lvl8pPr>
    <a:lvl9pPr marL="8331281" algn="l" defTabSz="1041410" rtl="0" eaLnBrk="1" latinLnBrk="0" hangingPunct="1">
      <a:defRPr sz="41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OSE EDGAR ZAPATA MONTOYA" initials="JEZM" lastIdx="3" clrIdx="0">
    <p:extLst>
      <p:ext uri="{19B8F6BF-5375-455C-9EA6-DF929625EA0E}">
        <p15:presenceInfo xmlns:p15="http://schemas.microsoft.com/office/powerpoint/2012/main" userId="S-1-5-21-1394167582-1238270525-1278246540-100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6D26"/>
    <a:srgbClr val="E6E6E6"/>
    <a:srgbClr val="F2F2F2"/>
    <a:srgbClr val="D55A66"/>
    <a:srgbClr val="54763F"/>
    <a:srgbClr val="799B4D"/>
    <a:srgbClr val="7B7635"/>
    <a:srgbClr val="C29162"/>
    <a:srgbClr val="BA8B7F"/>
    <a:srgbClr val="F28A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69012ECD-51FC-41F1-AA8D-1B2483CD663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Estilo claro 2 - Acento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C89EF96-8CEA-46FF-86C4-4CE0E7609802}" styleName="Estilo claro 3 - Acento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Estilo medio 1 - Énfasis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DBED569-4797-4DF1-A0F4-6AAB3CD982D8}" styleName="Estilo claro 3 - Acento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8837" autoAdjust="0"/>
    <p:restoredTop sz="94703" autoAdjust="0"/>
  </p:normalViewPr>
  <p:slideViewPr>
    <p:cSldViewPr snapToGrid="0">
      <p:cViewPr>
        <p:scale>
          <a:sx n="32" d="100"/>
          <a:sy n="32" d="100"/>
        </p:scale>
        <p:origin x="596" y="16"/>
      </p:cViewPr>
      <p:guideLst/>
    </p:cSldViewPr>
  </p:slideViewPr>
  <p:notesTextViewPr>
    <p:cViewPr>
      <p:scale>
        <a:sx n="1" d="1"/>
        <a:sy n="1" d="1"/>
      </p:scale>
      <p:origin x="0" y="0"/>
    </p:cViewPr>
  </p:notesTextViewPr>
  <p:notesViewPr>
    <p:cSldViewPr snapToGrid="0" showGuides="1">
      <p:cViewPr varScale="1">
        <p:scale>
          <a:sx n="77" d="100"/>
          <a:sy n="77" d="100"/>
        </p:scale>
        <p:origin x="2190"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G:\Mi%20unidad\Excel%20doctorado\peso%20y%20talla%20de%20pollos%20engorde%20dieta%20(control%20y%20ensilado).xlsx" TargetMode="External"/></Relationships>
</file>

<file path=ppt/charts/_rels/chart2.xml.rels><?xml version="1.0" encoding="UTF-8" standalone="yes"?>
<Relationships xmlns="http://schemas.openxmlformats.org/package/2006/relationships"><Relationship Id="rId3" Type="http://schemas.openxmlformats.org/officeDocument/2006/relationships/themeOverride" Target="../theme/themeOverride2.xml"/><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oleObject" Target="file:///G:\Mi%20unidad\Excel%20doctorado\peso%20y%20talla%20de%20pollos%20engorde%20dieta%20(control%20y%20ensilado).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880" b="0" i="0" u="none" strike="noStrike" kern="1200" spc="0" baseline="0">
                <a:solidFill>
                  <a:schemeClr val="tx1">
                    <a:lumMod val="65000"/>
                    <a:lumOff val="35000"/>
                  </a:schemeClr>
                </a:solidFill>
                <a:latin typeface="+mn-lt"/>
                <a:ea typeface="+mn-ea"/>
                <a:cs typeface="+mn-cs"/>
              </a:defRPr>
            </a:pPr>
            <a:r>
              <a:rPr lang="en-US"/>
              <a:t>(A)</a:t>
            </a:r>
          </a:p>
        </c:rich>
      </c:tx>
      <c:layout>
        <c:manualLayout>
          <c:xMode val="edge"/>
          <c:yMode val="edge"/>
          <c:x val="0.47432793076421936"/>
          <c:y val="1.7640573318632856E-2"/>
        </c:manualLayout>
      </c:layout>
      <c:overlay val="0"/>
      <c:spPr>
        <a:noFill/>
        <a:ln>
          <a:noFill/>
        </a:ln>
        <a:effectLst/>
      </c:spPr>
      <c:txPr>
        <a:bodyPr rot="0" spcFirstLastPara="1" vertOverflow="ellipsis" vert="horz" wrap="square" anchor="ctr" anchorCtr="1"/>
        <a:lstStyle/>
        <a:p>
          <a:pPr>
            <a:defRPr sz="288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manualLayout>
          <c:layoutTarget val="inner"/>
          <c:xMode val="edge"/>
          <c:yMode val="edge"/>
          <c:x val="0.2060688596491228"/>
          <c:y val="3.9007092198581561E-2"/>
          <c:w val="0.75644385964912275"/>
          <c:h val="0.79584925812927965"/>
        </c:manualLayout>
      </c:layout>
      <c:scatterChart>
        <c:scatterStyle val="lineMarker"/>
        <c:varyColors val="0"/>
        <c:ser>
          <c:idx val="0"/>
          <c:order val="0"/>
          <c:tx>
            <c:strRef>
              <c:f>Graficas!$C$2</c:f>
              <c:strCache>
                <c:ptCount val="1"/>
                <c:pt idx="0">
                  <c:v>control</c:v>
                </c:pt>
              </c:strCache>
            </c:strRef>
          </c:tx>
          <c:spPr>
            <a:ln w="19050" cap="rnd">
              <a:noFill/>
              <a:round/>
            </a:ln>
            <a:effectLst/>
          </c:spPr>
          <c:marker>
            <c:symbol val="triangle"/>
            <c:size val="13"/>
            <c:spPr>
              <a:noFill/>
              <a:ln w="9525">
                <a:solidFill>
                  <a:schemeClr val="tx1"/>
                </a:solidFill>
              </a:ln>
              <a:effectLst/>
            </c:spPr>
          </c:marker>
          <c:errBars>
            <c:errDir val="y"/>
            <c:errBarType val="both"/>
            <c:errValType val="cust"/>
            <c:noEndCap val="0"/>
            <c:plus>
              <c:numRef>
                <c:f>Graficas!$D$3:$D$9</c:f>
                <c:numCache>
                  <c:formatCode>General</c:formatCode>
                  <c:ptCount val="7"/>
                  <c:pt idx="0">
                    <c:v>3.7868495989486393</c:v>
                  </c:pt>
                  <c:pt idx="1">
                    <c:v>10.153589740352158</c:v>
                  </c:pt>
                  <c:pt idx="2">
                    <c:v>28.753467699773271</c:v>
                  </c:pt>
                  <c:pt idx="3">
                    <c:v>57.110051400909214</c:v>
                  </c:pt>
                  <c:pt idx="4">
                    <c:v>87.380047649750836</c:v>
                  </c:pt>
                  <c:pt idx="5">
                    <c:v>78.666856801160918</c:v>
                  </c:pt>
                  <c:pt idx="6">
                    <c:v>72.637049951392058</c:v>
                  </c:pt>
                </c:numCache>
              </c:numRef>
            </c:plus>
            <c:minus>
              <c:numRef>
                <c:f>Graficas!$D$3:$D$9</c:f>
                <c:numCache>
                  <c:formatCode>General</c:formatCode>
                  <c:ptCount val="7"/>
                  <c:pt idx="0">
                    <c:v>3.7868495989486393</c:v>
                  </c:pt>
                  <c:pt idx="1">
                    <c:v>10.153589740352158</c:v>
                  </c:pt>
                  <c:pt idx="2">
                    <c:v>28.753467699773271</c:v>
                  </c:pt>
                  <c:pt idx="3">
                    <c:v>57.110051400909214</c:v>
                  </c:pt>
                  <c:pt idx="4">
                    <c:v>87.380047649750836</c:v>
                  </c:pt>
                  <c:pt idx="5">
                    <c:v>78.666856801160918</c:v>
                  </c:pt>
                  <c:pt idx="6">
                    <c:v>72.637049951392058</c:v>
                  </c:pt>
                </c:numCache>
              </c:numRef>
            </c:minus>
            <c:spPr>
              <a:noFill/>
              <a:ln w="9525" cap="flat" cmpd="sng" algn="ctr">
                <a:solidFill>
                  <a:schemeClr val="tx1">
                    <a:lumMod val="65000"/>
                    <a:lumOff val="35000"/>
                  </a:schemeClr>
                </a:solidFill>
                <a:round/>
              </a:ln>
              <a:effectLst/>
            </c:spPr>
          </c:errBars>
          <c:xVal>
            <c:numRef>
              <c:f>Graficas!$B$3:$B$9</c:f>
              <c:numCache>
                <c:formatCode>General</c:formatCode>
                <c:ptCount val="7"/>
                <c:pt idx="0">
                  <c:v>0</c:v>
                </c:pt>
                <c:pt idx="1">
                  <c:v>1</c:v>
                </c:pt>
                <c:pt idx="2">
                  <c:v>2</c:v>
                </c:pt>
                <c:pt idx="3">
                  <c:v>3</c:v>
                </c:pt>
                <c:pt idx="4">
                  <c:v>4</c:v>
                </c:pt>
                <c:pt idx="5">
                  <c:v>5</c:v>
                </c:pt>
                <c:pt idx="6">
                  <c:v>6</c:v>
                </c:pt>
              </c:numCache>
            </c:numRef>
          </c:xVal>
          <c:yVal>
            <c:numRef>
              <c:f>Graficas!$C$3:$C$9</c:f>
              <c:numCache>
                <c:formatCode>0.0000</c:formatCode>
                <c:ptCount val="7"/>
                <c:pt idx="0">
                  <c:v>43.06666666666667</c:v>
                </c:pt>
                <c:pt idx="1">
                  <c:v>111.84615384615384</c:v>
                </c:pt>
                <c:pt idx="2">
                  <c:v>291.47619047619048</c:v>
                </c:pt>
                <c:pt idx="3">
                  <c:v>562.58333333333337</c:v>
                </c:pt>
                <c:pt idx="4">
                  <c:v>874</c:v>
                </c:pt>
                <c:pt idx="5">
                  <c:v>1360.1538461538462</c:v>
                </c:pt>
                <c:pt idx="6">
                  <c:v>1830.8461538461538</c:v>
                </c:pt>
              </c:numCache>
            </c:numRef>
          </c:yVal>
          <c:smooth val="0"/>
          <c:extLst>
            <c:ext xmlns:c16="http://schemas.microsoft.com/office/drawing/2014/chart" uri="{C3380CC4-5D6E-409C-BE32-E72D297353CC}">
              <c16:uniqueId val="{00000000-B890-4A67-A9D9-3E663CB8C6ED}"/>
            </c:ext>
          </c:extLst>
        </c:ser>
        <c:ser>
          <c:idx val="1"/>
          <c:order val="1"/>
          <c:tx>
            <c:strRef>
              <c:f>Graficas!$F$2</c:f>
              <c:strCache>
                <c:ptCount val="1"/>
                <c:pt idx="0">
                  <c:v>ensilado</c:v>
                </c:pt>
              </c:strCache>
            </c:strRef>
          </c:tx>
          <c:spPr>
            <a:ln w="19050" cap="rnd">
              <a:noFill/>
              <a:round/>
            </a:ln>
            <a:effectLst/>
          </c:spPr>
          <c:marker>
            <c:symbol val="square"/>
            <c:size val="13"/>
            <c:spPr>
              <a:noFill/>
              <a:ln w="9525">
                <a:solidFill>
                  <a:schemeClr val="tx1"/>
                </a:solidFill>
              </a:ln>
              <a:effectLst/>
            </c:spPr>
          </c:marker>
          <c:errBars>
            <c:errDir val="y"/>
            <c:errBarType val="both"/>
            <c:errValType val="cust"/>
            <c:noEndCap val="0"/>
            <c:plus>
              <c:numRef>
                <c:f>Graficas!$G$3:$G$9</c:f>
                <c:numCache>
                  <c:formatCode>General</c:formatCode>
                  <c:ptCount val="7"/>
                  <c:pt idx="0">
                    <c:v>3.4275757996095386</c:v>
                  </c:pt>
                  <c:pt idx="1">
                    <c:v>10.947038975798996</c:v>
                  </c:pt>
                  <c:pt idx="2">
                    <c:v>27.688984125410382</c:v>
                  </c:pt>
                  <c:pt idx="3">
                    <c:v>49.63120910270117</c:v>
                  </c:pt>
                  <c:pt idx="4">
                    <c:v>69.850997879499943</c:v>
                  </c:pt>
                  <c:pt idx="5">
                    <c:v>91.279941815153336</c:v>
                  </c:pt>
                  <c:pt idx="6">
                    <c:v>58.72620085333859</c:v>
                  </c:pt>
                </c:numCache>
              </c:numRef>
            </c:plus>
            <c:minus>
              <c:numRef>
                <c:f>Graficas!$G$3:$G$9</c:f>
                <c:numCache>
                  <c:formatCode>General</c:formatCode>
                  <c:ptCount val="7"/>
                  <c:pt idx="0">
                    <c:v>3.4275757996095386</c:v>
                  </c:pt>
                  <c:pt idx="1">
                    <c:v>10.947038975798996</c:v>
                  </c:pt>
                  <c:pt idx="2">
                    <c:v>27.688984125410382</c:v>
                  </c:pt>
                  <c:pt idx="3">
                    <c:v>49.63120910270117</c:v>
                  </c:pt>
                  <c:pt idx="4">
                    <c:v>69.850997879499943</c:v>
                  </c:pt>
                  <c:pt idx="5">
                    <c:v>91.279941815153336</c:v>
                  </c:pt>
                  <c:pt idx="6">
                    <c:v>58.72620085333859</c:v>
                  </c:pt>
                </c:numCache>
              </c:numRef>
            </c:minus>
            <c:spPr>
              <a:noFill/>
              <a:ln w="9525" cap="flat" cmpd="sng" algn="ctr">
                <a:solidFill>
                  <a:schemeClr val="tx1">
                    <a:lumMod val="65000"/>
                    <a:lumOff val="35000"/>
                  </a:schemeClr>
                </a:solidFill>
                <a:round/>
              </a:ln>
              <a:effectLst/>
            </c:spPr>
          </c:errBars>
          <c:xVal>
            <c:numRef>
              <c:f>Graficas!$B$3:$B$9</c:f>
              <c:numCache>
                <c:formatCode>General</c:formatCode>
                <c:ptCount val="7"/>
                <c:pt idx="0">
                  <c:v>0</c:v>
                </c:pt>
                <c:pt idx="1">
                  <c:v>1</c:v>
                </c:pt>
                <c:pt idx="2">
                  <c:v>2</c:v>
                </c:pt>
                <c:pt idx="3">
                  <c:v>3</c:v>
                </c:pt>
                <c:pt idx="4">
                  <c:v>4</c:v>
                </c:pt>
                <c:pt idx="5">
                  <c:v>5</c:v>
                </c:pt>
                <c:pt idx="6">
                  <c:v>6</c:v>
                </c:pt>
              </c:numCache>
            </c:numRef>
          </c:xVal>
          <c:yVal>
            <c:numRef>
              <c:f>Graficas!$F$3:$F$9</c:f>
              <c:numCache>
                <c:formatCode>0.0000</c:formatCode>
                <c:ptCount val="7"/>
                <c:pt idx="0">
                  <c:v>42.1</c:v>
                </c:pt>
                <c:pt idx="1">
                  <c:v>114.13636363636364</c:v>
                </c:pt>
                <c:pt idx="2">
                  <c:v>262.95652173913044</c:v>
                </c:pt>
                <c:pt idx="3">
                  <c:v>500.43478260869563</c:v>
                </c:pt>
                <c:pt idx="4">
                  <c:v>780.52380952380952</c:v>
                </c:pt>
                <c:pt idx="5">
                  <c:v>1278.5555555555557</c:v>
                </c:pt>
                <c:pt idx="6">
                  <c:v>1684.1</c:v>
                </c:pt>
              </c:numCache>
            </c:numRef>
          </c:yVal>
          <c:smooth val="0"/>
          <c:extLst>
            <c:ext xmlns:c16="http://schemas.microsoft.com/office/drawing/2014/chart" uri="{C3380CC4-5D6E-409C-BE32-E72D297353CC}">
              <c16:uniqueId val="{00000001-B890-4A67-A9D9-3E663CB8C6ED}"/>
            </c:ext>
          </c:extLst>
        </c:ser>
        <c:dLbls>
          <c:showLegendKey val="0"/>
          <c:showVal val="0"/>
          <c:showCatName val="0"/>
          <c:showSerName val="0"/>
          <c:showPercent val="0"/>
          <c:showBubbleSize val="0"/>
        </c:dLbls>
        <c:axId val="153269184"/>
        <c:axId val="153269576"/>
      </c:scatterChart>
      <c:valAx>
        <c:axId val="153269184"/>
        <c:scaling>
          <c:orientation val="minMax"/>
        </c:scaling>
        <c:delete val="0"/>
        <c:axPos val="b"/>
        <c:majorGridlines>
          <c:spPr>
            <a:ln w="9525" cap="flat" cmpd="sng" algn="ctr">
              <a:noFill/>
              <a:round/>
            </a:ln>
            <a:effectLst/>
          </c:spPr>
        </c:majorGridlines>
        <c:title>
          <c:tx>
            <c:rich>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es-CO"/>
                  <a:t>Tiempo (Sem)</a:t>
                </a:r>
              </a:p>
            </c:rich>
          </c:tx>
          <c:layout>
            <c:manualLayout>
              <c:xMode val="edge"/>
              <c:yMode val="edge"/>
              <c:x val="0.45905097824916996"/>
              <c:y val="0.94615876657801878"/>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s-CO"/>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s-CO"/>
          </a:p>
        </c:txPr>
        <c:crossAx val="153269576"/>
        <c:crosses val="autoZero"/>
        <c:crossBetween val="midCat"/>
      </c:valAx>
      <c:valAx>
        <c:axId val="153269576"/>
        <c:scaling>
          <c:orientation val="minMax"/>
          <c:max val="2000"/>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es-CO"/>
                  <a:t>Peso (g)</a:t>
                </a:r>
              </a:p>
            </c:rich>
          </c:tx>
          <c:layout>
            <c:manualLayout>
              <c:xMode val="edge"/>
              <c:yMode val="edge"/>
              <c:x val="2.5343091237682879E-3"/>
              <c:y val="0.38115063070258443"/>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s-CO"/>
            </a:p>
          </c:txPr>
        </c:title>
        <c:numFmt formatCode="0" sourceLinked="0"/>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s-CO"/>
          </a:p>
        </c:txPr>
        <c:crossAx val="153269184"/>
        <c:crosses val="autoZero"/>
        <c:crossBetween val="midCat"/>
      </c:valAx>
      <c:spPr>
        <a:noFill/>
        <a:ln>
          <a:noFill/>
        </a:ln>
        <a:effectLst/>
      </c:spPr>
    </c:plotArea>
    <c:legend>
      <c:legendPos val="b"/>
      <c:layout>
        <c:manualLayout>
          <c:xMode val="edge"/>
          <c:yMode val="edge"/>
          <c:x val="0.61353596491228068"/>
          <c:y val="0.50485393505736742"/>
          <c:w val="0.29898653179301493"/>
          <c:h val="0.23757945434142597"/>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2400"/>
      </a:pPr>
      <a:endParaRPr lang="es-CO"/>
    </a:p>
  </c:txPr>
  <c:externalData r:id="rId4">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880" b="0" i="0" u="none" strike="noStrike" kern="1200" spc="0" baseline="0">
                <a:solidFill>
                  <a:schemeClr val="tx1">
                    <a:lumMod val="65000"/>
                    <a:lumOff val="35000"/>
                  </a:schemeClr>
                </a:solidFill>
                <a:latin typeface="+mn-lt"/>
                <a:ea typeface="+mn-ea"/>
                <a:cs typeface="+mn-cs"/>
              </a:defRPr>
            </a:pPr>
            <a:r>
              <a:rPr lang="es-CO" dirty="0"/>
              <a:t>(B)</a:t>
            </a:r>
          </a:p>
        </c:rich>
      </c:tx>
      <c:overlay val="0"/>
      <c:spPr>
        <a:noFill/>
        <a:ln>
          <a:noFill/>
        </a:ln>
        <a:effectLst/>
      </c:spPr>
      <c:txPr>
        <a:bodyPr rot="0" spcFirstLastPara="1" vertOverflow="ellipsis" vert="horz" wrap="square" anchor="ctr" anchorCtr="1"/>
        <a:lstStyle/>
        <a:p>
          <a:pPr>
            <a:defRPr sz="2880" b="0" i="0" u="none" strike="noStrike" kern="1200" spc="0" baseline="0">
              <a:solidFill>
                <a:schemeClr val="tx1">
                  <a:lumMod val="65000"/>
                  <a:lumOff val="35000"/>
                </a:schemeClr>
              </a:solidFill>
              <a:latin typeface="+mn-lt"/>
              <a:ea typeface="+mn-ea"/>
              <a:cs typeface="+mn-cs"/>
            </a:defRPr>
          </a:pPr>
          <a:endParaRPr lang="es-CO"/>
        </a:p>
      </c:txPr>
    </c:title>
    <c:autoTitleDeleted val="0"/>
    <c:plotArea>
      <c:layout>
        <c:manualLayout>
          <c:layoutTarget val="inner"/>
          <c:xMode val="edge"/>
          <c:yMode val="edge"/>
          <c:x val="0.15334663742690055"/>
          <c:y val="4.0099258028236807E-2"/>
          <c:w val="0.81257792397660822"/>
          <c:h val="0.77931743669395703"/>
        </c:manualLayout>
      </c:layout>
      <c:scatterChart>
        <c:scatterStyle val="lineMarker"/>
        <c:varyColors val="0"/>
        <c:ser>
          <c:idx val="0"/>
          <c:order val="0"/>
          <c:tx>
            <c:strRef>
              <c:f>Graficas!$C$13</c:f>
              <c:strCache>
                <c:ptCount val="1"/>
                <c:pt idx="0">
                  <c:v>control</c:v>
                </c:pt>
              </c:strCache>
            </c:strRef>
          </c:tx>
          <c:spPr>
            <a:ln w="19050" cap="rnd">
              <a:noFill/>
              <a:round/>
            </a:ln>
            <a:effectLst/>
          </c:spPr>
          <c:marker>
            <c:symbol val="triangle"/>
            <c:size val="13"/>
            <c:spPr>
              <a:noFill/>
              <a:ln w="9525">
                <a:solidFill>
                  <a:schemeClr val="tx1"/>
                </a:solidFill>
              </a:ln>
              <a:effectLst/>
            </c:spPr>
          </c:marker>
          <c:errBars>
            <c:errDir val="y"/>
            <c:errBarType val="both"/>
            <c:errValType val="cust"/>
            <c:noEndCap val="0"/>
            <c:plus>
              <c:numRef>
                <c:f>Graficas!$D$14:$D$20</c:f>
                <c:numCache>
                  <c:formatCode>General</c:formatCode>
                  <c:ptCount val="7"/>
                  <c:pt idx="0">
                    <c:v>0.20231419743250506</c:v>
                  </c:pt>
                  <c:pt idx="1">
                    <c:v>0.25875475452347874</c:v>
                  </c:pt>
                  <c:pt idx="2">
                    <c:v>0.56015040204074118</c:v>
                  </c:pt>
                  <c:pt idx="3">
                    <c:v>0.68782515821672452</c:v>
                  </c:pt>
                  <c:pt idx="4">
                    <c:v>0.67014078367962282</c:v>
                  </c:pt>
                  <c:pt idx="5">
                    <c:v>0.66415200338317393</c:v>
                  </c:pt>
                  <c:pt idx="6">
                    <c:v>0.63914512710846305</c:v>
                  </c:pt>
                </c:numCache>
              </c:numRef>
            </c:plus>
            <c:minus>
              <c:numRef>
                <c:f>Graficas!$D$14:$D$20</c:f>
                <c:numCache>
                  <c:formatCode>General</c:formatCode>
                  <c:ptCount val="7"/>
                  <c:pt idx="0">
                    <c:v>0.20231419743250506</c:v>
                  </c:pt>
                  <c:pt idx="1">
                    <c:v>0.25875475452347874</c:v>
                  </c:pt>
                  <c:pt idx="2">
                    <c:v>0.56015040204074118</c:v>
                  </c:pt>
                  <c:pt idx="3">
                    <c:v>0.68782515821672452</c:v>
                  </c:pt>
                  <c:pt idx="4">
                    <c:v>0.67014078367962282</c:v>
                  </c:pt>
                  <c:pt idx="5">
                    <c:v>0.66415200338317393</c:v>
                  </c:pt>
                  <c:pt idx="6">
                    <c:v>0.63914512710846305</c:v>
                  </c:pt>
                </c:numCache>
              </c:numRef>
            </c:minus>
            <c:spPr>
              <a:noFill/>
              <a:ln w="9525" cap="flat" cmpd="sng" algn="ctr">
                <a:solidFill>
                  <a:schemeClr val="tx1">
                    <a:lumMod val="65000"/>
                    <a:lumOff val="35000"/>
                  </a:schemeClr>
                </a:solidFill>
                <a:round/>
              </a:ln>
              <a:effectLst/>
            </c:spPr>
          </c:errBars>
          <c:xVal>
            <c:numRef>
              <c:f>Graficas!$B$14:$B$20</c:f>
              <c:numCache>
                <c:formatCode>General</c:formatCode>
                <c:ptCount val="7"/>
                <c:pt idx="0">
                  <c:v>0</c:v>
                </c:pt>
                <c:pt idx="1">
                  <c:v>1</c:v>
                </c:pt>
                <c:pt idx="2">
                  <c:v>2</c:v>
                </c:pt>
                <c:pt idx="3">
                  <c:v>3</c:v>
                </c:pt>
                <c:pt idx="4">
                  <c:v>4</c:v>
                </c:pt>
                <c:pt idx="5">
                  <c:v>5</c:v>
                </c:pt>
                <c:pt idx="6">
                  <c:v>6</c:v>
                </c:pt>
              </c:numCache>
            </c:numRef>
          </c:xVal>
          <c:yVal>
            <c:numRef>
              <c:f>Graficas!$C$14:$C$20</c:f>
              <c:numCache>
                <c:formatCode>0.0000</c:formatCode>
                <c:ptCount val="7"/>
                <c:pt idx="0">
                  <c:v>5.19</c:v>
                </c:pt>
                <c:pt idx="1">
                  <c:v>6.1833333333333336</c:v>
                </c:pt>
                <c:pt idx="2">
                  <c:v>8.5655172413793093</c:v>
                </c:pt>
                <c:pt idx="3">
                  <c:v>9.5103448275862057</c:v>
                </c:pt>
                <c:pt idx="4">
                  <c:v>11.513793103448275</c:v>
                </c:pt>
                <c:pt idx="5">
                  <c:v>12.99642857142857</c:v>
                </c:pt>
                <c:pt idx="6">
                  <c:v>13.97727272727273</c:v>
                </c:pt>
              </c:numCache>
            </c:numRef>
          </c:yVal>
          <c:smooth val="0"/>
          <c:extLst>
            <c:ext xmlns:c16="http://schemas.microsoft.com/office/drawing/2014/chart" uri="{C3380CC4-5D6E-409C-BE32-E72D297353CC}">
              <c16:uniqueId val="{00000000-EEF0-465E-9BDC-5E1F45BD82E4}"/>
            </c:ext>
          </c:extLst>
        </c:ser>
        <c:ser>
          <c:idx val="1"/>
          <c:order val="1"/>
          <c:tx>
            <c:strRef>
              <c:f>Graficas!$F$13</c:f>
              <c:strCache>
                <c:ptCount val="1"/>
                <c:pt idx="0">
                  <c:v>ensilado</c:v>
                </c:pt>
              </c:strCache>
            </c:strRef>
          </c:tx>
          <c:spPr>
            <a:ln w="19050" cap="rnd">
              <a:noFill/>
              <a:round/>
            </a:ln>
            <a:effectLst/>
          </c:spPr>
          <c:marker>
            <c:symbol val="square"/>
            <c:size val="12"/>
            <c:spPr>
              <a:noFill/>
              <a:ln w="9525">
                <a:solidFill>
                  <a:schemeClr val="tx1"/>
                </a:solidFill>
              </a:ln>
              <a:effectLst/>
            </c:spPr>
          </c:marker>
          <c:errBars>
            <c:errDir val="y"/>
            <c:errBarType val="both"/>
            <c:errValType val="cust"/>
            <c:noEndCap val="0"/>
            <c:plus>
              <c:numRef>
                <c:f>Graficas!$G$14:$G$20</c:f>
                <c:numCache>
                  <c:formatCode>General</c:formatCode>
                  <c:ptCount val="7"/>
                  <c:pt idx="0">
                    <c:v>0.15643293888377885</c:v>
                  </c:pt>
                  <c:pt idx="1">
                    <c:v>0.18448436995751338</c:v>
                  </c:pt>
                  <c:pt idx="2">
                    <c:v>0.2731859108225041</c:v>
                  </c:pt>
                  <c:pt idx="3">
                    <c:v>0.32586880211286917</c:v>
                  </c:pt>
                  <c:pt idx="4">
                    <c:v>0.35694174231575582</c:v>
                  </c:pt>
                  <c:pt idx="5">
                    <c:v>0.58012724384191705</c:v>
                  </c:pt>
                  <c:pt idx="6">
                    <c:v>0.66600098517416972</c:v>
                  </c:pt>
                </c:numCache>
              </c:numRef>
            </c:plus>
            <c:minus>
              <c:numRef>
                <c:f>Graficas!$G$14:$G$20</c:f>
                <c:numCache>
                  <c:formatCode>General</c:formatCode>
                  <c:ptCount val="7"/>
                  <c:pt idx="0">
                    <c:v>0.15643293888377885</c:v>
                  </c:pt>
                  <c:pt idx="1">
                    <c:v>0.18448436995751338</c:v>
                  </c:pt>
                  <c:pt idx="2">
                    <c:v>0.2731859108225041</c:v>
                  </c:pt>
                  <c:pt idx="3">
                    <c:v>0.32586880211286917</c:v>
                  </c:pt>
                  <c:pt idx="4">
                    <c:v>0.35694174231575582</c:v>
                  </c:pt>
                  <c:pt idx="5">
                    <c:v>0.58012724384191705</c:v>
                  </c:pt>
                  <c:pt idx="6">
                    <c:v>0.66600098517416972</c:v>
                  </c:pt>
                </c:numCache>
              </c:numRef>
            </c:minus>
            <c:spPr>
              <a:noFill/>
              <a:ln w="9525" cap="flat" cmpd="sng" algn="ctr">
                <a:solidFill>
                  <a:schemeClr val="tx1">
                    <a:lumMod val="65000"/>
                    <a:lumOff val="35000"/>
                  </a:schemeClr>
                </a:solidFill>
                <a:round/>
              </a:ln>
              <a:effectLst/>
            </c:spPr>
          </c:errBars>
          <c:xVal>
            <c:numRef>
              <c:f>Graficas!$B$14:$B$20</c:f>
              <c:numCache>
                <c:formatCode>General</c:formatCode>
                <c:ptCount val="7"/>
                <c:pt idx="0">
                  <c:v>0</c:v>
                </c:pt>
                <c:pt idx="1">
                  <c:v>1</c:v>
                </c:pt>
                <c:pt idx="2">
                  <c:v>2</c:v>
                </c:pt>
                <c:pt idx="3">
                  <c:v>3</c:v>
                </c:pt>
                <c:pt idx="4">
                  <c:v>4</c:v>
                </c:pt>
                <c:pt idx="5">
                  <c:v>5</c:v>
                </c:pt>
                <c:pt idx="6">
                  <c:v>6</c:v>
                </c:pt>
              </c:numCache>
            </c:numRef>
          </c:xVal>
          <c:yVal>
            <c:numRef>
              <c:f>Graficas!$F$14:$F$20</c:f>
              <c:numCache>
                <c:formatCode>0.0000</c:formatCode>
                <c:ptCount val="7"/>
                <c:pt idx="0">
                  <c:v>5.1033333333333335</c:v>
                </c:pt>
                <c:pt idx="1">
                  <c:v>6.1100000000000012</c:v>
                </c:pt>
                <c:pt idx="2">
                  <c:v>8.296551724137931</c:v>
                </c:pt>
                <c:pt idx="3">
                  <c:v>9.1785714285714288</c:v>
                </c:pt>
                <c:pt idx="4">
                  <c:v>11.3</c:v>
                </c:pt>
                <c:pt idx="5">
                  <c:v>12.86071428571428</c:v>
                </c:pt>
                <c:pt idx="6">
                  <c:v>13.791304347826088</c:v>
                </c:pt>
              </c:numCache>
            </c:numRef>
          </c:yVal>
          <c:smooth val="0"/>
          <c:extLst>
            <c:ext xmlns:c16="http://schemas.microsoft.com/office/drawing/2014/chart" uri="{C3380CC4-5D6E-409C-BE32-E72D297353CC}">
              <c16:uniqueId val="{00000001-EEF0-465E-9BDC-5E1F45BD82E4}"/>
            </c:ext>
          </c:extLst>
        </c:ser>
        <c:dLbls>
          <c:showLegendKey val="0"/>
          <c:showVal val="0"/>
          <c:showCatName val="0"/>
          <c:showSerName val="0"/>
          <c:showPercent val="0"/>
          <c:showBubbleSize val="0"/>
        </c:dLbls>
        <c:axId val="159401872"/>
        <c:axId val="159402264"/>
      </c:scatterChart>
      <c:valAx>
        <c:axId val="159401872"/>
        <c:scaling>
          <c:orientation val="minMax"/>
        </c:scaling>
        <c:delete val="0"/>
        <c:axPos val="b"/>
        <c:majorGridlines>
          <c:spPr>
            <a:ln w="9525" cap="flat" cmpd="sng" algn="ctr">
              <a:noFill/>
              <a:round/>
            </a:ln>
            <a:effectLst/>
          </c:spPr>
        </c:majorGridlines>
        <c:title>
          <c:tx>
            <c:rich>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es-CO"/>
                  <a:t>Tiempo (Sem)</a:t>
                </a:r>
              </a:p>
            </c:rich>
          </c:tx>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s-CO"/>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s-CO"/>
          </a:p>
        </c:txPr>
        <c:crossAx val="159402264"/>
        <c:crosses val="autoZero"/>
        <c:crossBetween val="midCat"/>
      </c:valAx>
      <c:valAx>
        <c:axId val="159402264"/>
        <c:scaling>
          <c:orientation val="minMax"/>
          <c:max val="15"/>
          <c:min val="4"/>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r>
                  <a:rPr lang="es-CO"/>
                  <a:t>Talla (cm)</a:t>
                </a:r>
              </a:p>
            </c:rich>
          </c:tx>
          <c:layout>
            <c:manualLayout>
              <c:xMode val="edge"/>
              <c:yMode val="edge"/>
              <c:x val="0"/>
              <c:y val="0.38871805293513018"/>
            </c:manualLayout>
          </c:layout>
          <c:overlay val="0"/>
          <c:spPr>
            <a:noFill/>
            <a:ln>
              <a:noFill/>
            </a:ln>
            <a:effectLst/>
          </c:spPr>
          <c:txPr>
            <a:bodyPr rot="-54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s-CO"/>
            </a:p>
          </c:txPr>
        </c:title>
        <c:numFmt formatCode="0" sourceLinked="0"/>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s-CO"/>
          </a:p>
        </c:txPr>
        <c:crossAx val="159401872"/>
        <c:crosses val="autoZero"/>
        <c:crossBetween val="midCat"/>
        <c:majorUnit val="1"/>
      </c:valAx>
      <c:spPr>
        <a:noFill/>
        <a:ln>
          <a:noFill/>
        </a:ln>
        <a:effectLst/>
      </c:spPr>
    </c:plotArea>
    <c:legend>
      <c:legendPos val="b"/>
      <c:layout>
        <c:manualLayout>
          <c:xMode val="edge"/>
          <c:yMode val="edge"/>
          <c:x val="0.64476827485380117"/>
          <c:y val="0.55853501239462044"/>
          <c:w val="0.30799758606816485"/>
          <c:h val="0.18385190505111182"/>
        </c:manualLayout>
      </c:layout>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s-CO"/>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noFill/>
      <a:round/>
    </a:ln>
    <a:effectLst/>
  </c:spPr>
  <c:txPr>
    <a:bodyPr/>
    <a:lstStyle/>
    <a:p>
      <a:pPr>
        <a:defRPr sz="2400"/>
      </a:pPr>
      <a:endParaRPr lang="es-CO"/>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posición de encabezado 1">
            <a:extLst>
              <a:ext uri="{FF2B5EF4-FFF2-40B4-BE49-F238E27FC236}">
                <a16:creationId xmlns:a16="http://schemas.microsoft.com/office/drawing/2014/main" id="{4D9539FF-463E-4997-AB93-3D2FD38F62D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a:p>
        </p:txBody>
      </p:sp>
      <p:sp>
        <p:nvSpPr>
          <p:cNvPr id="3" name="Marcador de fecha 2">
            <a:extLst>
              <a:ext uri="{FF2B5EF4-FFF2-40B4-BE49-F238E27FC236}">
                <a16:creationId xmlns:a16="http://schemas.microsoft.com/office/drawing/2014/main" id="{55BB57F7-159A-4DE9-926A-802C770CE1F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766A2B2D-E9DE-48D2-BA7B-1E77A81CB8C8}" type="datetime1">
              <a:rPr lang="es-ES" smtClean="0"/>
              <a:t>02/11/2022</a:t>
            </a:fld>
            <a:endParaRPr lang="es-ES" dirty="0"/>
          </a:p>
        </p:txBody>
      </p:sp>
      <p:sp>
        <p:nvSpPr>
          <p:cNvPr id="4" name="Marcador de pie de página 3">
            <a:extLst>
              <a:ext uri="{FF2B5EF4-FFF2-40B4-BE49-F238E27FC236}">
                <a16:creationId xmlns:a16="http://schemas.microsoft.com/office/drawing/2014/main" id="{8F73655A-6B65-450F-B5FC-A616F5F4D7A4}"/>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a:p>
        </p:txBody>
      </p:sp>
      <p:sp>
        <p:nvSpPr>
          <p:cNvPr id="5" name="Marcador de posición de número de diapositiva 4">
            <a:extLst>
              <a:ext uri="{FF2B5EF4-FFF2-40B4-BE49-F238E27FC236}">
                <a16:creationId xmlns:a16="http://schemas.microsoft.com/office/drawing/2014/main" id="{D2A69016-878F-4EE0-9262-CEA5CF5C8C38}"/>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A5C17AD8-F341-4E7B-BCC3-9126198F0808}" type="slidenum">
              <a:rPr lang="es-ES" smtClean="0"/>
              <a:t>‹Nº›</a:t>
            </a:fld>
            <a:endParaRPr lang="es-ES"/>
          </a:p>
        </p:txBody>
      </p:sp>
    </p:spTree>
    <p:extLst>
      <p:ext uri="{BB962C8B-B14F-4D97-AF65-F5344CB8AC3E}">
        <p14:creationId xmlns:p14="http://schemas.microsoft.com/office/powerpoint/2010/main" val="15648664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s-ES" noProof="0"/>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CEC6EE-510D-425D-A205-1AE1398F1CBB}" type="datetime1">
              <a:rPr lang="es-ES" smtClean="0"/>
              <a:pPr/>
              <a:t>02/11/2022</a:t>
            </a:fld>
            <a:endParaRPr lang="es-ES" dirty="0"/>
          </a:p>
        </p:txBody>
      </p:sp>
      <p:sp>
        <p:nvSpPr>
          <p:cNvPr id="4" name="Marcador de imagen de diapositiva 3"/>
          <p:cNvSpPr>
            <a:spLocks noGrp="1" noRot="1" noChangeAspect="1"/>
          </p:cNvSpPr>
          <p:nvPr>
            <p:ph type="sldImg" idx="2"/>
          </p:nvPr>
        </p:nvSpPr>
        <p:spPr>
          <a:xfrm>
            <a:off x="2195513" y="1143000"/>
            <a:ext cx="2466975" cy="3086100"/>
          </a:xfrm>
          <a:prstGeom prst="rect">
            <a:avLst/>
          </a:prstGeom>
          <a:noFill/>
          <a:ln w="12700">
            <a:solidFill>
              <a:prstClr val="black"/>
            </a:solidFill>
          </a:ln>
        </p:spPr>
        <p:txBody>
          <a:bodyPr vert="horz" lIns="91440" tIns="45720" rIns="91440" bIns="45720" rtlCol="0" anchor="ctr"/>
          <a:lstStyle/>
          <a:p>
            <a:pPr rtl="0"/>
            <a:endParaRPr lang="es-ES" noProof="0"/>
          </a:p>
        </p:txBody>
      </p:sp>
      <p:sp>
        <p:nvSpPr>
          <p:cNvPr id="5" name="Marcador de posición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es-ES" noProof="0"/>
              <a:t>Editar estilos de texto del patrón</a:t>
            </a:r>
          </a:p>
          <a:p>
            <a:pPr lvl="1" rtl="0"/>
            <a:r>
              <a:rPr lang="es-ES" noProof="0"/>
              <a:t>Segundo nivel</a:t>
            </a:r>
          </a:p>
          <a:p>
            <a:pPr lvl="2" rtl="0"/>
            <a:r>
              <a:rPr lang="es-ES" noProof="0"/>
              <a:t>Tercer nivel</a:t>
            </a:r>
          </a:p>
          <a:p>
            <a:pPr lvl="3" rtl="0"/>
            <a:r>
              <a:rPr lang="es-ES" noProof="0"/>
              <a:t>Cuarto nivel</a:t>
            </a:r>
          </a:p>
          <a:p>
            <a:pPr lvl="4" rtl="0"/>
            <a:r>
              <a:rPr lang="es-ES" noProof="0"/>
              <a:t>Quinto nivel</a:t>
            </a:r>
          </a:p>
        </p:txBody>
      </p:sp>
      <p:sp>
        <p:nvSpPr>
          <p:cNvPr id="6" name="Marcador de posición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s-ES" noProof="0"/>
          </a:p>
        </p:txBody>
      </p:sp>
      <p:sp>
        <p:nvSpPr>
          <p:cNvPr id="7" name="Marcador de posición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2434E3A6-3293-491D-AED6-C821CA9FBEC8}" type="slidenum">
              <a:rPr lang="es-ES" noProof="0" smtClean="0"/>
              <a:t>‹Nº›</a:t>
            </a:fld>
            <a:endParaRPr lang="es-ES" noProof="0"/>
          </a:p>
        </p:txBody>
      </p:sp>
    </p:spTree>
    <p:extLst>
      <p:ext uri="{BB962C8B-B14F-4D97-AF65-F5344CB8AC3E}">
        <p14:creationId xmlns:p14="http://schemas.microsoft.com/office/powerpoint/2010/main" val="1852062438"/>
      </p:ext>
    </p:extLst>
  </p:cSld>
  <p:clrMap bg1="lt1" tx1="dk1" bg2="lt2" tx2="dk2" accent1="accent1" accent2="accent2" accent3="accent3" accent4="accent4" accent5="accent5" accent6="accent6" hlink="hlink" folHlink="folHlink"/>
  <p:notesStyle>
    <a:lvl1pPr marL="0" algn="l" defTabSz="2082820" rtl="0" eaLnBrk="1" latinLnBrk="0" hangingPunct="1">
      <a:defRPr sz="2733" kern="1200">
        <a:solidFill>
          <a:schemeClr val="tx1"/>
        </a:solidFill>
        <a:latin typeface="+mn-lt"/>
        <a:ea typeface="+mn-ea"/>
        <a:cs typeface="+mn-cs"/>
      </a:defRPr>
    </a:lvl1pPr>
    <a:lvl2pPr marL="1041410" algn="l" defTabSz="2082820" rtl="0" eaLnBrk="1" latinLnBrk="0" hangingPunct="1">
      <a:defRPr sz="2733" kern="1200">
        <a:solidFill>
          <a:schemeClr val="tx1"/>
        </a:solidFill>
        <a:latin typeface="+mn-lt"/>
        <a:ea typeface="+mn-ea"/>
        <a:cs typeface="+mn-cs"/>
      </a:defRPr>
    </a:lvl2pPr>
    <a:lvl3pPr marL="2082820" algn="l" defTabSz="2082820" rtl="0" eaLnBrk="1" latinLnBrk="0" hangingPunct="1">
      <a:defRPr sz="2733" kern="1200">
        <a:solidFill>
          <a:schemeClr val="tx1"/>
        </a:solidFill>
        <a:latin typeface="+mn-lt"/>
        <a:ea typeface="+mn-ea"/>
        <a:cs typeface="+mn-cs"/>
      </a:defRPr>
    </a:lvl3pPr>
    <a:lvl4pPr marL="3124230" algn="l" defTabSz="2082820" rtl="0" eaLnBrk="1" latinLnBrk="0" hangingPunct="1">
      <a:defRPr sz="2733" kern="1200">
        <a:solidFill>
          <a:schemeClr val="tx1"/>
        </a:solidFill>
        <a:latin typeface="+mn-lt"/>
        <a:ea typeface="+mn-ea"/>
        <a:cs typeface="+mn-cs"/>
      </a:defRPr>
    </a:lvl4pPr>
    <a:lvl5pPr marL="4165641" algn="l" defTabSz="2082820" rtl="0" eaLnBrk="1" latinLnBrk="0" hangingPunct="1">
      <a:defRPr sz="2733" kern="1200">
        <a:solidFill>
          <a:schemeClr val="tx1"/>
        </a:solidFill>
        <a:latin typeface="+mn-lt"/>
        <a:ea typeface="+mn-ea"/>
        <a:cs typeface="+mn-cs"/>
      </a:defRPr>
    </a:lvl5pPr>
    <a:lvl6pPr marL="5207051" algn="l" defTabSz="2082820" rtl="0" eaLnBrk="1" latinLnBrk="0" hangingPunct="1">
      <a:defRPr sz="2733" kern="1200">
        <a:solidFill>
          <a:schemeClr val="tx1"/>
        </a:solidFill>
        <a:latin typeface="+mn-lt"/>
        <a:ea typeface="+mn-ea"/>
        <a:cs typeface="+mn-cs"/>
      </a:defRPr>
    </a:lvl6pPr>
    <a:lvl7pPr marL="6248461" algn="l" defTabSz="2082820" rtl="0" eaLnBrk="1" latinLnBrk="0" hangingPunct="1">
      <a:defRPr sz="2733" kern="1200">
        <a:solidFill>
          <a:schemeClr val="tx1"/>
        </a:solidFill>
        <a:latin typeface="+mn-lt"/>
        <a:ea typeface="+mn-ea"/>
        <a:cs typeface="+mn-cs"/>
      </a:defRPr>
    </a:lvl7pPr>
    <a:lvl8pPr marL="7289871" algn="l" defTabSz="2082820" rtl="0" eaLnBrk="1" latinLnBrk="0" hangingPunct="1">
      <a:defRPr sz="2733" kern="1200">
        <a:solidFill>
          <a:schemeClr val="tx1"/>
        </a:solidFill>
        <a:latin typeface="+mn-lt"/>
        <a:ea typeface="+mn-ea"/>
        <a:cs typeface="+mn-cs"/>
      </a:defRPr>
    </a:lvl8pPr>
    <a:lvl9pPr marL="8331281" algn="l" defTabSz="2082820" rtl="0" eaLnBrk="1" latinLnBrk="0" hangingPunct="1">
      <a:defRPr sz="273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posición de imagen de diapositiva 1"/>
          <p:cNvSpPr>
            <a:spLocks noGrp="1" noRot="1" noChangeAspect="1"/>
          </p:cNvSpPr>
          <p:nvPr>
            <p:ph type="sldImg"/>
          </p:nvPr>
        </p:nvSpPr>
        <p:spPr>
          <a:xfrm>
            <a:off x="2195513" y="1143000"/>
            <a:ext cx="2466975" cy="3086100"/>
          </a:xfrm>
        </p:spPr>
      </p:sp>
      <p:sp>
        <p:nvSpPr>
          <p:cNvPr id="3" name="Marcador de posición de notas 2"/>
          <p:cNvSpPr>
            <a:spLocks noGrp="1"/>
          </p:cNvSpPr>
          <p:nvPr>
            <p:ph type="body" idx="1"/>
          </p:nvPr>
        </p:nvSpPr>
        <p:spPr/>
        <p:txBody>
          <a:bodyPr rtlCol="0"/>
          <a:lstStyle/>
          <a:p>
            <a:pPr rtl="0"/>
            <a:endParaRPr lang="es-ES" dirty="0"/>
          </a:p>
        </p:txBody>
      </p:sp>
      <p:sp>
        <p:nvSpPr>
          <p:cNvPr id="4" name="Marcador de posición de número de diapositiva 3"/>
          <p:cNvSpPr>
            <a:spLocks noGrp="1"/>
          </p:cNvSpPr>
          <p:nvPr>
            <p:ph type="sldNum" sz="quarter" idx="10"/>
          </p:nvPr>
        </p:nvSpPr>
        <p:spPr/>
        <p:txBody>
          <a:bodyPr rtlCol="0"/>
          <a:lstStyle/>
          <a:p>
            <a:pPr rtl="0"/>
            <a:fld id="{2434E3A6-3293-491D-AED6-C821CA9FBEC8}" type="slidenum">
              <a:rPr lang="es-ES" smtClean="0"/>
              <a:t>1</a:t>
            </a:fld>
            <a:endParaRPr lang="es-ES"/>
          </a:p>
        </p:txBody>
      </p:sp>
    </p:spTree>
    <p:extLst>
      <p:ext uri="{BB962C8B-B14F-4D97-AF65-F5344CB8AC3E}">
        <p14:creationId xmlns:p14="http://schemas.microsoft.com/office/powerpoint/2010/main" val="10272941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En blanc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3F8CCF8-B567-45DB-B26B-82D0691768AF}"/>
              </a:ext>
            </a:extLst>
          </p:cNvPr>
          <p:cNvSpPr>
            <a:spLocks noGrp="1"/>
          </p:cNvSpPr>
          <p:nvPr>
            <p:ph type="title"/>
          </p:nvPr>
        </p:nvSpPr>
        <p:spPr>
          <a:xfrm>
            <a:off x="1980029" y="1916003"/>
            <a:ext cx="24840367" cy="1728971"/>
          </a:xfrm>
          <a:prstGeom prst="rect">
            <a:avLst/>
          </a:prstGeom>
        </p:spPr>
        <p:txBody>
          <a:bodyPr rtlCol="0"/>
          <a:lstStyle/>
          <a:p>
            <a:pPr rtl="0"/>
            <a:r>
              <a:rPr lang="es-ES" noProof="0"/>
              <a:t>Haga clic para modificar el estilo de título del patrón</a:t>
            </a:r>
          </a:p>
        </p:txBody>
      </p:sp>
    </p:spTree>
    <p:extLst>
      <p:ext uri="{BB962C8B-B14F-4D97-AF65-F5344CB8AC3E}">
        <p14:creationId xmlns:p14="http://schemas.microsoft.com/office/powerpoint/2010/main" val="3332557630"/>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ángulo: Esquinas superiores redondeadas diagonales 1">
            <a:extLst>
              <a:ext uri="{FF2B5EF4-FFF2-40B4-BE49-F238E27FC236}">
                <a16:creationId xmlns:a16="http://schemas.microsoft.com/office/drawing/2014/main" id="{09F0DE40-D8B4-437A-8E47-FD02C90D073E}"/>
              </a:ext>
            </a:extLst>
          </p:cNvPr>
          <p:cNvSpPr/>
          <p:nvPr userDrawn="1"/>
        </p:nvSpPr>
        <p:spPr>
          <a:xfrm flipH="1">
            <a:off x="536292" y="582383"/>
            <a:ext cx="27727841" cy="32834423"/>
          </a:xfrm>
          <a:prstGeom prst="round2Diag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ES" sz="9080" noProof="0" dirty="0"/>
          </a:p>
        </p:txBody>
      </p:sp>
    </p:spTree>
    <p:extLst>
      <p:ext uri="{BB962C8B-B14F-4D97-AF65-F5344CB8AC3E}">
        <p14:creationId xmlns:p14="http://schemas.microsoft.com/office/powerpoint/2010/main" val="1441861479"/>
      </p:ext>
    </p:extLst>
  </p:cSld>
  <p:clrMap bg1="lt1" tx1="dk1" bg2="lt2" tx2="dk2" accent1="accent1" accent2="accent2" accent3="accent3" accent4="accent4" accent5="accent5" accent6="accent6" hlink="hlink" folHlink="folHlink"/>
  <p:sldLayoutIdLst>
    <p:sldLayoutId id="2147483691" r:id="rId1"/>
  </p:sldLayoutIdLst>
  <p:txStyles>
    <p:titleStyle>
      <a:lvl1pPr algn="l" defTabSz="2699974" rtl="0" eaLnBrk="1" latinLnBrk="0" hangingPunct="1">
        <a:lnSpc>
          <a:spcPct val="90000"/>
        </a:lnSpc>
        <a:spcBef>
          <a:spcPct val="0"/>
        </a:spcBef>
        <a:buNone/>
        <a:defRPr sz="12993" kern="1200">
          <a:solidFill>
            <a:schemeClr val="tx1"/>
          </a:solidFill>
          <a:latin typeface="+mj-lt"/>
          <a:ea typeface="+mj-ea"/>
          <a:cs typeface="+mj-cs"/>
        </a:defRPr>
      </a:lvl1pPr>
    </p:titleStyle>
    <p:bodyStyle>
      <a:lvl1pPr marL="674992" indent="-674992" algn="l" defTabSz="2699974" rtl="0" eaLnBrk="1" latinLnBrk="0" hangingPunct="1">
        <a:lnSpc>
          <a:spcPct val="90000"/>
        </a:lnSpc>
        <a:spcBef>
          <a:spcPts val="2952"/>
        </a:spcBef>
        <a:buFont typeface="Arial" panose="020B0604020202020204" pitchFamily="34" charset="0"/>
        <a:buChar char="•"/>
        <a:defRPr sz="8267" kern="1200">
          <a:solidFill>
            <a:schemeClr val="tx1"/>
          </a:solidFill>
          <a:latin typeface="+mn-lt"/>
          <a:ea typeface="+mn-ea"/>
          <a:cs typeface="+mn-cs"/>
        </a:defRPr>
      </a:lvl1pPr>
      <a:lvl2pPr marL="2024979" indent="-674992" algn="l" defTabSz="2699974" rtl="0" eaLnBrk="1" latinLnBrk="0" hangingPunct="1">
        <a:lnSpc>
          <a:spcPct val="90000"/>
        </a:lnSpc>
        <a:spcBef>
          <a:spcPts val="1477"/>
        </a:spcBef>
        <a:buFont typeface="Arial" panose="020B0604020202020204" pitchFamily="34" charset="0"/>
        <a:buChar char="•"/>
        <a:defRPr sz="7087" kern="1200">
          <a:solidFill>
            <a:schemeClr val="tx1"/>
          </a:solidFill>
          <a:latin typeface="+mn-lt"/>
          <a:ea typeface="+mn-ea"/>
          <a:cs typeface="+mn-cs"/>
        </a:defRPr>
      </a:lvl2pPr>
      <a:lvl3pPr marL="3374966" indent="-674992" algn="l" defTabSz="2699974" rtl="0" eaLnBrk="1" latinLnBrk="0" hangingPunct="1">
        <a:lnSpc>
          <a:spcPct val="90000"/>
        </a:lnSpc>
        <a:spcBef>
          <a:spcPts val="1477"/>
        </a:spcBef>
        <a:buFont typeface="Arial" panose="020B0604020202020204" pitchFamily="34" charset="0"/>
        <a:buChar char="•"/>
        <a:defRPr sz="5906" kern="1200">
          <a:solidFill>
            <a:schemeClr val="tx1"/>
          </a:solidFill>
          <a:latin typeface="+mn-lt"/>
          <a:ea typeface="+mn-ea"/>
          <a:cs typeface="+mn-cs"/>
        </a:defRPr>
      </a:lvl3pPr>
      <a:lvl4pPr marL="4724953" indent="-674992" algn="l" defTabSz="2699974" rtl="0" eaLnBrk="1" latinLnBrk="0" hangingPunct="1">
        <a:lnSpc>
          <a:spcPct val="90000"/>
        </a:lnSpc>
        <a:spcBef>
          <a:spcPts val="1477"/>
        </a:spcBef>
        <a:buFont typeface="Arial" panose="020B0604020202020204" pitchFamily="34" charset="0"/>
        <a:buChar char="•"/>
        <a:defRPr sz="5315" kern="1200">
          <a:solidFill>
            <a:schemeClr val="tx1"/>
          </a:solidFill>
          <a:latin typeface="+mn-lt"/>
          <a:ea typeface="+mn-ea"/>
          <a:cs typeface="+mn-cs"/>
        </a:defRPr>
      </a:lvl4pPr>
      <a:lvl5pPr marL="6074938" indent="-674992" algn="l" defTabSz="2699974" rtl="0" eaLnBrk="1" latinLnBrk="0" hangingPunct="1">
        <a:lnSpc>
          <a:spcPct val="90000"/>
        </a:lnSpc>
        <a:spcBef>
          <a:spcPts val="1477"/>
        </a:spcBef>
        <a:buFont typeface="Arial" panose="020B0604020202020204" pitchFamily="34" charset="0"/>
        <a:buChar char="•"/>
        <a:defRPr sz="5315" kern="1200">
          <a:solidFill>
            <a:schemeClr val="tx1"/>
          </a:solidFill>
          <a:latin typeface="+mn-lt"/>
          <a:ea typeface="+mn-ea"/>
          <a:cs typeface="+mn-cs"/>
        </a:defRPr>
      </a:lvl5pPr>
      <a:lvl6pPr marL="7424925" indent="-674992" algn="l" defTabSz="2699974" rtl="0" eaLnBrk="1" latinLnBrk="0" hangingPunct="1">
        <a:lnSpc>
          <a:spcPct val="90000"/>
        </a:lnSpc>
        <a:spcBef>
          <a:spcPts val="1477"/>
        </a:spcBef>
        <a:buFont typeface="Arial" panose="020B0604020202020204" pitchFamily="34" charset="0"/>
        <a:buChar char="•"/>
        <a:defRPr sz="5315" kern="1200">
          <a:solidFill>
            <a:schemeClr val="tx1"/>
          </a:solidFill>
          <a:latin typeface="+mn-lt"/>
          <a:ea typeface="+mn-ea"/>
          <a:cs typeface="+mn-cs"/>
        </a:defRPr>
      </a:lvl6pPr>
      <a:lvl7pPr marL="8774912" indent="-674992" algn="l" defTabSz="2699974" rtl="0" eaLnBrk="1" latinLnBrk="0" hangingPunct="1">
        <a:lnSpc>
          <a:spcPct val="90000"/>
        </a:lnSpc>
        <a:spcBef>
          <a:spcPts val="1477"/>
        </a:spcBef>
        <a:buFont typeface="Arial" panose="020B0604020202020204" pitchFamily="34" charset="0"/>
        <a:buChar char="•"/>
        <a:defRPr sz="5315" kern="1200">
          <a:solidFill>
            <a:schemeClr val="tx1"/>
          </a:solidFill>
          <a:latin typeface="+mn-lt"/>
          <a:ea typeface="+mn-ea"/>
          <a:cs typeface="+mn-cs"/>
        </a:defRPr>
      </a:lvl7pPr>
      <a:lvl8pPr marL="10124899" indent="-674992" algn="l" defTabSz="2699974" rtl="0" eaLnBrk="1" latinLnBrk="0" hangingPunct="1">
        <a:lnSpc>
          <a:spcPct val="90000"/>
        </a:lnSpc>
        <a:spcBef>
          <a:spcPts val="1477"/>
        </a:spcBef>
        <a:buFont typeface="Arial" panose="020B0604020202020204" pitchFamily="34" charset="0"/>
        <a:buChar char="•"/>
        <a:defRPr sz="5315" kern="1200">
          <a:solidFill>
            <a:schemeClr val="tx1"/>
          </a:solidFill>
          <a:latin typeface="+mn-lt"/>
          <a:ea typeface="+mn-ea"/>
          <a:cs typeface="+mn-cs"/>
        </a:defRPr>
      </a:lvl8pPr>
      <a:lvl9pPr marL="11474883" indent="-674992" algn="l" defTabSz="2699974" rtl="0" eaLnBrk="1" latinLnBrk="0" hangingPunct="1">
        <a:lnSpc>
          <a:spcPct val="90000"/>
        </a:lnSpc>
        <a:spcBef>
          <a:spcPts val="1477"/>
        </a:spcBef>
        <a:buFont typeface="Arial" panose="020B0604020202020204" pitchFamily="34" charset="0"/>
        <a:buChar char="•"/>
        <a:defRPr sz="5315" kern="1200">
          <a:solidFill>
            <a:schemeClr val="tx1"/>
          </a:solidFill>
          <a:latin typeface="+mn-lt"/>
          <a:ea typeface="+mn-ea"/>
          <a:cs typeface="+mn-cs"/>
        </a:defRPr>
      </a:lvl9pPr>
    </p:bodyStyle>
    <p:otherStyle>
      <a:defPPr>
        <a:defRPr lang="en-US"/>
      </a:defPPr>
      <a:lvl1pPr marL="0" algn="l" defTabSz="2699974" rtl="0" eaLnBrk="1" latinLnBrk="0" hangingPunct="1">
        <a:defRPr sz="5315" kern="1200">
          <a:solidFill>
            <a:schemeClr val="tx1"/>
          </a:solidFill>
          <a:latin typeface="+mn-lt"/>
          <a:ea typeface="+mn-ea"/>
          <a:cs typeface="+mn-cs"/>
        </a:defRPr>
      </a:lvl1pPr>
      <a:lvl2pPr marL="1349987" algn="l" defTabSz="2699974" rtl="0" eaLnBrk="1" latinLnBrk="0" hangingPunct="1">
        <a:defRPr sz="5315" kern="1200">
          <a:solidFill>
            <a:schemeClr val="tx1"/>
          </a:solidFill>
          <a:latin typeface="+mn-lt"/>
          <a:ea typeface="+mn-ea"/>
          <a:cs typeface="+mn-cs"/>
        </a:defRPr>
      </a:lvl2pPr>
      <a:lvl3pPr marL="2699974" algn="l" defTabSz="2699974" rtl="0" eaLnBrk="1" latinLnBrk="0" hangingPunct="1">
        <a:defRPr sz="5315" kern="1200">
          <a:solidFill>
            <a:schemeClr val="tx1"/>
          </a:solidFill>
          <a:latin typeface="+mn-lt"/>
          <a:ea typeface="+mn-ea"/>
          <a:cs typeface="+mn-cs"/>
        </a:defRPr>
      </a:lvl3pPr>
      <a:lvl4pPr marL="4049959" algn="l" defTabSz="2699974" rtl="0" eaLnBrk="1" latinLnBrk="0" hangingPunct="1">
        <a:defRPr sz="5315" kern="1200">
          <a:solidFill>
            <a:schemeClr val="tx1"/>
          </a:solidFill>
          <a:latin typeface="+mn-lt"/>
          <a:ea typeface="+mn-ea"/>
          <a:cs typeface="+mn-cs"/>
        </a:defRPr>
      </a:lvl4pPr>
      <a:lvl5pPr marL="5399946" algn="l" defTabSz="2699974" rtl="0" eaLnBrk="1" latinLnBrk="0" hangingPunct="1">
        <a:defRPr sz="5315" kern="1200">
          <a:solidFill>
            <a:schemeClr val="tx1"/>
          </a:solidFill>
          <a:latin typeface="+mn-lt"/>
          <a:ea typeface="+mn-ea"/>
          <a:cs typeface="+mn-cs"/>
        </a:defRPr>
      </a:lvl5pPr>
      <a:lvl6pPr marL="6749932" algn="l" defTabSz="2699974" rtl="0" eaLnBrk="1" latinLnBrk="0" hangingPunct="1">
        <a:defRPr sz="5315" kern="1200">
          <a:solidFill>
            <a:schemeClr val="tx1"/>
          </a:solidFill>
          <a:latin typeface="+mn-lt"/>
          <a:ea typeface="+mn-ea"/>
          <a:cs typeface="+mn-cs"/>
        </a:defRPr>
      </a:lvl6pPr>
      <a:lvl7pPr marL="8099919" algn="l" defTabSz="2699974" rtl="0" eaLnBrk="1" latinLnBrk="0" hangingPunct="1">
        <a:defRPr sz="5315" kern="1200">
          <a:solidFill>
            <a:schemeClr val="tx1"/>
          </a:solidFill>
          <a:latin typeface="+mn-lt"/>
          <a:ea typeface="+mn-ea"/>
          <a:cs typeface="+mn-cs"/>
        </a:defRPr>
      </a:lvl7pPr>
      <a:lvl8pPr marL="9449904" algn="l" defTabSz="2699974" rtl="0" eaLnBrk="1" latinLnBrk="0" hangingPunct="1">
        <a:defRPr sz="5315" kern="1200">
          <a:solidFill>
            <a:schemeClr val="tx1"/>
          </a:solidFill>
          <a:latin typeface="+mn-lt"/>
          <a:ea typeface="+mn-ea"/>
          <a:cs typeface="+mn-cs"/>
        </a:defRPr>
      </a:lvl8pPr>
      <a:lvl9pPr marL="10799891" algn="l" defTabSz="2699974" rtl="0" eaLnBrk="1" latinLnBrk="0" hangingPunct="1">
        <a:defRPr sz="5315"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7" Type="http://schemas.openxmlformats.org/officeDocument/2006/relationships/chart" Target="../charts/chart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1.xml"/><Relationship Id="rId5" Type="http://schemas.openxmlformats.org/officeDocument/2006/relationships/image" Target="../media/image3.emf"/><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 name="Título 13" hidden="1">
            <a:extLst>
              <a:ext uri="{FF2B5EF4-FFF2-40B4-BE49-F238E27FC236}">
                <a16:creationId xmlns:a16="http://schemas.microsoft.com/office/drawing/2014/main" id="{60DD7A58-CCE1-4F93-BEFC-B53335872DAB}"/>
              </a:ext>
            </a:extLst>
          </p:cNvPr>
          <p:cNvSpPr>
            <a:spLocks noGrp="1"/>
          </p:cNvSpPr>
          <p:nvPr>
            <p:ph type="title"/>
          </p:nvPr>
        </p:nvSpPr>
        <p:spPr>
          <a:xfrm>
            <a:off x="2658520" y="1916419"/>
            <a:ext cx="23287330" cy="1728971"/>
          </a:xfrm>
        </p:spPr>
        <p:txBody>
          <a:bodyPr rtlCol="0"/>
          <a:lstStyle/>
          <a:p>
            <a:r>
              <a:rPr lang="es-ES" dirty="0"/>
              <a:t>Diapositiva de instrucciones</a:t>
            </a:r>
          </a:p>
        </p:txBody>
      </p:sp>
      <p:pic>
        <p:nvPicPr>
          <p:cNvPr id="1026" name="Picture 2">
            <a:extLst>
              <a:ext uri="{FF2B5EF4-FFF2-40B4-BE49-F238E27FC236}">
                <a16:creationId xmlns:a16="http://schemas.microsoft.com/office/drawing/2014/main" id="{9390AE1C-4C9A-60BA-1C9D-8C543775E9A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553738" y="544513"/>
            <a:ext cx="4520756" cy="23400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Banco de recursos multimedia">
            <a:extLst>
              <a:ext uri="{FF2B5EF4-FFF2-40B4-BE49-F238E27FC236}">
                <a16:creationId xmlns:a16="http://schemas.microsoft.com/office/drawing/2014/main" id="{646CC09D-E77F-08BD-C0E8-A394482175F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25931" y="544513"/>
            <a:ext cx="1784591" cy="2340000"/>
          </a:xfrm>
          <a:prstGeom prst="rect">
            <a:avLst/>
          </a:prstGeom>
          <a:noFill/>
          <a:extLst>
            <a:ext uri="{909E8E84-426E-40DD-AFC4-6F175D3DCCD1}">
              <a14:hiddenFill xmlns:a14="http://schemas.microsoft.com/office/drawing/2010/main">
                <a:solidFill>
                  <a:srgbClr val="FFFFFF"/>
                </a:solidFill>
              </a14:hiddenFill>
            </a:ext>
          </a:extLst>
        </p:spPr>
      </p:pic>
      <p:pic>
        <p:nvPicPr>
          <p:cNvPr id="3" name="Imagen 2">
            <a:extLst>
              <a:ext uri="{FF2B5EF4-FFF2-40B4-BE49-F238E27FC236}">
                <a16:creationId xmlns:a16="http://schemas.microsoft.com/office/drawing/2014/main" id="{65F316D6-4085-140C-EFC1-6E946071B6E2}"/>
              </a:ext>
            </a:extLst>
          </p:cNvPr>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2837094" y="544513"/>
            <a:ext cx="2160000" cy="2340000"/>
          </a:xfrm>
          <a:prstGeom prst="rect">
            <a:avLst/>
          </a:prstGeom>
          <a:noFill/>
          <a:ln>
            <a:noFill/>
          </a:ln>
        </p:spPr>
      </p:pic>
      <p:sp>
        <p:nvSpPr>
          <p:cNvPr id="15" name="CuadroTexto 14">
            <a:extLst>
              <a:ext uri="{FF2B5EF4-FFF2-40B4-BE49-F238E27FC236}">
                <a16:creationId xmlns:a16="http://schemas.microsoft.com/office/drawing/2014/main" id="{FD885DE1-08EE-1DE6-DA14-B101A5B17AD0}"/>
              </a:ext>
            </a:extLst>
          </p:cNvPr>
          <p:cNvSpPr txBox="1"/>
          <p:nvPr/>
        </p:nvSpPr>
        <p:spPr>
          <a:xfrm>
            <a:off x="5659787" y="944628"/>
            <a:ext cx="17231257" cy="2446824"/>
          </a:xfrm>
          <a:prstGeom prst="rect">
            <a:avLst/>
          </a:prstGeom>
          <a:noFill/>
        </p:spPr>
        <p:txBody>
          <a:bodyPr wrap="square" rtlCol="0">
            <a:spAutoFit/>
          </a:bodyPr>
          <a:lstStyle/>
          <a:p>
            <a:pPr algn="ctr"/>
            <a:r>
              <a:rPr lang="en-US" sz="5100" dirty="0"/>
              <a:t>EFFECT OF THE INCLUSION OF CHEMICAL SILAGE OF RED TILAPIA (OREOCHROMIS SPP.) VISCERA IN DIETS FOR BROILERS ON PRODUCTIVE AND BLOOD PARAMETERS.</a:t>
            </a:r>
            <a:endParaRPr lang="es-CO" sz="5100" dirty="0"/>
          </a:p>
        </p:txBody>
      </p:sp>
      <p:sp>
        <p:nvSpPr>
          <p:cNvPr id="16" name="CuadroTexto 15">
            <a:extLst>
              <a:ext uri="{FF2B5EF4-FFF2-40B4-BE49-F238E27FC236}">
                <a16:creationId xmlns:a16="http://schemas.microsoft.com/office/drawing/2014/main" id="{70BB25B4-2597-FFC5-022E-923436575176}"/>
              </a:ext>
            </a:extLst>
          </p:cNvPr>
          <p:cNvSpPr txBox="1"/>
          <p:nvPr/>
        </p:nvSpPr>
        <p:spPr>
          <a:xfrm>
            <a:off x="9868983" y="3508399"/>
            <a:ext cx="9062443" cy="877163"/>
          </a:xfrm>
          <a:prstGeom prst="rect">
            <a:avLst/>
          </a:prstGeom>
          <a:noFill/>
        </p:spPr>
        <p:txBody>
          <a:bodyPr wrap="square" rtlCol="0">
            <a:spAutoFit/>
          </a:bodyPr>
          <a:lstStyle/>
          <a:p>
            <a:pPr algn="just"/>
            <a:r>
              <a:rPr lang="pt-BR" sz="5100" dirty="0"/>
              <a:t>GAVIRIA, Y.1,  ZAPATA, J. E.1*</a:t>
            </a:r>
            <a:endParaRPr lang="es-CO" sz="5100" dirty="0"/>
          </a:p>
        </p:txBody>
      </p:sp>
      <p:sp>
        <p:nvSpPr>
          <p:cNvPr id="17" name="CuadroTexto 16">
            <a:extLst>
              <a:ext uri="{FF2B5EF4-FFF2-40B4-BE49-F238E27FC236}">
                <a16:creationId xmlns:a16="http://schemas.microsoft.com/office/drawing/2014/main" id="{81B0771E-1593-E664-9A48-6A0E1B3DFBAF}"/>
              </a:ext>
            </a:extLst>
          </p:cNvPr>
          <p:cNvSpPr txBox="1"/>
          <p:nvPr/>
        </p:nvSpPr>
        <p:spPr>
          <a:xfrm>
            <a:off x="10990798" y="4462580"/>
            <a:ext cx="6818811" cy="738664"/>
          </a:xfrm>
          <a:prstGeom prst="rect">
            <a:avLst/>
          </a:prstGeom>
          <a:noFill/>
        </p:spPr>
        <p:txBody>
          <a:bodyPr wrap="square" rtlCol="0">
            <a:spAutoFit/>
          </a:bodyPr>
          <a:lstStyle/>
          <a:p>
            <a:pPr algn="just"/>
            <a:r>
              <a:rPr lang="pt-BR" sz="4200" dirty="0"/>
              <a:t>edgar.zapata@udea.edu.co </a:t>
            </a:r>
            <a:endParaRPr lang="es-CO" sz="4200" dirty="0"/>
          </a:p>
        </p:txBody>
      </p:sp>
      <p:sp>
        <p:nvSpPr>
          <p:cNvPr id="19" name="CuadroTexto 18">
            <a:extLst>
              <a:ext uri="{FF2B5EF4-FFF2-40B4-BE49-F238E27FC236}">
                <a16:creationId xmlns:a16="http://schemas.microsoft.com/office/drawing/2014/main" id="{BCB5F56B-E4DC-C0A7-85B8-0811E56A8CD1}"/>
              </a:ext>
            </a:extLst>
          </p:cNvPr>
          <p:cNvSpPr txBox="1"/>
          <p:nvPr/>
        </p:nvSpPr>
        <p:spPr>
          <a:xfrm>
            <a:off x="725931" y="7575552"/>
            <a:ext cx="3127612" cy="584775"/>
          </a:xfrm>
          <a:prstGeom prst="rect">
            <a:avLst/>
          </a:prstGeom>
          <a:noFill/>
        </p:spPr>
        <p:txBody>
          <a:bodyPr wrap="square" rtlCol="0">
            <a:spAutoFit/>
          </a:bodyPr>
          <a:lstStyle/>
          <a:p>
            <a:pPr algn="just"/>
            <a:r>
              <a:rPr lang="pt-BR" sz="3200" b="1" dirty="0"/>
              <a:t>INTRODUCTION</a:t>
            </a:r>
            <a:endParaRPr lang="es-CO" sz="3200" b="1" dirty="0"/>
          </a:p>
        </p:txBody>
      </p:sp>
      <p:sp>
        <p:nvSpPr>
          <p:cNvPr id="20" name="CuadroTexto 19">
            <a:extLst>
              <a:ext uri="{FF2B5EF4-FFF2-40B4-BE49-F238E27FC236}">
                <a16:creationId xmlns:a16="http://schemas.microsoft.com/office/drawing/2014/main" id="{23E87DB5-51E3-7333-821F-63C16383E577}"/>
              </a:ext>
            </a:extLst>
          </p:cNvPr>
          <p:cNvSpPr txBox="1"/>
          <p:nvPr/>
        </p:nvSpPr>
        <p:spPr>
          <a:xfrm>
            <a:off x="725929" y="8406128"/>
            <a:ext cx="12990069" cy="2246769"/>
          </a:xfrm>
          <a:prstGeom prst="rect">
            <a:avLst/>
          </a:prstGeom>
          <a:noFill/>
        </p:spPr>
        <p:txBody>
          <a:bodyPr wrap="square" rtlCol="0">
            <a:spAutoFit/>
          </a:bodyPr>
          <a:lstStyle/>
          <a:p>
            <a:pPr algn="just"/>
            <a:r>
              <a:rPr lang="en-US" sz="2800" dirty="0"/>
              <a:t>Industrial poultry farming is an efficient chain for obtaining high-quality, low-cost animal protein, making chicken meat a complete, healthy and affordable food for millions of people around the world. However, most of the total feed cost is destined to satisfy protein and energy needs, with fishmeal and soybean meal being the main sources of animal and vegetable protein, respectively. </a:t>
            </a:r>
            <a:endParaRPr lang="es-CO" sz="2800" dirty="0"/>
          </a:p>
        </p:txBody>
      </p:sp>
      <p:sp>
        <p:nvSpPr>
          <p:cNvPr id="21" name="CuadroTexto 20">
            <a:extLst>
              <a:ext uri="{FF2B5EF4-FFF2-40B4-BE49-F238E27FC236}">
                <a16:creationId xmlns:a16="http://schemas.microsoft.com/office/drawing/2014/main" id="{BE5CBAD5-F1D5-40F7-9822-DA89B0FE8B1E}"/>
              </a:ext>
            </a:extLst>
          </p:cNvPr>
          <p:cNvSpPr txBox="1"/>
          <p:nvPr/>
        </p:nvSpPr>
        <p:spPr>
          <a:xfrm>
            <a:off x="725931" y="11010557"/>
            <a:ext cx="3127612" cy="584775"/>
          </a:xfrm>
          <a:prstGeom prst="rect">
            <a:avLst/>
          </a:prstGeom>
          <a:noFill/>
        </p:spPr>
        <p:txBody>
          <a:bodyPr wrap="square" rtlCol="0">
            <a:spAutoFit/>
          </a:bodyPr>
          <a:lstStyle/>
          <a:p>
            <a:pPr algn="just"/>
            <a:r>
              <a:rPr lang="pt-BR" sz="3200" b="1" dirty="0"/>
              <a:t>OBJETIVE </a:t>
            </a:r>
            <a:endParaRPr lang="es-CO" sz="3200" b="1" dirty="0"/>
          </a:p>
        </p:txBody>
      </p:sp>
      <p:sp>
        <p:nvSpPr>
          <p:cNvPr id="22" name="CuadroTexto 21">
            <a:extLst>
              <a:ext uri="{FF2B5EF4-FFF2-40B4-BE49-F238E27FC236}">
                <a16:creationId xmlns:a16="http://schemas.microsoft.com/office/drawing/2014/main" id="{356E0C41-C8F5-6BAA-6873-F7840794940F}"/>
              </a:ext>
            </a:extLst>
          </p:cNvPr>
          <p:cNvSpPr txBox="1"/>
          <p:nvPr/>
        </p:nvSpPr>
        <p:spPr>
          <a:xfrm>
            <a:off x="725929" y="11707515"/>
            <a:ext cx="12990070" cy="1815882"/>
          </a:xfrm>
          <a:prstGeom prst="rect">
            <a:avLst/>
          </a:prstGeom>
          <a:noFill/>
        </p:spPr>
        <p:txBody>
          <a:bodyPr wrap="square" rtlCol="0">
            <a:spAutoFit/>
          </a:bodyPr>
          <a:lstStyle/>
          <a:p>
            <a:pPr algn="just"/>
            <a:r>
              <a:rPr lang="en-US" sz="2800" dirty="0"/>
              <a:t>The objective of this study was to evaluate the effect of the inclusion of chemical silage of red tilapia (Oreochromis spp.) viscera in diets for broilers of the Ross 308 line, on the productive variables and blood parameters of the birds.</a:t>
            </a:r>
            <a:endParaRPr lang="es-CO" sz="2800" dirty="0"/>
          </a:p>
        </p:txBody>
      </p:sp>
      <p:sp>
        <p:nvSpPr>
          <p:cNvPr id="23" name="CuadroTexto 22">
            <a:extLst>
              <a:ext uri="{FF2B5EF4-FFF2-40B4-BE49-F238E27FC236}">
                <a16:creationId xmlns:a16="http://schemas.microsoft.com/office/drawing/2014/main" id="{68839DDA-16EA-DF67-0A24-046F3B6F96AA}"/>
              </a:ext>
            </a:extLst>
          </p:cNvPr>
          <p:cNvSpPr txBox="1"/>
          <p:nvPr/>
        </p:nvSpPr>
        <p:spPr>
          <a:xfrm>
            <a:off x="709783" y="13751417"/>
            <a:ext cx="5511585" cy="584775"/>
          </a:xfrm>
          <a:prstGeom prst="rect">
            <a:avLst/>
          </a:prstGeom>
          <a:noFill/>
        </p:spPr>
        <p:txBody>
          <a:bodyPr wrap="square" rtlCol="0">
            <a:spAutoFit/>
          </a:bodyPr>
          <a:lstStyle/>
          <a:p>
            <a:pPr algn="just"/>
            <a:r>
              <a:rPr lang="pt-BR" sz="3200" b="1" dirty="0"/>
              <a:t>MATERIALS AND METHODS </a:t>
            </a:r>
            <a:endParaRPr lang="es-CO" sz="3200" b="1" dirty="0"/>
          </a:p>
        </p:txBody>
      </p:sp>
      <p:sp>
        <p:nvSpPr>
          <p:cNvPr id="24" name="CuadroTexto 23">
            <a:extLst>
              <a:ext uri="{FF2B5EF4-FFF2-40B4-BE49-F238E27FC236}">
                <a16:creationId xmlns:a16="http://schemas.microsoft.com/office/drawing/2014/main" id="{54CED868-5866-F901-909D-614EAE9BF541}"/>
              </a:ext>
            </a:extLst>
          </p:cNvPr>
          <p:cNvSpPr txBox="1"/>
          <p:nvPr/>
        </p:nvSpPr>
        <p:spPr>
          <a:xfrm>
            <a:off x="725929" y="14492330"/>
            <a:ext cx="12990071" cy="3970318"/>
          </a:xfrm>
          <a:prstGeom prst="rect">
            <a:avLst/>
          </a:prstGeom>
          <a:noFill/>
        </p:spPr>
        <p:txBody>
          <a:bodyPr wrap="square" rtlCol="0">
            <a:spAutoFit/>
          </a:bodyPr>
          <a:lstStyle/>
          <a:p>
            <a:pPr algn="just"/>
            <a:r>
              <a:rPr lang="en-US" sz="2800" dirty="0"/>
              <a:t>The methodology presents several subsections, initially the preparation of the chemical silage (EQ) was described, followed by the bromatological and microbiological characterization of the same, the feeding of the birds, the evaluation of the productive variables, the quantification of blood chemistry and hemogram and finally, the statistical analysis was established. For this purpose, the productive variables such as weight, size, feed consumption, feed conversion and mortality were evaluated, which were measured weekly, as well as the blood parameters and the complete blood count, which were measured at the end of the birds' productive period.</a:t>
            </a:r>
            <a:endParaRPr lang="es-CO" sz="2800" dirty="0"/>
          </a:p>
        </p:txBody>
      </p:sp>
      <p:sp>
        <p:nvSpPr>
          <p:cNvPr id="31" name="CuadroTexto 30">
            <a:extLst>
              <a:ext uri="{FF2B5EF4-FFF2-40B4-BE49-F238E27FC236}">
                <a16:creationId xmlns:a16="http://schemas.microsoft.com/office/drawing/2014/main" id="{D0A123C9-A532-E286-FAE2-8C1AFD0BA876}"/>
              </a:ext>
            </a:extLst>
          </p:cNvPr>
          <p:cNvSpPr txBox="1"/>
          <p:nvPr/>
        </p:nvSpPr>
        <p:spPr>
          <a:xfrm>
            <a:off x="14400208" y="12991011"/>
            <a:ext cx="12990070" cy="584775"/>
          </a:xfrm>
          <a:prstGeom prst="rect">
            <a:avLst/>
          </a:prstGeom>
          <a:noFill/>
        </p:spPr>
        <p:txBody>
          <a:bodyPr wrap="square" rtlCol="0">
            <a:spAutoFit/>
          </a:bodyPr>
          <a:lstStyle/>
          <a:p>
            <a:pPr algn="just"/>
            <a:r>
              <a:rPr lang="pt-BR" sz="3200" b="1" dirty="0"/>
              <a:t>TABLE 2. </a:t>
            </a:r>
            <a:r>
              <a:rPr lang="en-US" sz="2800" dirty="0"/>
              <a:t>Productive variables (n=60)</a:t>
            </a:r>
            <a:endParaRPr lang="es-CO" sz="2800" dirty="0"/>
          </a:p>
        </p:txBody>
      </p:sp>
      <p:sp>
        <p:nvSpPr>
          <p:cNvPr id="64" name="CuadroTexto 63">
            <a:extLst>
              <a:ext uri="{FF2B5EF4-FFF2-40B4-BE49-F238E27FC236}">
                <a16:creationId xmlns:a16="http://schemas.microsoft.com/office/drawing/2014/main" id="{BA7640D4-7388-06F0-F0B6-C932E0C13875}"/>
              </a:ext>
            </a:extLst>
          </p:cNvPr>
          <p:cNvSpPr txBox="1"/>
          <p:nvPr/>
        </p:nvSpPr>
        <p:spPr>
          <a:xfrm>
            <a:off x="14400203" y="21944406"/>
            <a:ext cx="11161271" cy="584775"/>
          </a:xfrm>
          <a:prstGeom prst="rect">
            <a:avLst/>
          </a:prstGeom>
          <a:noFill/>
        </p:spPr>
        <p:txBody>
          <a:bodyPr wrap="square" rtlCol="0">
            <a:spAutoFit/>
          </a:bodyPr>
          <a:lstStyle/>
          <a:p>
            <a:pPr algn="just"/>
            <a:r>
              <a:rPr lang="pt-BR" sz="3200" b="1" dirty="0"/>
              <a:t>TABLE 3. </a:t>
            </a:r>
            <a:r>
              <a:rPr lang="en-US" sz="2800" dirty="0"/>
              <a:t>Hemogram and blood chemistry (n=6)</a:t>
            </a:r>
          </a:p>
        </p:txBody>
      </p:sp>
      <p:sp>
        <p:nvSpPr>
          <p:cNvPr id="66" name="CuadroTexto 65">
            <a:extLst>
              <a:ext uri="{FF2B5EF4-FFF2-40B4-BE49-F238E27FC236}">
                <a16:creationId xmlns:a16="http://schemas.microsoft.com/office/drawing/2014/main" id="{A2B6D4EF-1738-08A0-85E5-7D9A1062A493}"/>
              </a:ext>
            </a:extLst>
          </p:cNvPr>
          <p:cNvSpPr txBox="1"/>
          <p:nvPr/>
        </p:nvSpPr>
        <p:spPr>
          <a:xfrm>
            <a:off x="709785" y="18774924"/>
            <a:ext cx="3143758" cy="584775"/>
          </a:xfrm>
          <a:prstGeom prst="rect">
            <a:avLst/>
          </a:prstGeom>
          <a:noFill/>
        </p:spPr>
        <p:txBody>
          <a:bodyPr wrap="square" rtlCol="0">
            <a:spAutoFit/>
          </a:bodyPr>
          <a:lstStyle/>
          <a:p>
            <a:pPr algn="just"/>
            <a:r>
              <a:rPr lang="pt-BR" sz="3200" b="1" dirty="0"/>
              <a:t>RESULTS</a:t>
            </a:r>
            <a:endParaRPr lang="es-CO" sz="3200" b="1" dirty="0"/>
          </a:p>
        </p:txBody>
      </p:sp>
      <p:sp>
        <p:nvSpPr>
          <p:cNvPr id="67" name="CuadroTexto 66">
            <a:extLst>
              <a:ext uri="{FF2B5EF4-FFF2-40B4-BE49-F238E27FC236}">
                <a16:creationId xmlns:a16="http://schemas.microsoft.com/office/drawing/2014/main" id="{34BC923A-1273-2303-656E-D6247ADBA391}"/>
              </a:ext>
            </a:extLst>
          </p:cNvPr>
          <p:cNvSpPr txBox="1"/>
          <p:nvPr/>
        </p:nvSpPr>
        <p:spPr>
          <a:xfrm>
            <a:off x="709783" y="19606721"/>
            <a:ext cx="12990069" cy="1384995"/>
          </a:xfrm>
          <a:prstGeom prst="rect">
            <a:avLst/>
          </a:prstGeom>
          <a:noFill/>
        </p:spPr>
        <p:txBody>
          <a:bodyPr wrap="square" rtlCol="0">
            <a:spAutoFit/>
          </a:bodyPr>
          <a:lstStyle/>
          <a:p>
            <a:pPr algn="just"/>
            <a:r>
              <a:rPr lang="en-US" sz="2800" dirty="0"/>
              <a:t>The results show an increase of approximately 50% in the protein value of the silage with respect to the fresh viscera, mainly due to the defatting process, which reduces the fat by approximately 80% (table 1). </a:t>
            </a:r>
            <a:endParaRPr lang="es-CO" sz="2800" dirty="0"/>
          </a:p>
        </p:txBody>
      </p:sp>
      <p:sp>
        <p:nvSpPr>
          <p:cNvPr id="69" name="CuadroTexto 68">
            <a:extLst>
              <a:ext uri="{FF2B5EF4-FFF2-40B4-BE49-F238E27FC236}">
                <a16:creationId xmlns:a16="http://schemas.microsoft.com/office/drawing/2014/main" id="{EE24A99A-E19C-94EB-79D3-877A6161A9A1}"/>
              </a:ext>
            </a:extLst>
          </p:cNvPr>
          <p:cNvSpPr txBox="1"/>
          <p:nvPr/>
        </p:nvSpPr>
        <p:spPr>
          <a:xfrm>
            <a:off x="14400206" y="26298951"/>
            <a:ext cx="3127612" cy="584775"/>
          </a:xfrm>
          <a:prstGeom prst="rect">
            <a:avLst/>
          </a:prstGeom>
          <a:noFill/>
        </p:spPr>
        <p:txBody>
          <a:bodyPr wrap="square" rtlCol="0">
            <a:spAutoFit/>
          </a:bodyPr>
          <a:lstStyle/>
          <a:p>
            <a:pPr algn="just"/>
            <a:r>
              <a:rPr lang="pt-BR" sz="3200" b="1" dirty="0"/>
              <a:t>CONCLUSION</a:t>
            </a:r>
            <a:endParaRPr lang="es-CO" sz="3200" b="1" dirty="0"/>
          </a:p>
        </p:txBody>
      </p:sp>
      <p:sp>
        <p:nvSpPr>
          <p:cNvPr id="70" name="CuadroTexto 69">
            <a:extLst>
              <a:ext uri="{FF2B5EF4-FFF2-40B4-BE49-F238E27FC236}">
                <a16:creationId xmlns:a16="http://schemas.microsoft.com/office/drawing/2014/main" id="{E5AC2F67-FB45-26AE-F649-4419C070EDE5}"/>
              </a:ext>
            </a:extLst>
          </p:cNvPr>
          <p:cNvSpPr txBox="1"/>
          <p:nvPr/>
        </p:nvSpPr>
        <p:spPr>
          <a:xfrm>
            <a:off x="14400206" y="26979288"/>
            <a:ext cx="13128736" cy="2246769"/>
          </a:xfrm>
          <a:prstGeom prst="rect">
            <a:avLst/>
          </a:prstGeom>
          <a:noFill/>
        </p:spPr>
        <p:txBody>
          <a:bodyPr wrap="square" rtlCol="0">
            <a:spAutoFit/>
          </a:bodyPr>
          <a:lstStyle/>
          <a:p>
            <a:pPr algn="just"/>
            <a:r>
              <a:rPr lang="en-US" sz="2800" dirty="0"/>
              <a:t>In conclusion, the chemical silage of red tilapia viscera has the bromatological and microbiological characteristics required to be used as a protein source in the feeding of poultry such as broilers. The design of diets using tilapia silage as a protein source is technically feasible since it provides the necessary nutrients for broiler growth without negatively affecting broiler health.</a:t>
            </a:r>
            <a:endParaRPr lang="es-CO" sz="2800" dirty="0"/>
          </a:p>
        </p:txBody>
      </p:sp>
      <p:sp>
        <p:nvSpPr>
          <p:cNvPr id="71" name="CuadroTexto 70">
            <a:extLst>
              <a:ext uri="{FF2B5EF4-FFF2-40B4-BE49-F238E27FC236}">
                <a16:creationId xmlns:a16="http://schemas.microsoft.com/office/drawing/2014/main" id="{B60D3DF0-5939-B017-292F-7E822562589B}"/>
              </a:ext>
            </a:extLst>
          </p:cNvPr>
          <p:cNvSpPr txBox="1"/>
          <p:nvPr/>
        </p:nvSpPr>
        <p:spPr>
          <a:xfrm>
            <a:off x="14400206" y="29544664"/>
            <a:ext cx="4743403" cy="584775"/>
          </a:xfrm>
          <a:prstGeom prst="rect">
            <a:avLst/>
          </a:prstGeom>
          <a:noFill/>
        </p:spPr>
        <p:txBody>
          <a:bodyPr wrap="square" rtlCol="0">
            <a:spAutoFit/>
          </a:bodyPr>
          <a:lstStyle/>
          <a:p>
            <a:pPr algn="just"/>
            <a:r>
              <a:rPr lang="pt-BR" sz="3200" b="1" dirty="0"/>
              <a:t>ACKNOWLEDGEMENTS</a:t>
            </a:r>
            <a:endParaRPr lang="es-CO" sz="3200" b="1" dirty="0"/>
          </a:p>
        </p:txBody>
      </p:sp>
      <p:sp>
        <p:nvSpPr>
          <p:cNvPr id="72" name="CuadroTexto 71">
            <a:extLst>
              <a:ext uri="{FF2B5EF4-FFF2-40B4-BE49-F238E27FC236}">
                <a16:creationId xmlns:a16="http://schemas.microsoft.com/office/drawing/2014/main" id="{A4F0E66B-48D4-3947-4D4B-D3503324E844}"/>
              </a:ext>
            </a:extLst>
          </p:cNvPr>
          <p:cNvSpPr txBox="1"/>
          <p:nvPr/>
        </p:nvSpPr>
        <p:spPr>
          <a:xfrm>
            <a:off x="14487595" y="30320562"/>
            <a:ext cx="12990069" cy="830997"/>
          </a:xfrm>
          <a:prstGeom prst="rect">
            <a:avLst/>
          </a:prstGeom>
          <a:noFill/>
        </p:spPr>
        <p:txBody>
          <a:bodyPr wrap="square" rtlCol="0">
            <a:spAutoFit/>
          </a:bodyPr>
          <a:lstStyle/>
          <a:p>
            <a:pPr algn="just"/>
            <a:r>
              <a:rPr lang="en-US" sz="2400" dirty="0"/>
              <a:t>Universidad de Antioquia through the 16ª  call “</a:t>
            </a:r>
            <a:r>
              <a:rPr lang="es-ES" sz="2400" dirty="0"/>
              <a:t>Resignificación de la presencia de la Universidad en los territorios, como aporte a la construcción de paz, BUPP 2020</a:t>
            </a:r>
            <a:r>
              <a:rPr lang="en-US" sz="2400" dirty="0"/>
              <a:t>” CIFAL 238.</a:t>
            </a:r>
            <a:endParaRPr lang="es-CO" sz="2400" dirty="0"/>
          </a:p>
        </p:txBody>
      </p:sp>
      <p:sp>
        <p:nvSpPr>
          <p:cNvPr id="73" name="CuadroTexto 72">
            <a:extLst>
              <a:ext uri="{FF2B5EF4-FFF2-40B4-BE49-F238E27FC236}">
                <a16:creationId xmlns:a16="http://schemas.microsoft.com/office/drawing/2014/main" id="{537D35B8-C957-8A9A-1732-24AB3D164369}"/>
              </a:ext>
            </a:extLst>
          </p:cNvPr>
          <p:cNvSpPr txBox="1"/>
          <p:nvPr/>
        </p:nvSpPr>
        <p:spPr>
          <a:xfrm>
            <a:off x="14486675" y="31293894"/>
            <a:ext cx="4743403" cy="584775"/>
          </a:xfrm>
          <a:prstGeom prst="rect">
            <a:avLst/>
          </a:prstGeom>
          <a:noFill/>
        </p:spPr>
        <p:txBody>
          <a:bodyPr wrap="square" rtlCol="0">
            <a:spAutoFit/>
          </a:bodyPr>
          <a:lstStyle/>
          <a:p>
            <a:pPr algn="just"/>
            <a:r>
              <a:rPr lang="pt-BR" sz="3200" b="1" dirty="0"/>
              <a:t>REFERENCE</a:t>
            </a:r>
            <a:endParaRPr lang="es-CO" sz="3200" b="1" dirty="0"/>
          </a:p>
        </p:txBody>
      </p:sp>
      <p:sp>
        <p:nvSpPr>
          <p:cNvPr id="74" name="CuadroTexto 73">
            <a:extLst>
              <a:ext uri="{FF2B5EF4-FFF2-40B4-BE49-F238E27FC236}">
                <a16:creationId xmlns:a16="http://schemas.microsoft.com/office/drawing/2014/main" id="{38B99050-BE91-ED88-D6A4-4C70A83BB106}"/>
              </a:ext>
            </a:extLst>
          </p:cNvPr>
          <p:cNvSpPr txBox="1"/>
          <p:nvPr/>
        </p:nvSpPr>
        <p:spPr>
          <a:xfrm>
            <a:off x="14486675" y="32285128"/>
            <a:ext cx="13202249" cy="3416320"/>
          </a:xfrm>
          <a:prstGeom prst="rect">
            <a:avLst/>
          </a:prstGeom>
          <a:noFill/>
        </p:spPr>
        <p:txBody>
          <a:bodyPr wrap="square" rtlCol="0">
            <a:spAutoFit/>
          </a:bodyPr>
          <a:lstStyle/>
          <a:p>
            <a:pPr marL="285750" indent="-285750" algn="just">
              <a:buFontTx/>
              <a:buChar char="-"/>
            </a:pPr>
            <a:r>
              <a:rPr lang="es-ES" sz="1800" dirty="0"/>
              <a:t>Arias, L., Gómez, L. J., y Zapata, J. E., Efecto de Temperatura-Tiempo sobre los Lípidos Extraídos de </a:t>
            </a:r>
            <a:r>
              <a:rPr lang="es-ES" sz="1800" dirty="0" err="1"/>
              <a:t>VÍsceras</a:t>
            </a:r>
            <a:r>
              <a:rPr lang="es-ES" sz="1800" dirty="0"/>
              <a:t> de Tilapia Roja (Oreochromis sp.) Utilizando un Proceso de Calentamiento-Congelación, https://do.org/i10.4067/s0718-07642017000500014, </a:t>
            </a:r>
            <a:r>
              <a:rPr lang="es-ES" sz="1800" dirty="0" err="1"/>
              <a:t>Inf.Tecnol</a:t>
            </a:r>
            <a:r>
              <a:rPr lang="es-ES" sz="1800" dirty="0"/>
              <a:t>., 28(5), 131–142. (2017). </a:t>
            </a:r>
          </a:p>
          <a:p>
            <a:pPr marL="285750" indent="-285750" algn="just">
              <a:buFontTx/>
              <a:buChar char="-"/>
            </a:pPr>
            <a:r>
              <a:rPr lang="en-US" sz="1800" dirty="0" err="1"/>
              <a:t>Darsana</a:t>
            </a:r>
            <a:r>
              <a:rPr lang="en-US" sz="1800" dirty="0"/>
              <a:t>, M., y Sreekumar, K., Effect of Processed Fish Wastes Supplementation on Blood Biochemical and Meat Composition of Broiler Chicken. Iran. J. Vet. Res. 13(3). (2012).</a:t>
            </a:r>
          </a:p>
          <a:p>
            <a:pPr marL="285750" indent="-285750" algn="just">
              <a:buFontTx/>
              <a:buChar char="-"/>
            </a:pPr>
            <a:r>
              <a:rPr lang="en-US" sz="1800" dirty="0"/>
              <a:t>Gaviria G, Y.S., </a:t>
            </a:r>
            <a:r>
              <a:rPr lang="en-US" sz="1800" dirty="0" err="1"/>
              <a:t>Londoño</a:t>
            </a:r>
            <a:r>
              <a:rPr lang="en-US" sz="1800" dirty="0"/>
              <a:t> L. F., y Zapata, J.E., Effects of chemical silage of red tilapia viscera (Oreochromis spp.) as a source of protein on the productive and hematological parameters in isa-brown laying hens (Gallus </a:t>
            </a:r>
            <a:r>
              <a:rPr lang="en-US" sz="1800" dirty="0" err="1"/>
              <a:t>gallus</a:t>
            </a:r>
            <a:r>
              <a:rPr lang="en-US" sz="1800" dirty="0"/>
              <a:t> </a:t>
            </a:r>
            <a:r>
              <a:rPr lang="en-US" sz="1800" dirty="0" err="1"/>
              <a:t>domesticus</a:t>
            </a:r>
            <a:r>
              <a:rPr lang="en-US" sz="1800" dirty="0"/>
              <a:t>). https://do.org/10.1016/j.heliyon.2020.e05831, J. </a:t>
            </a:r>
            <a:r>
              <a:rPr lang="en-US" sz="1800" dirty="0" err="1"/>
              <a:t>Heliyon</a:t>
            </a:r>
            <a:r>
              <a:rPr lang="en-US" sz="1800" dirty="0"/>
              <a:t> 6(12). 2020.</a:t>
            </a:r>
          </a:p>
          <a:p>
            <a:pPr marL="285750" indent="-285750" algn="just">
              <a:buFontTx/>
              <a:buChar char="-"/>
            </a:pPr>
            <a:r>
              <a:rPr lang="es-ES" sz="1800" dirty="0"/>
              <a:t>Gutiérrez, L. L., y Corredor, J. R., Parámetros Sanguíneos y Respuesta Inmune En Pollos de Engorde Alimentados Con Probióticos. https://do.org/10.17151, </a:t>
            </a:r>
            <a:r>
              <a:rPr lang="es-ES" sz="1800" dirty="0" err="1"/>
              <a:t>Vet</a:t>
            </a:r>
            <a:r>
              <a:rPr lang="es-ES" sz="1800" dirty="0"/>
              <a:t>. </a:t>
            </a:r>
            <a:r>
              <a:rPr lang="es-ES" sz="1800" dirty="0" err="1"/>
              <a:t>Anim</a:t>
            </a:r>
            <a:r>
              <a:rPr lang="es-ES" sz="1800" dirty="0"/>
              <a:t>. </a:t>
            </a:r>
            <a:r>
              <a:rPr lang="es-ES" sz="1800" dirty="0" err="1"/>
              <a:t>Sci</a:t>
            </a:r>
            <a:r>
              <a:rPr lang="es-ES" sz="1800" dirty="0"/>
              <a:t>. 11(2):81–92. (2017).</a:t>
            </a:r>
            <a:endParaRPr lang="es-CO" sz="1800" dirty="0"/>
          </a:p>
          <a:p>
            <a:pPr marL="285750" indent="-285750" algn="just">
              <a:buFontTx/>
              <a:buChar char="-"/>
            </a:pPr>
            <a:r>
              <a:rPr lang="pt-BR" sz="1800" dirty="0"/>
              <a:t>Venturoso, O. J., </a:t>
            </a:r>
            <a:r>
              <a:rPr lang="pt-BR" sz="1800" dirty="0" err="1"/>
              <a:t>Reinicke</a:t>
            </a:r>
            <a:r>
              <a:rPr lang="pt-BR" sz="1800" dirty="0"/>
              <a:t>, F., y </a:t>
            </a:r>
            <a:r>
              <a:rPr lang="pt-BR" sz="1800" dirty="0" err="1"/>
              <a:t>otros</a:t>
            </a:r>
            <a:r>
              <a:rPr lang="pt-BR" sz="1800" dirty="0"/>
              <a:t> seis autores., Silagem Ácida de Resíduos de Peixes Para Frangos de Corte. http://dx.doi.org/10.21708/avb.2016.10.3.5412, Acta Vet. Bras. 10(3):284–89. </a:t>
            </a:r>
            <a:r>
              <a:rPr lang="pt-BR" sz="1800"/>
              <a:t>(2016).</a:t>
            </a:r>
            <a:endParaRPr lang="es-CO" sz="1800" dirty="0"/>
          </a:p>
        </p:txBody>
      </p:sp>
      <p:graphicFrame>
        <p:nvGraphicFramePr>
          <p:cNvPr id="5" name="Tabla 4">
            <a:extLst>
              <a:ext uri="{FF2B5EF4-FFF2-40B4-BE49-F238E27FC236}">
                <a16:creationId xmlns:a16="http://schemas.microsoft.com/office/drawing/2014/main" id="{CC34D5FF-E10A-AA33-FEA4-1B4E98D5C6A1}"/>
              </a:ext>
            </a:extLst>
          </p:cNvPr>
          <p:cNvGraphicFramePr>
            <a:graphicFrameLocks noGrp="1"/>
          </p:cNvGraphicFramePr>
          <p:nvPr>
            <p:extLst>
              <p:ext uri="{D42A27DB-BD31-4B8C-83A1-F6EECF244321}">
                <p14:modId xmlns:p14="http://schemas.microsoft.com/office/powerpoint/2010/main" val="1404152030"/>
              </p:ext>
            </p:extLst>
          </p:nvPr>
        </p:nvGraphicFramePr>
        <p:xfrm>
          <a:off x="740411" y="22062825"/>
          <a:ext cx="12990069" cy="2602230"/>
        </p:xfrm>
        <a:graphic>
          <a:graphicData uri="http://schemas.openxmlformats.org/drawingml/2006/table">
            <a:tbl>
              <a:tblPr firstRow="1" firstCol="1" bandRow="1">
                <a:tableStyleId>{BC89EF96-8CEA-46FF-86C4-4CE0E7609802}</a:tableStyleId>
              </a:tblPr>
              <a:tblGrid>
                <a:gridCol w="4516406">
                  <a:extLst>
                    <a:ext uri="{9D8B030D-6E8A-4147-A177-3AD203B41FA5}">
                      <a16:colId xmlns:a16="http://schemas.microsoft.com/office/drawing/2014/main" val="3012821874"/>
                    </a:ext>
                  </a:extLst>
                </a:gridCol>
                <a:gridCol w="4186000">
                  <a:extLst>
                    <a:ext uri="{9D8B030D-6E8A-4147-A177-3AD203B41FA5}">
                      <a16:colId xmlns:a16="http://schemas.microsoft.com/office/drawing/2014/main" val="1713615017"/>
                    </a:ext>
                  </a:extLst>
                </a:gridCol>
                <a:gridCol w="4287663">
                  <a:extLst>
                    <a:ext uri="{9D8B030D-6E8A-4147-A177-3AD203B41FA5}">
                      <a16:colId xmlns:a16="http://schemas.microsoft.com/office/drawing/2014/main" val="2985908241"/>
                    </a:ext>
                  </a:extLst>
                </a:gridCol>
              </a:tblGrid>
              <a:tr h="0">
                <a:tc>
                  <a:txBody>
                    <a:bodyPr/>
                    <a:lstStyle/>
                    <a:p>
                      <a:pPr algn="ctr">
                        <a:lnSpc>
                          <a:spcPct val="107000"/>
                        </a:lnSpc>
                        <a:spcAft>
                          <a:spcPts val="800"/>
                        </a:spcAft>
                      </a:pPr>
                      <a:r>
                        <a:rPr lang="es-CO" sz="2800" dirty="0" err="1">
                          <a:effectLst/>
                        </a:rPr>
                        <a:t>Nutrient</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CO" sz="2800" dirty="0" err="1">
                          <a:effectLst/>
                        </a:rPr>
                        <a:t>Fresh</a:t>
                      </a:r>
                      <a:r>
                        <a:rPr lang="es-CO" sz="2800" dirty="0">
                          <a:effectLst/>
                        </a:rPr>
                        <a:t> Vísceras</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CO" sz="2800" dirty="0">
                          <a:effectLst/>
                        </a:rPr>
                        <a:t>Chemical </a:t>
                      </a:r>
                      <a:r>
                        <a:rPr lang="es-CO" sz="2800" dirty="0" err="1">
                          <a:effectLst/>
                        </a:rPr>
                        <a:t>silage</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22282302"/>
                  </a:ext>
                </a:extLst>
              </a:tr>
              <a:tr h="123190">
                <a:tc>
                  <a:txBody>
                    <a:bodyPr/>
                    <a:lstStyle/>
                    <a:p>
                      <a:pPr>
                        <a:lnSpc>
                          <a:spcPct val="107000"/>
                        </a:lnSpc>
                        <a:spcAft>
                          <a:spcPts val="800"/>
                        </a:spcAft>
                      </a:pPr>
                      <a:r>
                        <a:rPr lang="es-CO" sz="2800" dirty="0" err="1">
                          <a:effectLst/>
                        </a:rPr>
                        <a:t>Moisture</a:t>
                      </a:r>
                      <a:r>
                        <a:rPr lang="es-CO" sz="2800" dirty="0">
                          <a:effectLst/>
                        </a:rPr>
                        <a:t> (%)</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CO" sz="2800" dirty="0">
                          <a:effectLst/>
                        </a:rPr>
                        <a:t>61.36 ± 0.29</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CO" sz="2800">
                          <a:effectLst/>
                        </a:rPr>
                        <a:t>80.27 ± 0.09</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94592214"/>
                  </a:ext>
                </a:extLst>
              </a:tr>
              <a:tr h="71755">
                <a:tc>
                  <a:txBody>
                    <a:bodyPr/>
                    <a:lstStyle/>
                    <a:p>
                      <a:pPr>
                        <a:lnSpc>
                          <a:spcPct val="107000"/>
                        </a:lnSpc>
                        <a:spcAft>
                          <a:spcPts val="800"/>
                        </a:spcAft>
                      </a:pPr>
                      <a:r>
                        <a:rPr lang="es-CO" sz="2800" dirty="0" err="1">
                          <a:effectLst/>
                        </a:rPr>
                        <a:t>Protein</a:t>
                      </a:r>
                      <a:r>
                        <a:rPr lang="es-CO" sz="2800" dirty="0">
                          <a:effectLst/>
                        </a:rPr>
                        <a:t> (%)</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CO" sz="2800" dirty="0">
                          <a:effectLst/>
                        </a:rPr>
                        <a:t>4.03 ±0.10</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CO" sz="2800">
                          <a:effectLst/>
                        </a:rPr>
                        <a:t>8.85 ± 0.04</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1247088"/>
                  </a:ext>
                </a:extLst>
              </a:tr>
              <a:tr h="111760">
                <a:tc>
                  <a:txBody>
                    <a:bodyPr/>
                    <a:lstStyle/>
                    <a:p>
                      <a:pPr>
                        <a:lnSpc>
                          <a:spcPct val="107000"/>
                        </a:lnSpc>
                        <a:spcAft>
                          <a:spcPts val="800"/>
                        </a:spcAft>
                      </a:pPr>
                      <a:r>
                        <a:rPr lang="es-CO" sz="2800" dirty="0" err="1">
                          <a:effectLst/>
                        </a:rPr>
                        <a:t>Fat</a:t>
                      </a:r>
                      <a:r>
                        <a:rPr lang="es-CO" sz="2800" dirty="0">
                          <a:effectLst/>
                        </a:rPr>
                        <a:t> (%)</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CO" sz="2800" dirty="0">
                          <a:effectLst/>
                        </a:rPr>
                        <a:t>32.93 ± 0.04</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CO" sz="2800">
                          <a:effectLst/>
                        </a:rPr>
                        <a:t>7.08 ± 0.01</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01631885"/>
                  </a:ext>
                </a:extLst>
              </a:tr>
              <a:tr h="60960">
                <a:tc>
                  <a:txBody>
                    <a:bodyPr/>
                    <a:lstStyle/>
                    <a:p>
                      <a:pPr>
                        <a:lnSpc>
                          <a:spcPct val="107000"/>
                        </a:lnSpc>
                        <a:spcAft>
                          <a:spcPts val="800"/>
                        </a:spcAft>
                      </a:pPr>
                      <a:r>
                        <a:rPr lang="es-CO" sz="2800" dirty="0">
                          <a:effectLst/>
                        </a:rPr>
                        <a:t>Ash (%)</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CO" sz="2800" dirty="0">
                          <a:effectLst/>
                        </a:rPr>
                        <a:t>0.67 ± 0.04</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CO" sz="2800">
                          <a:effectLst/>
                        </a:rPr>
                        <a:t>2.69 ± 0.01</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87652474"/>
                  </a:ext>
                </a:extLst>
              </a:tr>
              <a:tr h="0">
                <a:tc>
                  <a:txBody>
                    <a:bodyPr/>
                    <a:lstStyle/>
                    <a:p>
                      <a:pPr>
                        <a:lnSpc>
                          <a:spcPct val="107000"/>
                        </a:lnSpc>
                        <a:spcAft>
                          <a:spcPts val="800"/>
                        </a:spcAft>
                      </a:pPr>
                      <a:r>
                        <a:rPr lang="es-CO" sz="2800" dirty="0" err="1">
                          <a:effectLst/>
                        </a:rPr>
                        <a:t>Carbohydrate</a:t>
                      </a:r>
                      <a:r>
                        <a:rPr lang="es-CO" sz="2800" dirty="0">
                          <a:effectLst/>
                        </a:rPr>
                        <a:t> (%)</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CO" sz="2800" dirty="0">
                          <a:effectLst/>
                        </a:rPr>
                        <a:t>0.98 ± 0.09</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s-CO" sz="2800" dirty="0">
                          <a:effectLst/>
                        </a:rPr>
                        <a:t>0.11 ± 0.02</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10412081"/>
                  </a:ext>
                </a:extLst>
              </a:tr>
            </a:tbl>
          </a:graphicData>
        </a:graphic>
      </p:graphicFrame>
      <p:sp>
        <p:nvSpPr>
          <p:cNvPr id="6" name="CuadroTexto 5">
            <a:extLst>
              <a:ext uri="{FF2B5EF4-FFF2-40B4-BE49-F238E27FC236}">
                <a16:creationId xmlns:a16="http://schemas.microsoft.com/office/drawing/2014/main" id="{AF559EBF-BDFE-7CD8-DA9A-5438BB82F97D}"/>
              </a:ext>
            </a:extLst>
          </p:cNvPr>
          <p:cNvSpPr txBox="1"/>
          <p:nvPr/>
        </p:nvSpPr>
        <p:spPr>
          <a:xfrm>
            <a:off x="709784" y="21234883"/>
            <a:ext cx="12990069" cy="584775"/>
          </a:xfrm>
          <a:prstGeom prst="rect">
            <a:avLst/>
          </a:prstGeom>
          <a:noFill/>
        </p:spPr>
        <p:txBody>
          <a:bodyPr wrap="square" rtlCol="0">
            <a:spAutoFit/>
          </a:bodyPr>
          <a:lstStyle/>
          <a:p>
            <a:pPr algn="just"/>
            <a:r>
              <a:rPr lang="pt-BR" sz="3200" b="1" dirty="0"/>
              <a:t>TABLE 1. </a:t>
            </a:r>
            <a:r>
              <a:rPr lang="en-US" sz="2800" dirty="0"/>
              <a:t>Bromatological composition of fresh viscera and chemical silage</a:t>
            </a:r>
          </a:p>
        </p:txBody>
      </p:sp>
      <p:sp>
        <p:nvSpPr>
          <p:cNvPr id="9" name="CuadroTexto 8">
            <a:extLst>
              <a:ext uri="{FF2B5EF4-FFF2-40B4-BE49-F238E27FC236}">
                <a16:creationId xmlns:a16="http://schemas.microsoft.com/office/drawing/2014/main" id="{7BF3CAAE-2D25-ADE5-12CD-028EB6E4A828}"/>
              </a:ext>
            </a:extLst>
          </p:cNvPr>
          <p:cNvSpPr txBox="1"/>
          <p:nvPr/>
        </p:nvSpPr>
        <p:spPr>
          <a:xfrm>
            <a:off x="709785" y="24933325"/>
            <a:ext cx="12990069" cy="1815882"/>
          </a:xfrm>
          <a:prstGeom prst="rect">
            <a:avLst/>
          </a:prstGeom>
          <a:noFill/>
        </p:spPr>
        <p:txBody>
          <a:bodyPr wrap="square" rtlCol="0">
            <a:spAutoFit/>
          </a:bodyPr>
          <a:lstStyle/>
          <a:p>
            <a:pPr algn="just"/>
            <a:r>
              <a:rPr lang="en-US" sz="2800" dirty="0"/>
              <a:t>The productive variables of the experimental feed showed statistically significant differences respect to the control, in the weekly weight parameter (1684 and 1830 g respectively), while the blood components of both diets were in the normal range for the specie under study. </a:t>
            </a:r>
            <a:endParaRPr lang="es-CO" sz="2800" dirty="0"/>
          </a:p>
        </p:txBody>
      </p:sp>
      <p:graphicFrame>
        <p:nvGraphicFramePr>
          <p:cNvPr id="77" name="Gráfico 76">
            <a:extLst>
              <a:ext uri="{FF2B5EF4-FFF2-40B4-BE49-F238E27FC236}">
                <a16:creationId xmlns:a16="http://schemas.microsoft.com/office/drawing/2014/main" id="{6E7F8030-FAAE-847C-BC7A-9784B5D138A4}"/>
              </a:ext>
            </a:extLst>
          </p:cNvPr>
          <p:cNvGraphicFramePr>
            <a:graphicFrameLocks/>
          </p:cNvGraphicFramePr>
          <p:nvPr>
            <p:extLst>
              <p:ext uri="{D42A27DB-BD31-4B8C-83A1-F6EECF244321}">
                <p14:modId xmlns:p14="http://schemas.microsoft.com/office/powerpoint/2010/main" val="3275268758"/>
              </p:ext>
            </p:extLst>
          </p:nvPr>
        </p:nvGraphicFramePr>
        <p:xfrm>
          <a:off x="551940" y="26932838"/>
          <a:ext cx="6840000" cy="705888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78" name="Gráfico 77">
            <a:extLst>
              <a:ext uri="{FF2B5EF4-FFF2-40B4-BE49-F238E27FC236}">
                <a16:creationId xmlns:a16="http://schemas.microsoft.com/office/drawing/2014/main" id="{749A1947-FF34-0E4B-B1D3-6BCA3C262AA1}"/>
              </a:ext>
            </a:extLst>
          </p:cNvPr>
          <p:cNvGraphicFramePr>
            <a:graphicFrameLocks/>
          </p:cNvGraphicFramePr>
          <p:nvPr>
            <p:extLst>
              <p:ext uri="{D42A27DB-BD31-4B8C-83A1-F6EECF244321}">
                <p14:modId xmlns:p14="http://schemas.microsoft.com/office/powerpoint/2010/main" val="1679293319"/>
              </p:ext>
            </p:extLst>
          </p:nvPr>
        </p:nvGraphicFramePr>
        <p:xfrm>
          <a:off x="7348029" y="27057307"/>
          <a:ext cx="6840000" cy="6934420"/>
        </p:xfrm>
        <a:graphic>
          <a:graphicData uri="http://schemas.openxmlformats.org/drawingml/2006/chart">
            <c:chart xmlns:c="http://schemas.openxmlformats.org/drawingml/2006/chart" xmlns:r="http://schemas.openxmlformats.org/officeDocument/2006/relationships" r:id="rId7"/>
          </a:graphicData>
        </a:graphic>
      </p:graphicFrame>
      <p:sp>
        <p:nvSpPr>
          <p:cNvPr id="79" name="CuadroTexto 78">
            <a:extLst>
              <a:ext uri="{FF2B5EF4-FFF2-40B4-BE49-F238E27FC236}">
                <a16:creationId xmlns:a16="http://schemas.microsoft.com/office/drawing/2014/main" id="{46654204-EFB5-59F9-A98D-DB92393BD27A}"/>
              </a:ext>
            </a:extLst>
          </p:cNvPr>
          <p:cNvSpPr txBox="1"/>
          <p:nvPr/>
        </p:nvSpPr>
        <p:spPr>
          <a:xfrm>
            <a:off x="14400206" y="7878961"/>
            <a:ext cx="12990069" cy="4832092"/>
          </a:xfrm>
          <a:prstGeom prst="rect">
            <a:avLst/>
          </a:prstGeom>
          <a:noFill/>
        </p:spPr>
        <p:txBody>
          <a:bodyPr wrap="square" rtlCol="0">
            <a:spAutoFit/>
          </a:bodyPr>
          <a:lstStyle/>
          <a:p>
            <a:pPr algn="just"/>
            <a:r>
              <a:rPr lang="en-US" sz="2800" dirty="0"/>
              <a:t>The productive, hematological and blood chemistry parameters of the birds are not affected by the inclusion of silage in the diets, being within the normal range for the broiler line used (Ross 308). However, cholesterol and triglycerides in the EQ diet may be increased due to the concentration of lipids and fatty acids present in the silage.</a:t>
            </a:r>
          </a:p>
          <a:p>
            <a:pPr algn="just"/>
            <a:r>
              <a:rPr lang="en-US" sz="2800" dirty="0"/>
              <a:t>Table 2 shows the productive variables feed consumption, percentage mortality and feed conversion rate for each of the diets during the 40 days of the study, additionally different letters in the superscript indicate the presence of statistically significant differences. The analysis of variance showed that the variables evaluated did not present statistically significant differences (P &lt; 0.05) between the two diets.</a:t>
            </a:r>
            <a:endParaRPr lang="es-CO" sz="2800" dirty="0"/>
          </a:p>
        </p:txBody>
      </p:sp>
      <p:graphicFrame>
        <p:nvGraphicFramePr>
          <p:cNvPr id="80" name="Tabla 79">
            <a:extLst>
              <a:ext uri="{FF2B5EF4-FFF2-40B4-BE49-F238E27FC236}">
                <a16:creationId xmlns:a16="http://schemas.microsoft.com/office/drawing/2014/main" id="{5A610311-4A07-4FF2-7C31-C00DD96AFF49}"/>
              </a:ext>
            </a:extLst>
          </p:cNvPr>
          <p:cNvGraphicFramePr>
            <a:graphicFrameLocks noGrp="1"/>
          </p:cNvGraphicFramePr>
          <p:nvPr>
            <p:extLst>
              <p:ext uri="{D42A27DB-BD31-4B8C-83A1-F6EECF244321}">
                <p14:modId xmlns:p14="http://schemas.microsoft.com/office/powerpoint/2010/main" val="1403672135"/>
              </p:ext>
            </p:extLst>
          </p:nvPr>
        </p:nvGraphicFramePr>
        <p:xfrm>
          <a:off x="14188029" y="22903121"/>
          <a:ext cx="14297357" cy="2647950"/>
        </p:xfrm>
        <a:graphic>
          <a:graphicData uri="http://schemas.openxmlformats.org/drawingml/2006/table">
            <a:tbl>
              <a:tblPr firstRow="1" firstCol="1" bandRow="1">
                <a:tableStyleId>{BC89EF96-8CEA-46FF-86C4-4CE0E7609802}</a:tableStyleId>
              </a:tblPr>
              <a:tblGrid>
                <a:gridCol w="1393347">
                  <a:extLst>
                    <a:ext uri="{9D8B030D-6E8A-4147-A177-3AD203B41FA5}">
                      <a16:colId xmlns:a16="http://schemas.microsoft.com/office/drawing/2014/main" val="1432170832"/>
                    </a:ext>
                  </a:extLst>
                </a:gridCol>
                <a:gridCol w="969264">
                  <a:extLst>
                    <a:ext uri="{9D8B030D-6E8A-4147-A177-3AD203B41FA5}">
                      <a16:colId xmlns:a16="http://schemas.microsoft.com/office/drawing/2014/main" val="332050872"/>
                    </a:ext>
                  </a:extLst>
                </a:gridCol>
                <a:gridCol w="969264">
                  <a:extLst>
                    <a:ext uri="{9D8B030D-6E8A-4147-A177-3AD203B41FA5}">
                      <a16:colId xmlns:a16="http://schemas.microsoft.com/office/drawing/2014/main" val="1067560147"/>
                    </a:ext>
                  </a:extLst>
                </a:gridCol>
                <a:gridCol w="2011680">
                  <a:extLst>
                    <a:ext uri="{9D8B030D-6E8A-4147-A177-3AD203B41FA5}">
                      <a16:colId xmlns:a16="http://schemas.microsoft.com/office/drawing/2014/main" val="560740763"/>
                    </a:ext>
                  </a:extLst>
                </a:gridCol>
                <a:gridCol w="999244">
                  <a:extLst>
                    <a:ext uri="{9D8B030D-6E8A-4147-A177-3AD203B41FA5}">
                      <a16:colId xmlns:a16="http://schemas.microsoft.com/office/drawing/2014/main" val="2871776055"/>
                    </a:ext>
                  </a:extLst>
                </a:gridCol>
                <a:gridCol w="999057">
                  <a:extLst>
                    <a:ext uri="{9D8B030D-6E8A-4147-A177-3AD203B41FA5}">
                      <a16:colId xmlns:a16="http://schemas.microsoft.com/office/drawing/2014/main" val="4177887159"/>
                    </a:ext>
                  </a:extLst>
                </a:gridCol>
                <a:gridCol w="804326">
                  <a:extLst>
                    <a:ext uri="{9D8B030D-6E8A-4147-A177-3AD203B41FA5}">
                      <a16:colId xmlns:a16="http://schemas.microsoft.com/office/drawing/2014/main" val="2869734861"/>
                    </a:ext>
                  </a:extLst>
                </a:gridCol>
                <a:gridCol w="804326">
                  <a:extLst>
                    <a:ext uri="{9D8B030D-6E8A-4147-A177-3AD203B41FA5}">
                      <a16:colId xmlns:a16="http://schemas.microsoft.com/office/drawing/2014/main" val="517830388"/>
                    </a:ext>
                  </a:extLst>
                </a:gridCol>
                <a:gridCol w="1129681">
                  <a:extLst>
                    <a:ext uri="{9D8B030D-6E8A-4147-A177-3AD203B41FA5}">
                      <a16:colId xmlns:a16="http://schemas.microsoft.com/office/drawing/2014/main" val="2991694760"/>
                    </a:ext>
                  </a:extLst>
                </a:gridCol>
                <a:gridCol w="1500794">
                  <a:extLst>
                    <a:ext uri="{9D8B030D-6E8A-4147-A177-3AD203B41FA5}">
                      <a16:colId xmlns:a16="http://schemas.microsoft.com/office/drawing/2014/main" val="3779436248"/>
                    </a:ext>
                  </a:extLst>
                </a:gridCol>
                <a:gridCol w="1378857">
                  <a:extLst>
                    <a:ext uri="{9D8B030D-6E8A-4147-A177-3AD203B41FA5}">
                      <a16:colId xmlns:a16="http://schemas.microsoft.com/office/drawing/2014/main" val="4209575680"/>
                    </a:ext>
                  </a:extLst>
                </a:gridCol>
                <a:gridCol w="1337517">
                  <a:extLst>
                    <a:ext uri="{9D8B030D-6E8A-4147-A177-3AD203B41FA5}">
                      <a16:colId xmlns:a16="http://schemas.microsoft.com/office/drawing/2014/main" val="1417624145"/>
                    </a:ext>
                  </a:extLst>
                </a:gridCol>
              </a:tblGrid>
              <a:tr h="190500">
                <a:tc>
                  <a:txBody>
                    <a:bodyPr/>
                    <a:lstStyle/>
                    <a:p>
                      <a:pPr>
                        <a:lnSpc>
                          <a:spcPct val="107000"/>
                        </a:lnSpc>
                      </a:pPr>
                      <a:endParaRPr lang="es-CO" sz="2800">
                        <a:effectLst/>
                        <a:latin typeface="Calibri" panose="020F0502020204030204" pitchFamily="34" charset="0"/>
                        <a:cs typeface="Arial" panose="020B0604020202020204" pitchFamily="34" charset="0"/>
                      </a:endParaRPr>
                    </a:p>
                  </a:txBody>
                  <a:tcPr marL="44450" marR="44450" marT="0" marB="0" anchor="b"/>
                </a:tc>
                <a:tc>
                  <a:txBody>
                    <a:bodyPr/>
                    <a:lstStyle/>
                    <a:p>
                      <a:pPr algn="ctr">
                        <a:lnSpc>
                          <a:spcPct val="107000"/>
                        </a:lnSpc>
                        <a:spcAft>
                          <a:spcPts val="800"/>
                        </a:spcAft>
                      </a:pPr>
                      <a:r>
                        <a:rPr lang="es-CO" sz="2800" dirty="0">
                          <a:effectLst/>
                        </a:rPr>
                        <a:t>HTO (%)</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dirty="0">
                          <a:effectLst/>
                        </a:rPr>
                        <a:t>HB (g/</a:t>
                      </a:r>
                      <a:r>
                        <a:rPr lang="es-CO" sz="2800" dirty="0" err="1">
                          <a:effectLst/>
                        </a:rPr>
                        <a:t>dL</a:t>
                      </a:r>
                      <a:r>
                        <a:rPr lang="es-CO" sz="2800" dirty="0">
                          <a:effectLst/>
                        </a:rPr>
                        <a:t>)</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GB</a:t>
                      </a:r>
                      <a:br>
                        <a:rPr lang="es-CO" sz="2800">
                          <a:effectLst/>
                        </a:rPr>
                      </a:br>
                      <a:r>
                        <a:rPr lang="es-CO" sz="2800">
                          <a:effectLst/>
                        </a:rPr>
                        <a:t>(g/mm3)</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H</a:t>
                      </a:r>
                      <a:br>
                        <a:rPr lang="es-CO" sz="2800">
                          <a:effectLst/>
                        </a:rPr>
                      </a:br>
                      <a:r>
                        <a:rPr lang="es-CO" sz="2800">
                          <a:effectLst/>
                        </a:rPr>
                        <a:t>(%)</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L</a:t>
                      </a:r>
                      <a:br>
                        <a:rPr lang="es-CO" sz="2800">
                          <a:effectLst/>
                        </a:rPr>
                      </a:br>
                      <a:r>
                        <a:rPr lang="es-CO" sz="2800">
                          <a:effectLst/>
                        </a:rPr>
                        <a:t>(%)</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E (%)</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M (%)</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PT (g/dL)</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dirty="0">
                          <a:effectLst/>
                        </a:rPr>
                        <a:t>TG. (mg/</a:t>
                      </a:r>
                      <a:r>
                        <a:rPr lang="es-CO" sz="2800" dirty="0" err="1">
                          <a:effectLst/>
                        </a:rPr>
                        <a:t>dL</a:t>
                      </a:r>
                      <a:r>
                        <a:rPr lang="es-CO" sz="2800" dirty="0">
                          <a:effectLst/>
                        </a:rPr>
                        <a:t>)</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dirty="0">
                          <a:effectLst/>
                        </a:rPr>
                        <a:t>CT (mg/</a:t>
                      </a:r>
                      <a:r>
                        <a:rPr lang="es-CO" sz="2800" dirty="0" err="1">
                          <a:effectLst/>
                        </a:rPr>
                        <a:t>dL</a:t>
                      </a:r>
                      <a:r>
                        <a:rPr lang="es-CO" sz="2800" dirty="0">
                          <a:effectLst/>
                        </a:rPr>
                        <a:t>)</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dirty="0">
                          <a:effectLst/>
                        </a:rPr>
                        <a:t>ALT (UI/L)</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508774274"/>
                  </a:ext>
                </a:extLst>
              </a:tr>
              <a:tr h="190500">
                <a:tc>
                  <a:txBody>
                    <a:bodyPr/>
                    <a:lstStyle/>
                    <a:p>
                      <a:pPr algn="just">
                        <a:lnSpc>
                          <a:spcPct val="107000"/>
                        </a:lnSpc>
                        <a:spcAft>
                          <a:spcPts val="800"/>
                        </a:spcAft>
                      </a:pPr>
                      <a:r>
                        <a:rPr lang="es-CO" sz="2800">
                          <a:effectLst/>
                        </a:rPr>
                        <a:t>Ref.</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dirty="0">
                          <a:effectLst/>
                        </a:rPr>
                        <a:t>23-35</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8-19</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dirty="0">
                          <a:effectLst/>
                        </a:rPr>
                        <a:t>3000-11000</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30-75</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20-65</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0-5</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0-5</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 </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 </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 </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 </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512045768"/>
                  </a:ext>
                </a:extLst>
              </a:tr>
              <a:tr h="190500">
                <a:tc>
                  <a:txBody>
                    <a:bodyPr/>
                    <a:lstStyle/>
                    <a:p>
                      <a:pPr algn="just">
                        <a:lnSpc>
                          <a:spcPct val="107000"/>
                        </a:lnSpc>
                        <a:spcAft>
                          <a:spcPts val="800"/>
                        </a:spcAft>
                      </a:pPr>
                      <a:r>
                        <a:rPr lang="es-CO" sz="2800">
                          <a:effectLst/>
                        </a:rPr>
                        <a:t>Control</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27</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8.9</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4800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39</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67.5</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1</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6.1</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29.5</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126</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12.6</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2786105166"/>
                  </a:ext>
                </a:extLst>
              </a:tr>
              <a:tr h="190500">
                <a:tc>
                  <a:txBody>
                    <a:bodyPr/>
                    <a:lstStyle/>
                    <a:p>
                      <a:pPr algn="just">
                        <a:lnSpc>
                          <a:spcPct val="107000"/>
                        </a:lnSpc>
                        <a:spcAft>
                          <a:spcPts val="800"/>
                        </a:spcAft>
                      </a:pPr>
                      <a:r>
                        <a:rPr lang="es-CO" sz="2800" dirty="0" err="1">
                          <a:effectLst/>
                        </a:rPr>
                        <a:t>Silage</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25</a:t>
                      </a:r>
                      <a:r>
                        <a:rPr lang="es-CO" sz="2800" baseline="30000">
                          <a:effectLst/>
                        </a:rPr>
                        <a:t>b</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8.3</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5900</a:t>
                      </a:r>
                      <a:r>
                        <a:rPr lang="es-CO" sz="2800" baseline="30000">
                          <a:effectLst/>
                        </a:rPr>
                        <a:t>b</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40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59</a:t>
                      </a:r>
                      <a:r>
                        <a:rPr lang="es-CO" sz="2800" baseline="30000">
                          <a:effectLst/>
                        </a:rPr>
                        <a:t>b</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1.5</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2</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6.3</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48</a:t>
                      </a:r>
                      <a:r>
                        <a:rPr lang="es-CO" sz="2800" baseline="30000">
                          <a:effectLst/>
                        </a:rPr>
                        <a:t>b</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a:effectLst/>
                        </a:rPr>
                        <a:t>163,9</a:t>
                      </a:r>
                      <a:r>
                        <a:rPr lang="es-CO" sz="2800" baseline="30000">
                          <a:effectLst/>
                        </a:rPr>
                        <a:t>b</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just">
                        <a:lnSpc>
                          <a:spcPct val="107000"/>
                        </a:lnSpc>
                        <a:spcAft>
                          <a:spcPts val="800"/>
                        </a:spcAft>
                      </a:pPr>
                      <a:r>
                        <a:rPr lang="es-CO" sz="2800" dirty="0">
                          <a:effectLst/>
                        </a:rPr>
                        <a:t>13.1</a:t>
                      </a:r>
                      <a:r>
                        <a:rPr lang="es-CO" sz="2800" baseline="30000" dirty="0">
                          <a:effectLst/>
                        </a:rPr>
                        <a:t>a</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09966993"/>
                  </a:ext>
                </a:extLst>
              </a:tr>
            </a:tbl>
          </a:graphicData>
        </a:graphic>
      </p:graphicFrame>
      <p:sp>
        <p:nvSpPr>
          <p:cNvPr id="81" name="CuadroTexto 80">
            <a:extLst>
              <a:ext uri="{FF2B5EF4-FFF2-40B4-BE49-F238E27FC236}">
                <a16:creationId xmlns:a16="http://schemas.microsoft.com/office/drawing/2014/main" id="{C7AF7E5E-11A0-F256-5C01-B8C9F8BEFD21}"/>
              </a:ext>
            </a:extLst>
          </p:cNvPr>
          <p:cNvSpPr txBox="1"/>
          <p:nvPr/>
        </p:nvSpPr>
        <p:spPr>
          <a:xfrm>
            <a:off x="740411" y="34593561"/>
            <a:ext cx="13447618" cy="584775"/>
          </a:xfrm>
          <a:prstGeom prst="rect">
            <a:avLst/>
          </a:prstGeom>
          <a:noFill/>
        </p:spPr>
        <p:txBody>
          <a:bodyPr wrap="square" rtlCol="0">
            <a:spAutoFit/>
          </a:bodyPr>
          <a:lstStyle/>
          <a:p>
            <a:pPr algn="just"/>
            <a:r>
              <a:rPr lang="pt-BR" sz="3200" b="1" dirty="0"/>
              <a:t>FIGURE 1. </a:t>
            </a:r>
            <a:r>
              <a:rPr lang="en-US" sz="2800" dirty="0"/>
              <a:t>Production variables of broiler chickens (A) Weekly weight (B) Size</a:t>
            </a:r>
          </a:p>
        </p:txBody>
      </p:sp>
      <p:graphicFrame>
        <p:nvGraphicFramePr>
          <p:cNvPr id="83" name="Tabla 82">
            <a:extLst>
              <a:ext uri="{FF2B5EF4-FFF2-40B4-BE49-F238E27FC236}">
                <a16:creationId xmlns:a16="http://schemas.microsoft.com/office/drawing/2014/main" id="{ADEB615E-46C6-6767-054A-4BC4E4979BF0}"/>
              </a:ext>
            </a:extLst>
          </p:cNvPr>
          <p:cNvGraphicFramePr>
            <a:graphicFrameLocks noGrp="1"/>
          </p:cNvGraphicFramePr>
          <p:nvPr>
            <p:extLst>
              <p:ext uri="{D42A27DB-BD31-4B8C-83A1-F6EECF244321}">
                <p14:modId xmlns:p14="http://schemas.microsoft.com/office/powerpoint/2010/main" val="3462966810"/>
              </p:ext>
            </p:extLst>
          </p:nvPr>
        </p:nvGraphicFramePr>
        <p:xfrm>
          <a:off x="14469540" y="13935445"/>
          <a:ext cx="12990068" cy="4819079"/>
        </p:xfrm>
        <a:graphic>
          <a:graphicData uri="http://schemas.openxmlformats.org/drawingml/2006/table">
            <a:tbl>
              <a:tblPr firstRow="1" firstCol="1" bandRow="1">
                <a:tableStyleId>{BC89EF96-8CEA-46FF-86C4-4CE0E7609802}</a:tableStyleId>
              </a:tblPr>
              <a:tblGrid>
                <a:gridCol w="1100660">
                  <a:extLst>
                    <a:ext uri="{9D8B030D-6E8A-4147-A177-3AD203B41FA5}">
                      <a16:colId xmlns:a16="http://schemas.microsoft.com/office/drawing/2014/main" val="3768068622"/>
                    </a:ext>
                  </a:extLst>
                </a:gridCol>
                <a:gridCol w="2209800">
                  <a:extLst>
                    <a:ext uri="{9D8B030D-6E8A-4147-A177-3AD203B41FA5}">
                      <a16:colId xmlns:a16="http://schemas.microsoft.com/office/drawing/2014/main" val="1921912000"/>
                    </a:ext>
                  </a:extLst>
                </a:gridCol>
                <a:gridCol w="1701800">
                  <a:extLst>
                    <a:ext uri="{9D8B030D-6E8A-4147-A177-3AD203B41FA5}">
                      <a16:colId xmlns:a16="http://schemas.microsoft.com/office/drawing/2014/main" val="2985079552"/>
                    </a:ext>
                  </a:extLst>
                </a:gridCol>
                <a:gridCol w="1790700">
                  <a:extLst>
                    <a:ext uri="{9D8B030D-6E8A-4147-A177-3AD203B41FA5}">
                      <a16:colId xmlns:a16="http://schemas.microsoft.com/office/drawing/2014/main" val="578582439"/>
                    </a:ext>
                  </a:extLst>
                </a:gridCol>
                <a:gridCol w="2159000">
                  <a:extLst>
                    <a:ext uri="{9D8B030D-6E8A-4147-A177-3AD203B41FA5}">
                      <a16:colId xmlns:a16="http://schemas.microsoft.com/office/drawing/2014/main" val="368662531"/>
                    </a:ext>
                  </a:extLst>
                </a:gridCol>
                <a:gridCol w="1917340">
                  <a:extLst>
                    <a:ext uri="{9D8B030D-6E8A-4147-A177-3AD203B41FA5}">
                      <a16:colId xmlns:a16="http://schemas.microsoft.com/office/drawing/2014/main" val="301926362"/>
                    </a:ext>
                  </a:extLst>
                </a:gridCol>
                <a:gridCol w="2110768">
                  <a:extLst>
                    <a:ext uri="{9D8B030D-6E8A-4147-A177-3AD203B41FA5}">
                      <a16:colId xmlns:a16="http://schemas.microsoft.com/office/drawing/2014/main" val="3140859555"/>
                    </a:ext>
                  </a:extLst>
                </a:gridCol>
              </a:tblGrid>
              <a:tr h="394282">
                <a:tc>
                  <a:txBody>
                    <a:bodyPr/>
                    <a:lstStyle/>
                    <a:p>
                      <a:pPr>
                        <a:lnSpc>
                          <a:spcPct val="107000"/>
                        </a:lnSpc>
                      </a:pPr>
                      <a:endParaRPr lang="es-CO" sz="2800">
                        <a:effectLst/>
                        <a:latin typeface="Calibri" panose="020F0502020204030204" pitchFamily="34" charset="0"/>
                        <a:cs typeface="Arial" panose="020B0604020202020204" pitchFamily="34" charset="0"/>
                      </a:endParaRPr>
                    </a:p>
                  </a:txBody>
                  <a:tcPr marL="44450" marR="44450" marT="0" marB="0" anchor="b"/>
                </a:tc>
                <a:tc gridSpan="3">
                  <a:txBody>
                    <a:bodyPr/>
                    <a:lstStyle/>
                    <a:p>
                      <a:pPr algn="ctr">
                        <a:lnSpc>
                          <a:spcPct val="107000"/>
                        </a:lnSpc>
                        <a:spcAft>
                          <a:spcPts val="800"/>
                        </a:spcAft>
                      </a:pPr>
                      <a:r>
                        <a:rPr lang="es-ES" sz="2800" dirty="0">
                          <a:effectLst/>
                        </a:rPr>
                        <a:t>CONTROL DIET</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es-CO"/>
                    </a:p>
                  </a:txBody>
                  <a:tcPr/>
                </a:tc>
                <a:tc hMerge="1">
                  <a:txBody>
                    <a:bodyPr/>
                    <a:lstStyle/>
                    <a:p>
                      <a:endParaRPr lang="es-CO"/>
                    </a:p>
                  </a:txBody>
                  <a:tcPr/>
                </a:tc>
                <a:tc gridSpan="3">
                  <a:txBody>
                    <a:bodyPr/>
                    <a:lstStyle/>
                    <a:p>
                      <a:pPr algn="ctr">
                        <a:lnSpc>
                          <a:spcPct val="107000"/>
                        </a:lnSpc>
                        <a:spcAft>
                          <a:spcPts val="800"/>
                        </a:spcAft>
                      </a:pPr>
                      <a:r>
                        <a:rPr lang="es-ES" sz="2800" dirty="0">
                          <a:effectLst/>
                        </a:rPr>
                        <a:t>SILAGE DIET</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hMerge="1">
                  <a:txBody>
                    <a:bodyPr/>
                    <a:lstStyle/>
                    <a:p>
                      <a:endParaRPr lang="es-CO"/>
                    </a:p>
                  </a:txBody>
                  <a:tcPr/>
                </a:tc>
                <a:tc hMerge="1">
                  <a:txBody>
                    <a:bodyPr/>
                    <a:lstStyle/>
                    <a:p>
                      <a:endParaRPr lang="es-CO"/>
                    </a:p>
                  </a:txBody>
                  <a:tcPr/>
                </a:tc>
                <a:extLst>
                  <a:ext uri="{0D108BD9-81ED-4DB2-BD59-A6C34878D82A}">
                    <a16:rowId xmlns:a16="http://schemas.microsoft.com/office/drawing/2014/main" val="3077401020"/>
                  </a:ext>
                </a:extLst>
              </a:tr>
              <a:tr h="190500">
                <a:tc>
                  <a:txBody>
                    <a:bodyPr/>
                    <a:lstStyle/>
                    <a:p>
                      <a:pPr algn="ctr">
                        <a:lnSpc>
                          <a:spcPct val="107000"/>
                        </a:lnSpc>
                        <a:spcAft>
                          <a:spcPts val="800"/>
                        </a:spcAft>
                      </a:pPr>
                      <a:r>
                        <a:rPr lang="es-CO" sz="2800" dirty="0" err="1">
                          <a:effectLst/>
                        </a:rPr>
                        <a:t>Week</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pt-BR" sz="2800" dirty="0">
                          <a:effectLst/>
                        </a:rPr>
                        <a:t>Feed </a:t>
                      </a:r>
                      <a:r>
                        <a:rPr lang="pt-BR" sz="2800" dirty="0" err="1">
                          <a:effectLst/>
                        </a:rPr>
                        <a:t>consumption</a:t>
                      </a:r>
                      <a:r>
                        <a:rPr lang="pt-BR" sz="2800" dirty="0">
                          <a:effectLst/>
                        </a:rPr>
                        <a:t>(</a:t>
                      </a:r>
                      <a:r>
                        <a:rPr lang="pt-BR" sz="2800" dirty="0" err="1">
                          <a:effectLst/>
                        </a:rPr>
                        <a:t>gr</a:t>
                      </a:r>
                      <a:r>
                        <a:rPr lang="pt-BR" sz="2800" dirty="0">
                          <a:effectLst/>
                        </a:rPr>
                        <a:t>/</a:t>
                      </a:r>
                      <a:r>
                        <a:rPr lang="pt-BR" sz="2800" dirty="0" err="1">
                          <a:effectLst/>
                        </a:rPr>
                        <a:t>bird</a:t>
                      </a:r>
                      <a:r>
                        <a:rPr lang="pt-BR" sz="2800" dirty="0">
                          <a:effectLst/>
                        </a:rPr>
                        <a:t> d)</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dirty="0" err="1">
                          <a:effectLst/>
                        </a:rPr>
                        <a:t>Mortality</a:t>
                      </a:r>
                      <a:endParaRPr lang="es-CO" sz="2800" dirty="0">
                        <a:effectLst/>
                      </a:endParaRPr>
                    </a:p>
                    <a:p>
                      <a:pPr algn="ctr">
                        <a:lnSpc>
                          <a:spcPct val="107000"/>
                        </a:lnSpc>
                        <a:spcAft>
                          <a:spcPts val="800"/>
                        </a:spcAft>
                      </a:pPr>
                      <a:r>
                        <a:rPr lang="es-CO" sz="2800" dirty="0">
                          <a:effectLst/>
                        </a:rPr>
                        <a:t>(%)</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dirty="0" err="1">
                          <a:effectLst/>
                        </a:rPr>
                        <a:t>Feed</a:t>
                      </a:r>
                      <a:r>
                        <a:rPr lang="es-CO" sz="2800" dirty="0">
                          <a:effectLst/>
                        </a:rPr>
                        <a:t> </a:t>
                      </a:r>
                      <a:r>
                        <a:rPr lang="es-CO" sz="2800" dirty="0" err="1">
                          <a:effectLst/>
                        </a:rPr>
                        <a:t>conversion</a:t>
                      </a:r>
                      <a:r>
                        <a:rPr lang="es-CO" sz="2800" dirty="0">
                          <a:effectLst/>
                        </a:rPr>
                        <a:t> </a:t>
                      </a:r>
                      <a:r>
                        <a:rPr lang="es-CO" sz="2800" dirty="0" err="1">
                          <a:effectLst/>
                        </a:rPr>
                        <a:t>rate</a:t>
                      </a:r>
                      <a:endParaRPr lang="es-CO" sz="2800" dirty="0">
                        <a:effectLst/>
                      </a:endParaRPr>
                    </a:p>
                  </a:txBody>
                  <a:tcPr marL="44450" marR="44450" marT="0" marB="0" anchor="b"/>
                </a:tc>
                <a:tc>
                  <a:txBody>
                    <a:bodyPr/>
                    <a:lstStyle/>
                    <a:p>
                      <a:pPr algn="ctr">
                        <a:lnSpc>
                          <a:spcPct val="107000"/>
                        </a:lnSpc>
                        <a:spcAft>
                          <a:spcPts val="800"/>
                        </a:spcAft>
                      </a:pPr>
                      <a:r>
                        <a:rPr lang="pt-BR" sz="2800" dirty="0">
                          <a:effectLst/>
                        </a:rPr>
                        <a:t>Feed </a:t>
                      </a:r>
                      <a:r>
                        <a:rPr lang="pt-BR" sz="2800" dirty="0" err="1">
                          <a:effectLst/>
                        </a:rPr>
                        <a:t>consumption</a:t>
                      </a:r>
                      <a:r>
                        <a:rPr lang="pt-BR" sz="2800" dirty="0">
                          <a:effectLst/>
                        </a:rPr>
                        <a:t>(</a:t>
                      </a:r>
                      <a:r>
                        <a:rPr lang="pt-BR" sz="2800" dirty="0" err="1">
                          <a:effectLst/>
                        </a:rPr>
                        <a:t>gr</a:t>
                      </a:r>
                      <a:r>
                        <a:rPr lang="pt-BR" sz="2800" dirty="0">
                          <a:effectLst/>
                        </a:rPr>
                        <a:t>/</a:t>
                      </a:r>
                      <a:r>
                        <a:rPr lang="pt-BR" sz="2800" dirty="0" err="1">
                          <a:effectLst/>
                        </a:rPr>
                        <a:t>bird</a:t>
                      </a:r>
                      <a:r>
                        <a:rPr lang="pt-BR" sz="2800" dirty="0">
                          <a:effectLst/>
                        </a:rPr>
                        <a:t> d)</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dirty="0" err="1">
                          <a:effectLst/>
                        </a:rPr>
                        <a:t>Mortality</a:t>
                      </a:r>
                      <a:endParaRPr lang="es-CO" sz="2800" dirty="0">
                        <a:effectLst/>
                      </a:endParaRPr>
                    </a:p>
                    <a:p>
                      <a:pPr algn="ctr">
                        <a:lnSpc>
                          <a:spcPct val="107000"/>
                        </a:lnSpc>
                        <a:spcAft>
                          <a:spcPts val="800"/>
                        </a:spcAft>
                      </a:pPr>
                      <a:r>
                        <a:rPr lang="es-CO" sz="2800" dirty="0">
                          <a:effectLst/>
                        </a:rPr>
                        <a:t>(%)</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dirty="0" err="1">
                          <a:effectLst/>
                        </a:rPr>
                        <a:t>Feed</a:t>
                      </a:r>
                      <a:r>
                        <a:rPr lang="es-CO" sz="2800" dirty="0">
                          <a:effectLst/>
                        </a:rPr>
                        <a:t> </a:t>
                      </a:r>
                      <a:r>
                        <a:rPr lang="es-CO" sz="2800" dirty="0" err="1">
                          <a:effectLst/>
                        </a:rPr>
                        <a:t>conversion</a:t>
                      </a:r>
                      <a:r>
                        <a:rPr lang="es-CO" sz="2800" dirty="0">
                          <a:effectLst/>
                        </a:rPr>
                        <a:t> </a:t>
                      </a:r>
                      <a:r>
                        <a:rPr lang="es-CO" sz="2800" dirty="0" err="1">
                          <a:effectLst/>
                        </a:rPr>
                        <a:t>rate</a:t>
                      </a:r>
                      <a:endParaRPr lang="es-CO" sz="2800" dirty="0">
                        <a:effectLst/>
                      </a:endParaRPr>
                    </a:p>
                  </a:txBody>
                  <a:tcPr marL="44450" marR="44450" marT="0" marB="0" anchor="b"/>
                </a:tc>
                <a:extLst>
                  <a:ext uri="{0D108BD9-81ED-4DB2-BD59-A6C34878D82A}">
                    <a16:rowId xmlns:a16="http://schemas.microsoft.com/office/drawing/2014/main" val="1213522769"/>
                  </a:ext>
                </a:extLst>
              </a:tr>
              <a:tr h="190500">
                <a:tc>
                  <a:txBody>
                    <a:bodyPr/>
                    <a:lstStyle/>
                    <a:p>
                      <a:pPr algn="just">
                        <a:lnSpc>
                          <a:spcPct val="107000"/>
                        </a:lnSpc>
                        <a:spcAft>
                          <a:spcPts val="800"/>
                        </a:spcAft>
                      </a:pPr>
                      <a:r>
                        <a:rPr lang="es-CO" sz="2800">
                          <a:effectLst/>
                        </a:rPr>
                        <a:t>0 - 1</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14.60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0.00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dirty="0">
                          <a:effectLst/>
                        </a:rPr>
                        <a:t>1.42</a:t>
                      </a:r>
                      <a:r>
                        <a:rPr lang="es-CO" sz="2800" baseline="30000" dirty="0">
                          <a:effectLst/>
                        </a:rPr>
                        <a:t>a</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dirty="0">
                          <a:effectLst/>
                        </a:rPr>
                        <a:t>15.80</a:t>
                      </a:r>
                      <a:r>
                        <a:rPr lang="es-CO" sz="2800" baseline="30000" dirty="0">
                          <a:effectLst/>
                        </a:rPr>
                        <a:t>b</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0.00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1.36</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309818238"/>
                  </a:ext>
                </a:extLst>
              </a:tr>
              <a:tr h="190500">
                <a:tc>
                  <a:txBody>
                    <a:bodyPr/>
                    <a:lstStyle/>
                    <a:p>
                      <a:pPr algn="just">
                        <a:lnSpc>
                          <a:spcPct val="107000"/>
                        </a:lnSpc>
                        <a:spcAft>
                          <a:spcPts val="800"/>
                        </a:spcAft>
                      </a:pPr>
                      <a:r>
                        <a:rPr lang="es-CO" sz="2800">
                          <a:effectLst/>
                        </a:rPr>
                        <a:t>1 - 2</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43.10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0.00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1.56</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dirty="0">
                          <a:effectLst/>
                        </a:rPr>
                        <a:t>42.80</a:t>
                      </a:r>
                      <a:r>
                        <a:rPr lang="es-CO" sz="2800" baseline="30000" dirty="0">
                          <a:effectLst/>
                        </a:rPr>
                        <a:t>a</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0.00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1,65</a:t>
                      </a:r>
                      <a:r>
                        <a:rPr lang="es-CO" sz="2800" baseline="30000">
                          <a:effectLst/>
                        </a:rPr>
                        <a:t>b</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655779549"/>
                  </a:ext>
                </a:extLst>
              </a:tr>
              <a:tr h="190500">
                <a:tc>
                  <a:txBody>
                    <a:bodyPr/>
                    <a:lstStyle/>
                    <a:p>
                      <a:pPr algn="just">
                        <a:lnSpc>
                          <a:spcPct val="107000"/>
                        </a:lnSpc>
                        <a:spcAft>
                          <a:spcPts val="800"/>
                        </a:spcAft>
                      </a:pPr>
                      <a:r>
                        <a:rPr lang="es-CO" sz="2800">
                          <a:effectLst/>
                        </a:rPr>
                        <a:t>2 - 3</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69.70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2.70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1.67</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dirty="0">
                          <a:effectLst/>
                        </a:rPr>
                        <a:t>70.00</a:t>
                      </a:r>
                      <a:r>
                        <a:rPr lang="es-CO" sz="2800" baseline="30000" dirty="0">
                          <a:effectLst/>
                        </a:rPr>
                        <a:t>a</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2.70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1.74</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744819380"/>
                  </a:ext>
                </a:extLst>
              </a:tr>
              <a:tr h="190500">
                <a:tc>
                  <a:txBody>
                    <a:bodyPr/>
                    <a:lstStyle/>
                    <a:p>
                      <a:pPr algn="just">
                        <a:lnSpc>
                          <a:spcPct val="107000"/>
                        </a:lnSpc>
                        <a:spcAft>
                          <a:spcPts val="800"/>
                        </a:spcAft>
                      </a:pPr>
                      <a:r>
                        <a:rPr lang="es-CO" sz="2800">
                          <a:effectLst/>
                        </a:rPr>
                        <a:t>3 - 4</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111.50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0.00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1.80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dirty="0">
                          <a:effectLst/>
                        </a:rPr>
                        <a:t>111.70</a:t>
                      </a:r>
                      <a:r>
                        <a:rPr lang="es-CO" sz="2800" baseline="30000" dirty="0">
                          <a:effectLst/>
                        </a:rPr>
                        <a:t>a</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2.70</a:t>
                      </a:r>
                      <a:r>
                        <a:rPr lang="es-CO" sz="2800" baseline="30000">
                          <a:effectLst/>
                        </a:rPr>
                        <a:t>b</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1.87</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125169923"/>
                  </a:ext>
                </a:extLst>
              </a:tr>
              <a:tr h="190500">
                <a:tc>
                  <a:txBody>
                    <a:bodyPr/>
                    <a:lstStyle/>
                    <a:p>
                      <a:pPr algn="just">
                        <a:lnSpc>
                          <a:spcPct val="107000"/>
                        </a:lnSpc>
                        <a:spcAft>
                          <a:spcPts val="800"/>
                        </a:spcAft>
                      </a:pPr>
                      <a:r>
                        <a:rPr lang="es-CO" sz="2800">
                          <a:effectLst/>
                        </a:rPr>
                        <a:t>4 - 5</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135.00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0.00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1.73</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dirty="0">
                          <a:effectLst/>
                        </a:rPr>
                        <a:t>134.60</a:t>
                      </a:r>
                      <a:r>
                        <a:rPr lang="es-CO" sz="2800" baseline="30000" dirty="0">
                          <a:effectLst/>
                        </a:rPr>
                        <a:t>a</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0.00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1.69</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43796303"/>
                  </a:ext>
                </a:extLst>
              </a:tr>
              <a:tr h="190500">
                <a:tc>
                  <a:txBody>
                    <a:bodyPr/>
                    <a:lstStyle/>
                    <a:p>
                      <a:pPr algn="just">
                        <a:lnSpc>
                          <a:spcPct val="107000"/>
                        </a:lnSpc>
                        <a:spcAft>
                          <a:spcPts val="800"/>
                        </a:spcAft>
                      </a:pPr>
                      <a:r>
                        <a:rPr lang="es-CO" sz="2800">
                          <a:effectLst/>
                        </a:rPr>
                        <a:t>5 - 6</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179.00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2.70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1.78</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dirty="0">
                          <a:effectLst/>
                        </a:rPr>
                        <a:t>179.00</a:t>
                      </a:r>
                      <a:r>
                        <a:rPr lang="es-CO" sz="2800" baseline="30000" dirty="0">
                          <a:effectLst/>
                        </a:rPr>
                        <a:t>a</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0.00</a:t>
                      </a:r>
                      <a:r>
                        <a:rPr lang="es-CO" sz="2800" baseline="30000">
                          <a:effectLst/>
                        </a:rPr>
                        <a:t>b</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1.78</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3473914877"/>
                  </a:ext>
                </a:extLst>
              </a:tr>
              <a:tr h="190500">
                <a:tc>
                  <a:txBody>
                    <a:bodyPr/>
                    <a:lstStyle/>
                    <a:p>
                      <a:pPr algn="just">
                        <a:lnSpc>
                          <a:spcPct val="107000"/>
                        </a:lnSpc>
                        <a:spcAft>
                          <a:spcPts val="800"/>
                        </a:spcAft>
                      </a:pPr>
                      <a:r>
                        <a:rPr lang="es-CO" sz="2800">
                          <a:effectLst/>
                        </a:rPr>
                        <a:t>Total</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3701.00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4.50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a:effectLst/>
                        </a:rPr>
                        <a:t>1.90</a:t>
                      </a:r>
                      <a:r>
                        <a:rPr lang="es-CO" sz="2800" baseline="30000">
                          <a:effectLst/>
                        </a:rPr>
                        <a:t>a</a:t>
                      </a:r>
                      <a:endParaRPr lang="es-CO" sz="280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dirty="0">
                          <a:effectLst/>
                        </a:rPr>
                        <a:t>3698.00</a:t>
                      </a:r>
                      <a:r>
                        <a:rPr lang="es-CO" sz="2800" baseline="30000" dirty="0">
                          <a:effectLst/>
                        </a:rPr>
                        <a:t>a</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dirty="0">
                          <a:effectLst/>
                        </a:rPr>
                        <a:t>4.50</a:t>
                      </a:r>
                      <a:r>
                        <a:rPr lang="es-CO" sz="2800" baseline="30000" dirty="0">
                          <a:effectLst/>
                        </a:rPr>
                        <a:t>a</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tc>
                  <a:txBody>
                    <a:bodyPr/>
                    <a:lstStyle/>
                    <a:p>
                      <a:pPr algn="ctr">
                        <a:lnSpc>
                          <a:spcPct val="107000"/>
                        </a:lnSpc>
                        <a:spcAft>
                          <a:spcPts val="800"/>
                        </a:spcAft>
                      </a:pPr>
                      <a:r>
                        <a:rPr lang="es-CO" sz="2800" dirty="0">
                          <a:effectLst/>
                        </a:rPr>
                        <a:t>1.89</a:t>
                      </a:r>
                      <a:r>
                        <a:rPr lang="es-CO" sz="2800" baseline="30000" dirty="0">
                          <a:effectLst/>
                        </a:rPr>
                        <a:t>a</a:t>
                      </a:r>
                      <a:endParaRPr lang="es-CO"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44450" marR="44450" marT="0" marB="0" anchor="b"/>
                </a:tc>
                <a:extLst>
                  <a:ext uri="{0D108BD9-81ED-4DB2-BD59-A6C34878D82A}">
                    <a16:rowId xmlns:a16="http://schemas.microsoft.com/office/drawing/2014/main" val="1894716813"/>
                  </a:ext>
                </a:extLst>
              </a:tr>
            </a:tbl>
          </a:graphicData>
        </a:graphic>
      </p:graphicFrame>
      <p:sp>
        <p:nvSpPr>
          <p:cNvPr id="84" name="CuadroTexto 83">
            <a:extLst>
              <a:ext uri="{FF2B5EF4-FFF2-40B4-BE49-F238E27FC236}">
                <a16:creationId xmlns:a16="http://schemas.microsoft.com/office/drawing/2014/main" id="{BC587BCD-FC0B-5F8C-7C61-500656080F6F}"/>
              </a:ext>
            </a:extLst>
          </p:cNvPr>
          <p:cNvSpPr txBox="1"/>
          <p:nvPr/>
        </p:nvSpPr>
        <p:spPr>
          <a:xfrm>
            <a:off x="14400203" y="19208061"/>
            <a:ext cx="12990069" cy="2246769"/>
          </a:xfrm>
          <a:prstGeom prst="rect">
            <a:avLst/>
          </a:prstGeom>
          <a:noFill/>
        </p:spPr>
        <p:txBody>
          <a:bodyPr wrap="square" rtlCol="0">
            <a:spAutoFit/>
          </a:bodyPr>
          <a:lstStyle/>
          <a:p>
            <a:pPr algn="just"/>
            <a:r>
              <a:rPr lang="en-US" sz="2800" dirty="0"/>
              <a:t>Within the white series (table 3), four basic leukocyte types were evaluated: heterophils (H), lymphocytes (L), eosinophils (E), monocytes (M), which were found within the parameters established for this species and only lymphocytes showed statistically significant differences (P &lt; 0.05) between the diets evaluated.</a:t>
            </a:r>
            <a:endParaRPr lang="es-CO" sz="2800" dirty="0"/>
          </a:p>
        </p:txBody>
      </p:sp>
      <p:sp>
        <p:nvSpPr>
          <p:cNvPr id="36" name="CuadroTexto 35">
            <a:extLst>
              <a:ext uri="{FF2B5EF4-FFF2-40B4-BE49-F238E27FC236}">
                <a16:creationId xmlns:a16="http://schemas.microsoft.com/office/drawing/2014/main" id="{FEDF74F9-F8F8-474A-87D1-1857E50AC6C4}"/>
              </a:ext>
            </a:extLst>
          </p:cNvPr>
          <p:cNvSpPr txBox="1"/>
          <p:nvPr/>
        </p:nvSpPr>
        <p:spPr>
          <a:xfrm>
            <a:off x="740411" y="5550017"/>
            <a:ext cx="26468314" cy="738664"/>
          </a:xfrm>
          <a:prstGeom prst="rect">
            <a:avLst/>
          </a:prstGeom>
          <a:noFill/>
        </p:spPr>
        <p:txBody>
          <a:bodyPr wrap="square" rtlCol="0">
            <a:spAutoFit/>
          </a:bodyPr>
          <a:lstStyle/>
          <a:p>
            <a:pPr algn="ctr"/>
            <a:r>
              <a:rPr lang="pt-BR" sz="4200" dirty="0"/>
              <a:t>1 </a:t>
            </a:r>
            <a:r>
              <a:rPr lang="pt-BR" sz="4200" dirty="0" err="1"/>
              <a:t>Nutrition</a:t>
            </a:r>
            <a:r>
              <a:rPr lang="pt-BR" sz="4200" dirty="0"/>
              <a:t> </a:t>
            </a:r>
            <a:r>
              <a:rPr lang="pt-BR" sz="4200" dirty="0" err="1"/>
              <a:t>and</a:t>
            </a:r>
            <a:r>
              <a:rPr lang="pt-BR" sz="4200" dirty="0"/>
              <a:t> </a:t>
            </a:r>
            <a:r>
              <a:rPr lang="pt-BR" sz="4200" dirty="0" err="1"/>
              <a:t>Food</a:t>
            </a:r>
            <a:r>
              <a:rPr lang="pt-BR" sz="4200" dirty="0"/>
              <a:t> Technology </a:t>
            </a:r>
            <a:r>
              <a:rPr lang="pt-BR" sz="4200" dirty="0" err="1"/>
              <a:t>Group</a:t>
            </a:r>
            <a:r>
              <a:rPr lang="pt-BR" sz="4200" dirty="0"/>
              <a:t>, </a:t>
            </a:r>
            <a:r>
              <a:rPr lang="pt-BR" sz="4200" dirty="0" err="1"/>
              <a:t>Universidad</a:t>
            </a:r>
            <a:r>
              <a:rPr lang="pt-BR" sz="4200" dirty="0"/>
              <a:t> de </a:t>
            </a:r>
            <a:r>
              <a:rPr lang="pt-BR" sz="4200" dirty="0" err="1"/>
              <a:t>Antioquia</a:t>
            </a:r>
            <a:r>
              <a:rPr lang="pt-BR" sz="4200" dirty="0"/>
              <a:t>, Cl. 67 #53-108, Medellín, </a:t>
            </a:r>
            <a:r>
              <a:rPr lang="pt-BR" sz="4200" dirty="0" err="1"/>
              <a:t>Antioquia</a:t>
            </a:r>
            <a:r>
              <a:rPr lang="pt-BR" sz="4200" dirty="0"/>
              <a:t>.</a:t>
            </a:r>
            <a:endParaRPr lang="es-CO" sz="4200" dirty="0"/>
          </a:p>
        </p:txBody>
      </p:sp>
    </p:spTree>
    <p:extLst>
      <p:ext uri="{BB962C8B-B14F-4D97-AF65-F5344CB8AC3E}">
        <p14:creationId xmlns:p14="http://schemas.microsoft.com/office/powerpoint/2010/main" val="2816693100"/>
      </p:ext>
    </p:extLst>
  </p:cSld>
  <p:clrMapOvr>
    <a:masterClrMapping/>
  </p:clrMapOvr>
</p:sld>
</file>

<file path=ppt/theme/theme1.xml><?xml version="1.0" encoding="utf-8"?>
<a:theme xmlns:a="http://schemas.openxmlformats.org/drawingml/2006/main" name="Tema de Office">
  <a:themeElements>
    <a:clrScheme name="Voyage">
      <a:dk1>
        <a:sysClr val="windowText" lastClr="000000"/>
      </a:dk1>
      <a:lt1>
        <a:sysClr val="window" lastClr="FFFFFF"/>
      </a:lt1>
      <a:dk2>
        <a:srgbClr val="3A3A3A"/>
      </a:dk2>
      <a:lt2>
        <a:srgbClr val="ACACAC"/>
      </a:lt2>
      <a:accent1>
        <a:srgbClr val="01B1AE"/>
      </a:accent1>
      <a:accent2>
        <a:srgbClr val="6AA4D9"/>
      </a:accent2>
      <a:accent3>
        <a:srgbClr val="F26289"/>
      </a:accent3>
      <a:accent4>
        <a:srgbClr val="ED7D31"/>
      </a:accent4>
      <a:accent5>
        <a:srgbClr val="A88CF6"/>
      </a:accent5>
      <a:accent6>
        <a:srgbClr val="3A3A3A"/>
      </a:accent6>
      <a:hlink>
        <a:srgbClr val="01B1AE"/>
      </a:hlink>
      <a:folHlink>
        <a:srgbClr val="01B1AE"/>
      </a:folHlink>
    </a:clrScheme>
    <a:fontScheme name="Garamond-Trebuchet MS">
      <a:majorFont>
        <a:latin typeface="Garamond" panose="02020404030301010803"/>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_30741407_TF33654643.potx" id="{BA9FCB14-7EA7-4BF2-BC40-E51B322A24D6}" vid="{ECF217BE-2C7C-4D91-A1C5-D8DC035B753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EEA25CC0A0AC24199CDC46C25B8B0BC" ma:contentTypeVersion="9" ma:contentTypeDescription="Create a new document." ma:contentTypeScope="" ma:versionID="76e25e1730b4532ab1d5e5b131a96a5a">
  <xsd:schema xmlns:xsd="http://www.w3.org/2001/XMLSchema" xmlns:xs="http://www.w3.org/2001/XMLSchema" xmlns:p="http://schemas.microsoft.com/office/2006/metadata/properties" xmlns:ns1="http://schemas.microsoft.com/sharepoint/v3" xmlns:ns2="6dc4bcd6-49db-4c07-9060-8acfc67cef9f" xmlns:ns3="fb0879af-3eba-417a-a55a-ffe6dcd6ca77" targetNamespace="http://schemas.microsoft.com/office/2006/metadata/properties" ma:root="true" ma:fieldsID="ad1e9281a84c4949647088091c718de3" ns1:_="" ns2:_="" ns3:_="">
    <xsd:import namespace="http://schemas.microsoft.com/sharepoint/v3"/>
    <xsd:import namespace="6dc4bcd6-49db-4c07-9060-8acfc67cef9f"/>
    <xsd:import namespace="fb0879af-3eba-417a-a55a-ffe6dcd6ca77"/>
    <xsd:element name="properties">
      <xsd:complexType>
        <xsd:sequence>
          <xsd:element name="documentManagement">
            <xsd:complexType>
              <xsd:all>
                <xsd:element ref="ns2:MediaServiceMetadata" minOccurs="0"/>
                <xsd:element ref="ns2:MediaServiceFastMetadata" minOccurs="0"/>
                <xsd:element ref="ns2:MediaServiceOCR" minOccurs="0"/>
                <xsd:element ref="ns3:SharedWithUsers" minOccurs="0"/>
                <xsd:element ref="ns3:SharedWithDetails" minOccurs="0"/>
                <xsd:element ref="ns3:LastSharedByUser" minOccurs="0"/>
                <xsd:element ref="ns3:LastSharedByTime"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6dc4bcd6-49db-4c07-9060-8acfc67cef9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b0879af-3eba-417a-a55a-ffe6dcd6ca77" elementFormDefault="qualified">
    <xsd:import namespace="http://schemas.microsoft.com/office/2006/documentManagement/types"/>
    <xsd:import namespace="http://schemas.microsoft.com/office/infopath/2007/PartnerControls"/>
    <xsd:element name="SharedWithUsers" ma:index="1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2" nillable="true" ma:displayName="Shared With Details" ma:internalName="SharedWithDetails" ma:readOnly="true">
      <xsd:simpleType>
        <xsd:restriction base="dms:Note">
          <xsd:maxLength value="255"/>
        </xsd:restriction>
      </xsd:simpleType>
    </xsd:element>
    <xsd:element name="LastSharedByUser" ma:index="13" nillable="true" ma:displayName="Last Shared By User" ma:hidden="true" ma:internalName="LastSharedByUser" ma:readOnly="true">
      <xsd:simpleType>
        <xsd:restriction base="dms:Note"/>
      </xsd:simpleType>
    </xsd:element>
    <xsd:element name="LastSharedByTime" ma:index="14" nillable="true" ma:displayName="Last Shared By Time" ma:hidden="true"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27C21715-FEA5-4C5E-AFD6-AAC3D3BBE1B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6dc4bcd6-49db-4c07-9060-8acfc67cef9f"/>
    <ds:schemaRef ds:uri="fb0879af-3eba-417a-a55a-ffe6dcd6ca7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8557EDB-1210-4894-BEC9-506AA9AE8857}">
  <ds:schemaRefs>
    <ds:schemaRef ds:uri="http://schemas.microsoft.com/sharepoint/v3/contenttype/forms"/>
  </ds:schemaRefs>
</ds:datastoreItem>
</file>

<file path=customXml/itemProps3.xml><?xml version="1.0" encoding="utf-8"?>
<ds:datastoreItem xmlns:ds="http://schemas.openxmlformats.org/officeDocument/2006/customXml" ds:itemID="{1573E210-CB54-4BF9-8234-C84ACF2D4C9A}">
  <ds:schemaRefs>
    <ds:schemaRef ds:uri="http://purl.org/dc/dcmitype/"/>
    <ds:schemaRef ds:uri="http://purl.org/dc/elements/1.1/"/>
    <ds:schemaRef ds:uri="http://schemas.microsoft.com/office/2006/metadata/properties"/>
    <ds:schemaRef ds:uri="http://schemas.openxmlformats.org/package/2006/metadata/core-properties"/>
    <ds:schemaRef ds:uri="http://schemas.microsoft.com/office/2006/documentManagement/types"/>
    <ds:schemaRef ds:uri="fb0879af-3eba-417a-a55a-ffe6dcd6ca77"/>
    <ds:schemaRef ds:uri="http://schemas.microsoft.com/office/infopath/2007/PartnerControls"/>
    <ds:schemaRef ds:uri="6dc4bcd6-49db-4c07-9060-8acfc67cef9f"/>
    <ds:schemaRef ds:uri="http://schemas.microsoft.com/sharepoint/v3"/>
    <ds:schemaRef ds:uri="http://www.w3.org/XML/1998/namespace"/>
    <ds:schemaRef ds:uri="http://purl.org/dc/terms/"/>
  </ds:schemaRefs>
</ds:datastoreItem>
</file>

<file path=docProps/app.xml><?xml version="1.0" encoding="utf-8"?>
<Properties xmlns="http://schemas.openxmlformats.org/officeDocument/2006/extended-properties" xmlns:vt="http://schemas.openxmlformats.org/officeDocument/2006/docPropsVTypes">
  <Template>Póster de infografías sobre alimentación</Template>
  <TotalTime>288</TotalTime>
  <Words>1244</Words>
  <Application>Microsoft Office PowerPoint</Application>
  <PresentationFormat>Personalizado</PresentationFormat>
  <Paragraphs>163</Paragraphs>
  <Slides>1</Slides>
  <Notes>1</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vt:i4>
      </vt:variant>
    </vt:vector>
  </HeadingPairs>
  <TitlesOfParts>
    <vt:vector size="7" baseType="lpstr">
      <vt:lpstr>Arial</vt:lpstr>
      <vt:lpstr>Calibri</vt:lpstr>
      <vt:lpstr>Garamond</vt:lpstr>
      <vt:lpstr>Times New Roman</vt:lpstr>
      <vt:lpstr>Trebuchet MS</vt:lpstr>
      <vt:lpstr>Tema de Office</vt:lpstr>
      <vt:lpstr>Diapositiva de instrucciones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de instrucciones</dc:title>
  <dc:creator>YHOAN SEBASTIAN GAVIRIA GAVIRIA</dc:creator>
  <cp:lastModifiedBy>JOSE EDGAR ZAPATA MONTOYA</cp:lastModifiedBy>
  <cp:revision>13</cp:revision>
  <dcterms:created xsi:type="dcterms:W3CDTF">2022-10-28T22:17:37Z</dcterms:created>
  <dcterms:modified xsi:type="dcterms:W3CDTF">2022-11-02T15:16:27Z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0x010100DEEA25CC0A0AC24199CDC46C25B8B0BC</vt:lpwstr>
  </property>
</Properties>
</file>