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6"/>
  </p:notesMasterIdLst>
  <p:handoutMasterIdLst>
    <p:handoutMasterId r:id="rId7"/>
  </p:handoutMasterIdLst>
  <p:sldIdLst>
    <p:sldId id="257" r:id="rId5"/>
  </p:sldIdLst>
  <p:sldSz cx="28800425" cy="35999738"/>
  <p:notesSz cx="6858000" cy="9144000"/>
  <p:defaultTextStyle>
    <a:defPPr rtl="0">
      <a:defRPr lang="es-es"/>
    </a:defPPr>
    <a:lvl1pPr marL="0" algn="l" defTabSz="1041410" rtl="0" eaLnBrk="1" latinLnBrk="0" hangingPunct="1">
      <a:defRPr sz="4100" kern="1200">
        <a:solidFill>
          <a:schemeClr val="tx1"/>
        </a:solidFill>
        <a:latin typeface="+mn-lt"/>
        <a:ea typeface="+mn-ea"/>
        <a:cs typeface="+mn-cs"/>
      </a:defRPr>
    </a:lvl1pPr>
    <a:lvl2pPr marL="1041410" algn="l" defTabSz="1041410" rtl="0" eaLnBrk="1" latinLnBrk="0" hangingPunct="1">
      <a:defRPr sz="4100" kern="1200">
        <a:solidFill>
          <a:schemeClr val="tx1"/>
        </a:solidFill>
        <a:latin typeface="+mn-lt"/>
        <a:ea typeface="+mn-ea"/>
        <a:cs typeface="+mn-cs"/>
      </a:defRPr>
    </a:lvl2pPr>
    <a:lvl3pPr marL="2082820" algn="l" defTabSz="1041410" rtl="0" eaLnBrk="1" latinLnBrk="0" hangingPunct="1">
      <a:defRPr sz="4100" kern="1200">
        <a:solidFill>
          <a:schemeClr val="tx1"/>
        </a:solidFill>
        <a:latin typeface="+mn-lt"/>
        <a:ea typeface="+mn-ea"/>
        <a:cs typeface="+mn-cs"/>
      </a:defRPr>
    </a:lvl3pPr>
    <a:lvl4pPr marL="3124230" algn="l" defTabSz="1041410" rtl="0" eaLnBrk="1" latinLnBrk="0" hangingPunct="1">
      <a:defRPr sz="4100" kern="1200">
        <a:solidFill>
          <a:schemeClr val="tx1"/>
        </a:solidFill>
        <a:latin typeface="+mn-lt"/>
        <a:ea typeface="+mn-ea"/>
        <a:cs typeface="+mn-cs"/>
      </a:defRPr>
    </a:lvl4pPr>
    <a:lvl5pPr marL="4165641" algn="l" defTabSz="1041410" rtl="0" eaLnBrk="1" latinLnBrk="0" hangingPunct="1">
      <a:defRPr sz="4100" kern="1200">
        <a:solidFill>
          <a:schemeClr val="tx1"/>
        </a:solidFill>
        <a:latin typeface="+mn-lt"/>
        <a:ea typeface="+mn-ea"/>
        <a:cs typeface="+mn-cs"/>
      </a:defRPr>
    </a:lvl5pPr>
    <a:lvl6pPr marL="5207051" algn="l" defTabSz="1041410" rtl="0" eaLnBrk="1" latinLnBrk="0" hangingPunct="1">
      <a:defRPr sz="4100" kern="1200">
        <a:solidFill>
          <a:schemeClr val="tx1"/>
        </a:solidFill>
        <a:latin typeface="+mn-lt"/>
        <a:ea typeface="+mn-ea"/>
        <a:cs typeface="+mn-cs"/>
      </a:defRPr>
    </a:lvl6pPr>
    <a:lvl7pPr marL="6248461" algn="l" defTabSz="1041410" rtl="0" eaLnBrk="1" latinLnBrk="0" hangingPunct="1">
      <a:defRPr sz="4100" kern="1200">
        <a:solidFill>
          <a:schemeClr val="tx1"/>
        </a:solidFill>
        <a:latin typeface="+mn-lt"/>
        <a:ea typeface="+mn-ea"/>
        <a:cs typeface="+mn-cs"/>
      </a:defRPr>
    </a:lvl7pPr>
    <a:lvl8pPr marL="7289871" algn="l" defTabSz="1041410" rtl="0" eaLnBrk="1" latinLnBrk="0" hangingPunct="1">
      <a:defRPr sz="4100" kern="1200">
        <a:solidFill>
          <a:schemeClr val="tx1"/>
        </a:solidFill>
        <a:latin typeface="+mn-lt"/>
        <a:ea typeface="+mn-ea"/>
        <a:cs typeface="+mn-cs"/>
      </a:defRPr>
    </a:lvl8pPr>
    <a:lvl9pPr marL="8331281" algn="l" defTabSz="1041410" rtl="0" eaLnBrk="1" latinLnBrk="0" hangingPunct="1">
      <a:defRPr sz="41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 EDGAR ZAPATA MONTOYA" initials="JEZM" lastIdx="3" clrIdx="0">
    <p:extLst>
      <p:ext uri="{19B8F6BF-5375-455C-9EA6-DF929625EA0E}">
        <p15:presenceInfo xmlns:p15="http://schemas.microsoft.com/office/powerpoint/2012/main" userId="S-1-5-21-1394167582-1238270525-1278246540-10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6D26"/>
    <a:srgbClr val="E6E6E6"/>
    <a:srgbClr val="F2F2F2"/>
    <a:srgbClr val="D55A66"/>
    <a:srgbClr val="54763F"/>
    <a:srgbClr val="799B4D"/>
    <a:srgbClr val="7B7635"/>
    <a:srgbClr val="C29162"/>
    <a:srgbClr val="BA8B7F"/>
    <a:srgbClr val="F28A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837" autoAdjust="0"/>
    <p:restoredTop sz="94703" autoAdjust="0"/>
  </p:normalViewPr>
  <p:slideViewPr>
    <p:cSldViewPr snapToGrid="0">
      <p:cViewPr>
        <p:scale>
          <a:sx n="32" d="100"/>
          <a:sy n="32" d="100"/>
        </p:scale>
        <p:origin x="596" y="16"/>
      </p:cViewPr>
      <p:guideLst/>
    </p:cSldViewPr>
  </p:slideViewPr>
  <p:notesTextViewPr>
    <p:cViewPr>
      <p:scale>
        <a:sx n="1" d="1"/>
        <a:sy n="1" d="1"/>
      </p:scale>
      <p:origin x="0" y="0"/>
    </p:cViewPr>
  </p:notesTextViewPr>
  <p:notesViewPr>
    <p:cSldViewPr snapToGrid="0" showGuides="1">
      <p:cViewPr varScale="1">
        <p:scale>
          <a:sx n="77" d="100"/>
          <a:sy n="77" d="100"/>
        </p:scale>
        <p:origin x="219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G:\Mi%20unidad\Excel%20doctorado\peso%20y%20talla%20de%20pollos%20engorde%20dieta%20(control%20y%20ensilado).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G:\Mi%20unidad\Excel%20doctorado\peso%20y%20talla%20de%20pollos%20engorde%20dieta%20(control%20y%20ensilado).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880" b="0" i="0" u="none" strike="noStrike" kern="1200" spc="0" baseline="0">
                <a:solidFill>
                  <a:schemeClr val="tx1">
                    <a:lumMod val="65000"/>
                    <a:lumOff val="35000"/>
                  </a:schemeClr>
                </a:solidFill>
                <a:latin typeface="+mn-lt"/>
                <a:ea typeface="+mn-ea"/>
                <a:cs typeface="+mn-cs"/>
              </a:defRPr>
            </a:pPr>
            <a:r>
              <a:rPr lang="en-US"/>
              <a:t>(A)</a:t>
            </a:r>
          </a:p>
        </c:rich>
      </c:tx>
      <c:layout>
        <c:manualLayout>
          <c:xMode val="edge"/>
          <c:yMode val="edge"/>
          <c:x val="0.47432793076421936"/>
          <c:y val="1.7640573318632856E-2"/>
        </c:manualLayout>
      </c:layout>
      <c:overlay val="0"/>
      <c:spPr>
        <a:noFill/>
        <a:ln>
          <a:noFill/>
        </a:ln>
        <a:effectLst/>
      </c:spPr>
      <c:txPr>
        <a:bodyPr rot="0" spcFirstLastPara="1" vertOverflow="ellipsis" vert="horz" wrap="square" anchor="ctr" anchorCtr="1"/>
        <a:lstStyle/>
        <a:p>
          <a:pPr>
            <a:defRPr sz="288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manualLayout>
          <c:layoutTarget val="inner"/>
          <c:xMode val="edge"/>
          <c:yMode val="edge"/>
          <c:x val="0.2060688596491228"/>
          <c:y val="3.9007092198581561E-2"/>
          <c:w val="0.75644385964912275"/>
          <c:h val="0.79584925812927965"/>
        </c:manualLayout>
      </c:layout>
      <c:scatterChart>
        <c:scatterStyle val="lineMarker"/>
        <c:varyColors val="0"/>
        <c:ser>
          <c:idx val="0"/>
          <c:order val="0"/>
          <c:tx>
            <c:strRef>
              <c:f>Graficas!$C$2</c:f>
              <c:strCache>
                <c:ptCount val="1"/>
                <c:pt idx="0">
                  <c:v>control</c:v>
                </c:pt>
              </c:strCache>
            </c:strRef>
          </c:tx>
          <c:spPr>
            <a:ln w="19050" cap="rnd">
              <a:noFill/>
              <a:round/>
            </a:ln>
            <a:effectLst/>
          </c:spPr>
          <c:marker>
            <c:symbol val="triangle"/>
            <c:size val="13"/>
            <c:spPr>
              <a:noFill/>
              <a:ln w="9525">
                <a:solidFill>
                  <a:schemeClr val="tx1"/>
                </a:solidFill>
              </a:ln>
              <a:effectLst/>
            </c:spPr>
          </c:marker>
          <c:errBars>
            <c:errDir val="y"/>
            <c:errBarType val="both"/>
            <c:errValType val="cust"/>
            <c:noEndCap val="0"/>
            <c:plus>
              <c:numRef>
                <c:f>Graficas!$D$3:$D$9</c:f>
                <c:numCache>
                  <c:formatCode>General</c:formatCode>
                  <c:ptCount val="7"/>
                  <c:pt idx="0">
                    <c:v>3.7868495989486393</c:v>
                  </c:pt>
                  <c:pt idx="1">
                    <c:v>10.153589740352158</c:v>
                  </c:pt>
                  <c:pt idx="2">
                    <c:v>28.753467699773271</c:v>
                  </c:pt>
                  <c:pt idx="3">
                    <c:v>57.110051400909214</c:v>
                  </c:pt>
                  <c:pt idx="4">
                    <c:v>87.380047649750836</c:v>
                  </c:pt>
                  <c:pt idx="5">
                    <c:v>78.666856801160918</c:v>
                  </c:pt>
                  <c:pt idx="6">
                    <c:v>72.637049951392058</c:v>
                  </c:pt>
                </c:numCache>
              </c:numRef>
            </c:plus>
            <c:minus>
              <c:numRef>
                <c:f>Graficas!$D$3:$D$9</c:f>
                <c:numCache>
                  <c:formatCode>General</c:formatCode>
                  <c:ptCount val="7"/>
                  <c:pt idx="0">
                    <c:v>3.7868495989486393</c:v>
                  </c:pt>
                  <c:pt idx="1">
                    <c:v>10.153589740352158</c:v>
                  </c:pt>
                  <c:pt idx="2">
                    <c:v>28.753467699773271</c:v>
                  </c:pt>
                  <c:pt idx="3">
                    <c:v>57.110051400909214</c:v>
                  </c:pt>
                  <c:pt idx="4">
                    <c:v>87.380047649750836</c:v>
                  </c:pt>
                  <c:pt idx="5">
                    <c:v>78.666856801160918</c:v>
                  </c:pt>
                  <c:pt idx="6">
                    <c:v>72.637049951392058</c:v>
                  </c:pt>
                </c:numCache>
              </c:numRef>
            </c:minus>
            <c:spPr>
              <a:noFill/>
              <a:ln w="9525" cap="flat" cmpd="sng" algn="ctr">
                <a:solidFill>
                  <a:schemeClr val="tx1">
                    <a:lumMod val="65000"/>
                    <a:lumOff val="35000"/>
                  </a:schemeClr>
                </a:solidFill>
                <a:round/>
              </a:ln>
              <a:effectLst/>
            </c:spPr>
          </c:errBars>
          <c:xVal>
            <c:numRef>
              <c:f>Graficas!$B$3:$B$9</c:f>
              <c:numCache>
                <c:formatCode>General</c:formatCode>
                <c:ptCount val="7"/>
                <c:pt idx="0">
                  <c:v>0</c:v>
                </c:pt>
                <c:pt idx="1">
                  <c:v>1</c:v>
                </c:pt>
                <c:pt idx="2">
                  <c:v>2</c:v>
                </c:pt>
                <c:pt idx="3">
                  <c:v>3</c:v>
                </c:pt>
                <c:pt idx="4">
                  <c:v>4</c:v>
                </c:pt>
                <c:pt idx="5">
                  <c:v>5</c:v>
                </c:pt>
                <c:pt idx="6">
                  <c:v>6</c:v>
                </c:pt>
              </c:numCache>
            </c:numRef>
          </c:xVal>
          <c:yVal>
            <c:numRef>
              <c:f>Graficas!$C$3:$C$9</c:f>
              <c:numCache>
                <c:formatCode>0.0000</c:formatCode>
                <c:ptCount val="7"/>
                <c:pt idx="0">
                  <c:v>43.06666666666667</c:v>
                </c:pt>
                <c:pt idx="1">
                  <c:v>111.84615384615384</c:v>
                </c:pt>
                <c:pt idx="2">
                  <c:v>291.47619047619048</c:v>
                </c:pt>
                <c:pt idx="3">
                  <c:v>562.58333333333337</c:v>
                </c:pt>
                <c:pt idx="4">
                  <c:v>874</c:v>
                </c:pt>
                <c:pt idx="5">
                  <c:v>1360.1538461538462</c:v>
                </c:pt>
                <c:pt idx="6">
                  <c:v>1830.8461538461538</c:v>
                </c:pt>
              </c:numCache>
            </c:numRef>
          </c:yVal>
          <c:smooth val="0"/>
          <c:extLst>
            <c:ext xmlns:c16="http://schemas.microsoft.com/office/drawing/2014/chart" uri="{C3380CC4-5D6E-409C-BE32-E72D297353CC}">
              <c16:uniqueId val="{00000000-B890-4A67-A9D9-3E663CB8C6ED}"/>
            </c:ext>
          </c:extLst>
        </c:ser>
        <c:ser>
          <c:idx val="1"/>
          <c:order val="1"/>
          <c:tx>
            <c:strRef>
              <c:f>Graficas!$F$2</c:f>
              <c:strCache>
                <c:ptCount val="1"/>
                <c:pt idx="0">
                  <c:v>ensilado</c:v>
                </c:pt>
              </c:strCache>
            </c:strRef>
          </c:tx>
          <c:spPr>
            <a:ln w="19050" cap="rnd">
              <a:noFill/>
              <a:round/>
            </a:ln>
            <a:effectLst/>
          </c:spPr>
          <c:marker>
            <c:symbol val="square"/>
            <c:size val="13"/>
            <c:spPr>
              <a:noFill/>
              <a:ln w="9525">
                <a:solidFill>
                  <a:schemeClr val="tx1"/>
                </a:solidFill>
              </a:ln>
              <a:effectLst/>
            </c:spPr>
          </c:marker>
          <c:errBars>
            <c:errDir val="y"/>
            <c:errBarType val="both"/>
            <c:errValType val="cust"/>
            <c:noEndCap val="0"/>
            <c:plus>
              <c:numRef>
                <c:f>Graficas!$G$3:$G$9</c:f>
                <c:numCache>
                  <c:formatCode>General</c:formatCode>
                  <c:ptCount val="7"/>
                  <c:pt idx="0">
                    <c:v>3.4275757996095386</c:v>
                  </c:pt>
                  <c:pt idx="1">
                    <c:v>10.947038975798996</c:v>
                  </c:pt>
                  <c:pt idx="2">
                    <c:v>27.688984125410382</c:v>
                  </c:pt>
                  <c:pt idx="3">
                    <c:v>49.63120910270117</c:v>
                  </c:pt>
                  <c:pt idx="4">
                    <c:v>69.850997879499943</c:v>
                  </c:pt>
                  <c:pt idx="5">
                    <c:v>91.279941815153336</c:v>
                  </c:pt>
                  <c:pt idx="6">
                    <c:v>58.72620085333859</c:v>
                  </c:pt>
                </c:numCache>
              </c:numRef>
            </c:plus>
            <c:minus>
              <c:numRef>
                <c:f>Graficas!$G$3:$G$9</c:f>
                <c:numCache>
                  <c:formatCode>General</c:formatCode>
                  <c:ptCount val="7"/>
                  <c:pt idx="0">
                    <c:v>3.4275757996095386</c:v>
                  </c:pt>
                  <c:pt idx="1">
                    <c:v>10.947038975798996</c:v>
                  </c:pt>
                  <c:pt idx="2">
                    <c:v>27.688984125410382</c:v>
                  </c:pt>
                  <c:pt idx="3">
                    <c:v>49.63120910270117</c:v>
                  </c:pt>
                  <c:pt idx="4">
                    <c:v>69.850997879499943</c:v>
                  </c:pt>
                  <c:pt idx="5">
                    <c:v>91.279941815153336</c:v>
                  </c:pt>
                  <c:pt idx="6">
                    <c:v>58.72620085333859</c:v>
                  </c:pt>
                </c:numCache>
              </c:numRef>
            </c:minus>
            <c:spPr>
              <a:noFill/>
              <a:ln w="9525" cap="flat" cmpd="sng" algn="ctr">
                <a:solidFill>
                  <a:schemeClr val="tx1">
                    <a:lumMod val="65000"/>
                    <a:lumOff val="35000"/>
                  </a:schemeClr>
                </a:solidFill>
                <a:round/>
              </a:ln>
              <a:effectLst/>
            </c:spPr>
          </c:errBars>
          <c:xVal>
            <c:numRef>
              <c:f>Graficas!$B$3:$B$9</c:f>
              <c:numCache>
                <c:formatCode>General</c:formatCode>
                <c:ptCount val="7"/>
                <c:pt idx="0">
                  <c:v>0</c:v>
                </c:pt>
                <c:pt idx="1">
                  <c:v>1</c:v>
                </c:pt>
                <c:pt idx="2">
                  <c:v>2</c:v>
                </c:pt>
                <c:pt idx="3">
                  <c:v>3</c:v>
                </c:pt>
                <c:pt idx="4">
                  <c:v>4</c:v>
                </c:pt>
                <c:pt idx="5">
                  <c:v>5</c:v>
                </c:pt>
                <c:pt idx="6">
                  <c:v>6</c:v>
                </c:pt>
              </c:numCache>
            </c:numRef>
          </c:xVal>
          <c:yVal>
            <c:numRef>
              <c:f>Graficas!$F$3:$F$9</c:f>
              <c:numCache>
                <c:formatCode>0.0000</c:formatCode>
                <c:ptCount val="7"/>
                <c:pt idx="0">
                  <c:v>42.1</c:v>
                </c:pt>
                <c:pt idx="1">
                  <c:v>114.13636363636364</c:v>
                </c:pt>
                <c:pt idx="2">
                  <c:v>262.95652173913044</c:v>
                </c:pt>
                <c:pt idx="3">
                  <c:v>500.43478260869563</c:v>
                </c:pt>
                <c:pt idx="4">
                  <c:v>780.52380952380952</c:v>
                </c:pt>
                <c:pt idx="5">
                  <c:v>1278.5555555555557</c:v>
                </c:pt>
                <c:pt idx="6">
                  <c:v>1684.1</c:v>
                </c:pt>
              </c:numCache>
            </c:numRef>
          </c:yVal>
          <c:smooth val="0"/>
          <c:extLst>
            <c:ext xmlns:c16="http://schemas.microsoft.com/office/drawing/2014/chart" uri="{C3380CC4-5D6E-409C-BE32-E72D297353CC}">
              <c16:uniqueId val="{00000001-B890-4A67-A9D9-3E663CB8C6ED}"/>
            </c:ext>
          </c:extLst>
        </c:ser>
        <c:dLbls>
          <c:showLegendKey val="0"/>
          <c:showVal val="0"/>
          <c:showCatName val="0"/>
          <c:showSerName val="0"/>
          <c:showPercent val="0"/>
          <c:showBubbleSize val="0"/>
        </c:dLbls>
        <c:axId val="153269184"/>
        <c:axId val="153269576"/>
      </c:scatterChart>
      <c:valAx>
        <c:axId val="153269184"/>
        <c:scaling>
          <c:orientation val="minMax"/>
        </c:scaling>
        <c:delete val="0"/>
        <c:axPos val="b"/>
        <c:majorGridlines>
          <c:spPr>
            <a:ln w="9525" cap="flat" cmpd="sng" algn="ctr">
              <a:noFill/>
              <a:round/>
            </a:ln>
            <a:effectLst/>
          </c:spPr>
        </c:majorGridlines>
        <c:title>
          <c:tx>
            <c:rich>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s-CO"/>
                  <a:t>Tiempo (Sem)</a:t>
                </a:r>
              </a:p>
            </c:rich>
          </c:tx>
          <c:layout>
            <c:manualLayout>
              <c:xMode val="edge"/>
              <c:yMode val="edge"/>
              <c:x val="0.45905097824916996"/>
              <c:y val="0.94615876657801878"/>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s-CO"/>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s-CO"/>
          </a:p>
        </c:txPr>
        <c:crossAx val="153269576"/>
        <c:crosses val="autoZero"/>
        <c:crossBetween val="midCat"/>
      </c:valAx>
      <c:valAx>
        <c:axId val="153269576"/>
        <c:scaling>
          <c:orientation val="minMax"/>
          <c:max val="200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s-CO"/>
                  <a:t>Peso (g)</a:t>
                </a:r>
              </a:p>
            </c:rich>
          </c:tx>
          <c:layout>
            <c:manualLayout>
              <c:xMode val="edge"/>
              <c:yMode val="edge"/>
              <c:x val="2.5343091237682879E-3"/>
              <c:y val="0.38115063070258443"/>
            </c:manualLayout>
          </c:layout>
          <c:overlay val="0"/>
          <c:spPr>
            <a:noFill/>
            <a:ln>
              <a:noFill/>
            </a:ln>
            <a:effectLst/>
          </c:spPr>
          <c:txPr>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s-CO"/>
            </a:p>
          </c:txPr>
        </c:title>
        <c:numFmt formatCode="0" sourceLinked="0"/>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s-CO"/>
          </a:p>
        </c:txPr>
        <c:crossAx val="153269184"/>
        <c:crosses val="autoZero"/>
        <c:crossBetween val="midCat"/>
      </c:valAx>
      <c:spPr>
        <a:noFill/>
        <a:ln>
          <a:noFill/>
        </a:ln>
        <a:effectLst/>
      </c:spPr>
    </c:plotArea>
    <c:legend>
      <c:legendPos val="b"/>
      <c:layout>
        <c:manualLayout>
          <c:xMode val="edge"/>
          <c:yMode val="edge"/>
          <c:x val="0.61353596491228068"/>
          <c:y val="0.50485393505736742"/>
          <c:w val="0.29898653179301493"/>
          <c:h val="0.23757945434142597"/>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s-C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2400"/>
      </a:pPr>
      <a:endParaRPr lang="es-CO"/>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880" b="0" i="0" u="none" strike="noStrike" kern="1200" spc="0" baseline="0">
                <a:solidFill>
                  <a:schemeClr val="tx1">
                    <a:lumMod val="65000"/>
                    <a:lumOff val="35000"/>
                  </a:schemeClr>
                </a:solidFill>
                <a:latin typeface="+mn-lt"/>
                <a:ea typeface="+mn-ea"/>
                <a:cs typeface="+mn-cs"/>
              </a:defRPr>
            </a:pPr>
            <a:r>
              <a:rPr lang="es-CO" dirty="0"/>
              <a:t>(B)</a:t>
            </a:r>
          </a:p>
        </c:rich>
      </c:tx>
      <c:overlay val="0"/>
      <c:spPr>
        <a:noFill/>
        <a:ln>
          <a:noFill/>
        </a:ln>
        <a:effectLst/>
      </c:spPr>
      <c:txPr>
        <a:bodyPr rot="0" spcFirstLastPara="1" vertOverflow="ellipsis" vert="horz" wrap="square" anchor="ctr" anchorCtr="1"/>
        <a:lstStyle/>
        <a:p>
          <a:pPr>
            <a:defRPr sz="288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manualLayout>
          <c:layoutTarget val="inner"/>
          <c:xMode val="edge"/>
          <c:yMode val="edge"/>
          <c:x val="0.15334663742690055"/>
          <c:y val="4.0099258028236807E-2"/>
          <c:w val="0.81257792397660822"/>
          <c:h val="0.77931743669395703"/>
        </c:manualLayout>
      </c:layout>
      <c:scatterChart>
        <c:scatterStyle val="lineMarker"/>
        <c:varyColors val="0"/>
        <c:ser>
          <c:idx val="0"/>
          <c:order val="0"/>
          <c:tx>
            <c:strRef>
              <c:f>Graficas!$C$13</c:f>
              <c:strCache>
                <c:ptCount val="1"/>
                <c:pt idx="0">
                  <c:v>control</c:v>
                </c:pt>
              </c:strCache>
            </c:strRef>
          </c:tx>
          <c:spPr>
            <a:ln w="19050" cap="rnd">
              <a:noFill/>
              <a:round/>
            </a:ln>
            <a:effectLst/>
          </c:spPr>
          <c:marker>
            <c:symbol val="triangle"/>
            <c:size val="13"/>
            <c:spPr>
              <a:noFill/>
              <a:ln w="9525">
                <a:solidFill>
                  <a:schemeClr val="tx1"/>
                </a:solidFill>
              </a:ln>
              <a:effectLst/>
            </c:spPr>
          </c:marker>
          <c:errBars>
            <c:errDir val="y"/>
            <c:errBarType val="both"/>
            <c:errValType val="cust"/>
            <c:noEndCap val="0"/>
            <c:plus>
              <c:numRef>
                <c:f>Graficas!$D$14:$D$20</c:f>
                <c:numCache>
                  <c:formatCode>General</c:formatCode>
                  <c:ptCount val="7"/>
                  <c:pt idx="0">
                    <c:v>0.20231419743250506</c:v>
                  </c:pt>
                  <c:pt idx="1">
                    <c:v>0.25875475452347874</c:v>
                  </c:pt>
                  <c:pt idx="2">
                    <c:v>0.56015040204074118</c:v>
                  </c:pt>
                  <c:pt idx="3">
                    <c:v>0.68782515821672452</c:v>
                  </c:pt>
                  <c:pt idx="4">
                    <c:v>0.67014078367962282</c:v>
                  </c:pt>
                  <c:pt idx="5">
                    <c:v>0.66415200338317393</c:v>
                  </c:pt>
                  <c:pt idx="6">
                    <c:v>0.63914512710846305</c:v>
                  </c:pt>
                </c:numCache>
              </c:numRef>
            </c:plus>
            <c:minus>
              <c:numRef>
                <c:f>Graficas!$D$14:$D$20</c:f>
                <c:numCache>
                  <c:formatCode>General</c:formatCode>
                  <c:ptCount val="7"/>
                  <c:pt idx="0">
                    <c:v>0.20231419743250506</c:v>
                  </c:pt>
                  <c:pt idx="1">
                    <c:v>0.25875475452347874</c:v>
                  </c:pt>
                  <c:pt idx="2">
                    <c:v>0.56015040204074118</c:v>
                  </c:pt>
                  <c:pt idx="3">
                    <c:v>0.68782515821672452</c:v>
                  </c:pt>
                  <c:pt idx="4">
                    <c:v>0.67014078367962282</c:v>
                  </c:pt>
                  <c:pt idx="5">
                    <c:v>0.66415200338317393</c:v>
                  </c:pt>
                  <c:pt idx="6">
                    <c:v>0.63914512710846305</c:v>
                  </c:pt>
                </c:numCache>
              </c:numRef>
            </c:minus>
            <c:spPr>
              <a:noFill/>
              <a:ln w="9525" cap="flat" cmpd="sng" algn="ctr">
                <a:solidFill>
                  <a:schemeClr val="tx1">
                    <a:lumMod val="65000"/>
                    <a:lumOff val="35000"/>
                  </a:schemeClr>
                </a:solidFill>
                <a:round/>
              </a:ln>
              <a:effectLst/>
            </c:spPr>
          </c:errBars>
          <c:xVal>
            <c:numRef>
              <c:f>Graficas!$B$14:$B$20</c:f>
              <c:numCache>
                <c:formatCode>General</c:formatCode>
                <c:ptCount val="7"/>
                <c:pt idx="0">
                  <c:v>0</c:v>
                </c:pt>
                <c:pt idx="1">
                  <c:v>1</c:v>
                </c:pt>
                <c:pt idx="2">
                  <c:v>2</c:v>
                </c:pt>
                <c:pt idx="3">
                  <c:v>3</c:v>
                </c:pt>
                <c:pt idx="4">
                  <c:v>4</c:v>
                </c:pt>
                <c:pt idx="5">
                  <c:v>5</c:v>
                </c:pt>
                <c:pt idx="6">
                  <c:v>6</c:v>
                </c:pt>
              </c:numCache>
            </c:numRef>
          </c:xVal>
          <c:yVal>
            <c:numRef>
              <c:f>Graficas!$C$14:$C$20</c:f>
              <c:numCache>
                <c:formatCode>0.0000</c:formatCode>
                <c:ptCount val="7"/>
                <c:pt idx="0">
                  <c:v>5.19</c:v>
                </c:pt>
                <c:pt idx="1">
                  <c:v>6.1833333333333336</c:v>
                </c:pt>
                <c:pt idx="2">
                  <c:v>8.5655172413793093</c:v>
                </c:pt>
                <c:pt idx="3">
                  <c:v>9.5103448275862057</c:v>
                </c:pt>
                <c:pt idx="4">
                  <c:v>11.513793103448275</c:v>
                </c:pt>
                <c:pt idx="5">
                  <c:v>12.99642857142857</c:v>
                </c:pt>
                <c:pt idx="6">
                  <c:v>13.97727272727273</c:v>
                </c:pt>
              </c:numCache>
            </c:numRef>
          </c:yVal>
          <c:smooth val="0"/>
          <c:extLst>
            <c:ext xmlns:c16="http://schemas.microsoft.com/office/drawing/2014/chart" uri="{C3380CC4-5D6E-409C-BE32-E72D297353CC}">
              <c16:uniqueId val="{00000000-EEF0-465E-9BDC-5E1F45BD82E4}"/>
            </c:ext>
          </c:extLst>
        </c:ser>
        <c:ser>
          <c:idx val="1"/>
          <c:order val="1"/>
          <c:tx>
            <c:strRef>
              <c:f>Graficas!$F$13</c:f>
              <c:strCache>
                <c:ptCount val="1"/>
                <c:pt idx="0">
                  <c:v>ensilado</c:v>
                </c:pt>
              </c:strCache>
            </c:strRef>
          </c:tx>
          <c:spPr>
            <a:ln w="19050" cap="rnd">
              <a:noFill/>
              <a:round/>
            </a:ln>
            <a:effectLst/>
          </c:spPr>
          <c:marker>
            <c:symbol val="square"/>
            <c:size val="12"/>
            <c:spPr>
              <a:noFill/>
              <a:ln w="9525">
                <a:solidFill>
                  <a:schemeClr val="tx1"/>
                </a:solidFill>
              </a:ln>
              <a:effectLst/>
            </c:spPr>
          </c:marker>
          <c:errBars>
            <c:errDir val="y"/>
            <c:errBarType val="both"/>
            <c:errValType val="cust"/>
            <c:noEndCap val="0"/>
            <c:plus>
              <c:numRef>
                <c:f>Graficas!$G$14:$G$20</c:f>
                <c:numCache>
                  <c:formatCode>General</c:formatCode>
                  <c:ptCount val="7"/>
                  <c:pt idx="0">
                    <c:v>0.15643293888377885</c:v>
                  </c:pt>
                  <c:pt idx="1">
                    <c:v>0.18448436995751338</c:v>
                  </c:pt>
                  <c:pt idx="2">
                    <c:v>0.2731859108225041</c:v>
                  </c:pt>
                  <c:pt idx="3">
                    <c:v>0.32586880211286917</c:v>
                  </c:pt>
                  <c:pt idx="4">
                    <c:v>0.35694174231575582</c:v>
                  </c:pt>
                  <c:pt idx="5">
                    <c:v>0.58012724384191705</c:v>
                  </c:pt>
                  <c:pt idx="6">
                    <c:v>0.66600098517416972</c:v>
                  </c:pt>
                </c:numCache>
              </c:numRef>
            </c:plus>
            <c:minus>
              <c:numRef>
                <c:f>Graficas!$G$14:$G$20</c:f>
                <c:numCache>
                  <c:formatCode>General</c:formatCode>
                  <c:ptCount val="7"/>
                  <c:pt idx="0">
                    <c:v>0.15643293888377885</c:v>
                  </c:pt>
                  <c:pt idx="1">
                    <c:v>0.18448436995751338</c:v>
                  </c:pt>
                  <c:pt idx="2">
                    <c:v>0.2731859108225041</c:v>
                  </c:pt>
                  <c:pt idx="3">
                    <c:v>0.32586880211286917</c:v>
                  </c:pt>
                  <c:pt idx="4">
                    <c:v>0.35694174231575582</c:v>
                  </c:pt>
                  <c:pt idx="5">
                    <c:v>0.58012724384191705</c:v>
                  </c:pt>
                  <c:pt idx="6">
                    <c:v>0.66600098517416972</c:v>
                  </c:pt>
                </c:numCache>
              </c:numRef>
            </c:minus>
            <c:spPr>
              <a:noFill/>
              <a:ln w="9525" cap="flat" cmpd="sng" algn="ctr">
                <a:solidFill>
                  <a:schemeClr val="tx1">
                    <a:lumMod val="65000"/>
                    <a:lumOff val="35000"/>
                  </a:schemeClr>
                </a:solidFill>
                <a:round/>
              </a:ln>
              <a:effectLst/>
            </c:spPr>
          </c:errBars>
          <c:xVal>
            <c:numRef>
              <c:f>Graficas!$B$14:$B$20</c:f>
              <c:numCache>
                <c:formatCode>General</c:formatCode>
                <c:ptCount val="7"/>
                <c:pt idx="0">
                  <c:v>0</c:v>
                </c:pt>
                <c:pt idx="1">
                  <c:v>1</c:v>
                </c:pt>
                <c:pt idx="2">
                  <c:v>2</c:v>
                </c:pt>
                <c:pt idx="3">
                  <c:v>3</c:v>
                </c:pt>
                <c:pt idx="4">
                  <c:v>4</c:v>
                </c:pt>
                <c:pt idx="5">
                  <c:v>5</c:v>
                </c:pt>
                <c:pt idx="6">
                  <c:v>6</c:v>
                </c:pt>
              </c:numCache>
            </c:numRef>
          </c:xVal>
          <c:yVal>
            <c:numRef>
              <c:f>Graficas!$F$14:$F$20</c:f>
              <c:numCache>
                <c:formatCode>0.0000</c:formatCode>
                <c:ptCount val="7"/>
                <c:pt idx="0">
                  <c:v>5.1033333333333335</c:v>
                </c:pt>
                <c:pt idx="1">
                  <c:v>6.1100000000000012</c:v>
                </c:pt>
                <c:pt idx="2">
                  <c:v>8.296551724137931</c:v>
                </c:pt>
                <c:pt idx="3">
                  <c:v>9.1785714285714288</c:v>
                </c:pt>
                <c:pt idx="4">
                  <c:v>11.3</c:v>
                </c:pt>
                <c:pt idx="5">
                  <c:v>12.86071428571428</c:v>
                </c:pt>
                <c:pt idx="6">
                  <c:v>13.791304347826088</c:v>
                </c:pt>
              </c:numCache>
            </c:numRef>
          </c:yVal>
          <c:smooth val="0"/>
          <c:extLst>
            <c:ext xmlns:c16="http://schemas.microsoft.com/office/drawing/2014/chart" uri="{C3380CC4-5D6E-409C-BE32-E72D297353CC}">
              <c16:uniqueId val="{00000001-EEF0-465E-9BDC-5E1F45BD82E4}"/>
            </c:ext>
          </c:extLst>
        </c:ser>
        <c:dLbls>
          <c:showLegendKey val="0"/>
          <c:showVal val="0"/>
          <c:showCatName val="0"/>
          <c:showSerName val="0"/>
          <c:showPercent val="0"/>
          <c:showBubbleSize val="0"/>
        </c:dLbls>
        <c:axId val="159401872"/>
        <c:axId val="159402264"/>
      </c:scatterChart>
      <c:valAx>
        <c:axId val="159401872"/>
        <c:scaling>
          <c:orientation val="minMax"/>
        </c:scaling>
        <c:delete val="0"/>
        <c:axPos val="b"/>
        <c:majorGridlines>
          <c:spPr>
            <a:ln w="9525" cap="flat" cmpd="sng" algn="ctr">
              <a:noFill/>
              <a:round/>
            </a:ln>
            <a:effectLst/>
          </c:spPr>
        </c:majorGridlines>
        <c:title>
          <c:tx>
            <c:rich>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s-CO"/>
                  <a:t>Tiempo (Sem)</a:t>
                </a:r>
              </a:p>
            </c:rich>
          </c:tx>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s-CO"/>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s-CO"/>
          </a:p>
        </c:txPr>
        <c:crossAx val="159402264"/>
        <c:crosses val="autoZero"/>
        <c:crossBetween val="midCat"/>
      </c:valAx>
      <c:valAx>
        <c:axId val="159402264"/>
        <c:scaling>
          <c:orientation val="minMax"/>
          <c:max val="15"/>
          <c:min val="4"/>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s-CO"/>
                  <a:t>Talla (cm)</a:t>
                </a:r>
              </a:p>
            </c:rich>
          </c:tx>
          <c:layout>
            <c:manualLayout>
              <c:xMode val="edge"/>
              <c:yMode val="edge"/>
              <c:x val="0"/>
              <c:y val="0.38871805293513018"/>
            </c:manualLayout>
          </c:layout>
          <c:overlay val="0"/>
          <c:spPr>
            <a:noFill/>
            <a:ln>
              <a:noFill/>
            </a:ln>
            <a:effectLst/>
          </c:spPr>
          <c:txPr>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s-CO"/>
            </a:p>
          </c:txPr>
        </c:title>
        <c:numFmt formatCode="0" sourceLinked="0"/>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s-CO"/>
          </a:p>
        </c:txPr>
        <c:crossAx val="159401872"/>
        <c:crosses val="autoZero"/>
        <c:crossBetween val="midCat"/>
        <c:majorUnit val="1"/>
      </c:valAx>
      <c:spPr>
        <a:noFill/>
        <a:ln>
          <a:noFill/>
        </a:ln>
        <a:effectLst/>
      </c:spPr>
    </c:plotArea>
    <c:legend>
      <c:legendPos val="b"/>
      <c:layout>
        <c:manualLayout>
          <c:xMode val="edge"/>
          <c:yMode val="edge"/>
          <c:x val="0.64476827485380117"/>
          <c:y val="0.55853501239462044"/>
          <c:w val="0.30799758606816485"/>
          <c:h val="0.18385190505111182"/>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s-C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2400"/>
      </a:pPr>
      <a:endParaRPr lang="es-CO"/>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a:extLst>
              <a:ext uri="{FF2B5EF4-FFF2-40B4-BE49-F238E27FC236}">
                <a16:creationId xmlns:a16="http://schemas.microsoft.com/office/drawing/2014/main" id="{4D9539FF-463E-4997-AB93-3D2FD38F62D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a:p>
        </p:txBody>
      </p:sp>
      <p:sp>
        <p:nvSpPr>
          <p:cNvPr id="3" name="Marcador de fecha 2">
            <a:extLst>
              <a:ext uri="{FF2B5EF4-FFF2-40B4-BE49-F238E27FC236}">
                <a16:creationId xmlns:a16="http://schemas.microsoft.com/office/drawing/2014/main" id="{55BB57F7-159A-4DE9-926A-802C770CE1F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766A2B2D-E9DE-48D2-BA7B-1E77A81CB8C8}" type="datetime1">
              <a:rPr lang="es-ES" smtClean="0"/>
              <a:t>02/11/2022</a:t>
            </a:fld>
            <a:endParaRPr lang="es-ES" dirty="0"/>
          </a:p>
        </p:txBody>
      </p:sp>
      <p:sp>
        <p:nvSpPr>
          <p:cNvPr id="4" name="Marcador de pie de página 3">
            <a:extLst>
              <a:ext uri="{FF2B5EF4-FFF2-40B4-BE49-F238E27FC236}">
                <a16:creationId xmlns:a16="http://schemas.microsoft.com/office/drawing/2014/main" id="{8F73655A-6B65-450F-B5FC-A616F5F4D7A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a:p>
        </p:txBody>
      </p:sp>
      <p:sp>
        <p:nvSpPr>
          <p:cNvPr id="5" name="Marcador de posición de número de diapositiva 4">
            <a:extLst>
              <a:ext uri="{FF2B5EF4-FFF2-40B4-BE49-F238E27FC236}">
                <a16:creationId xmlns:a16="http://schemas.microsoft.com/office/drawing/2014/main" id="{D2A69016-878F-4EE0-9262-CEA5CF5C8C3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5C17AD8-F341-4E7B-BCC3-9126198F0808}" type="slidenum">
              <a:rPr lang="es-ES" smtClean="0"/>
              <a:t>‹Nº›</a:t>
            </a:fld>
            <a:endParaRPr lang="es-ES"/>
          </a:p>
        </p:txBody>
      </p:sp>
    </p:spTree>
    <p:extLst>
      <p:ext uri="{BB962C8B-B14F-4D97-AF65-F5344CB8AC3E}">
        <p14:creationId xmlns:p14="http://schemas.microsoft.com/office/powerpoint/2010/main" val="15648664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CEC6EE-510D-425D-A205-1AE1398F1CBB}" type="datetime1">
              <a:rPr lang="es-ES" smtClean="0"/>
              <a:pPr/>
              <a:t>02/11/2022</a:t>
            </a:fld>
            <a:endParaRPr lang="es-ES" dirty="0"/>
          </a:p>
        </p:txBody>
      </p:sp>
      <p:sp>
        <p:nvSpPr>
          <p:cNvPr id="4" name="Marcador de imagen de diapositiva 3"/>
          <p:cNvSpPr>
            <a:spLocks noGrp="1" noRot="1" noChangeAspect="1"/>
          </p:cNvSpPr>
          <p:nvPr>
            <p:ph type="sldImg" idx="2"/>
          </p:nvPr>
        </p:nvSpPr>
        <p:spPr>
          <a:xfrm>
            <a:off x="2195513" y="1143000"/>
            <a:ext cx="2466975" cy="3086100"/>
          </a:xfrm>
          <a:prstGeom prst="rect">
            <a:avLst/>
          </a:prstGeom>
          <a:noFill/>
          <a:ln w="12700">
            <a:solidFill>
              <a:prstClr val="black"/>
            </a:solidFill>
          </a:ln>
        </p:spPr>
        <p:txBody>
          <a:bodyPr vert="horz" lIns="91440" tIns="45720" rIns="91440" bIns="45720" rtlCol="0" anchor="ctr"/>
          <a:lstStyle/>
          <a:p>
            <a:pPr rtl="0"/>
            <a:endParaRPr lang="es-ES" noProof="0"/>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2434E3A6-3293-491D-AED6-C821CA9FBEC8}" type="slidenum">
              <a:rPr lang="es-ES" noProof="0" smtClean="0"/>
              <a:t>‹Nº›</a:t>
            </a:fld>
            <a:endParaRPr lang="es-ES" noProof="0"/>
          </a:p>
        </p:txBody>
      </p:sp>
    </p:spTree>
    <p:extLst>
      <p:ext uri="{BB962C8B-B14F-4D97-AF65-F5344CB8AC3E}">
        <p14:creationId xmlns:p14="http://schemas.microsoft.com/office/powerpoint/2010/main" val="1852062438"/>
      </p:ext>
    </p:extLst>
  </p:cSld>
  <p:clrMap bg1="lt1" tx1="dk1" bg2="lt2" tx2="dk2" accent1="accent1" accent2="accent2" accent3="accent3" accent4="accent4" accent5="accent5" accent6="accent6" hlink="hlink" folHlink="folHlink"/>
  <p:notesStyle>
    <a:lvl1pPr marL="0" algn="l" defTabSz="2082820" rtl="0" eaLnBrk="1" latinLnBrk="0" hangingPunct="1">
      <a:defRPr sz="2733" kern="1200">
        <a:solidFill>
          <a:schemeClr val="tx1"/>
        </a:solidFill>
        <a:latin typeface="+mn-lt"/>
        <a:ea typeface="+mn-ea"/>
        <a:cs typeface="+mn-cs"/>
      </a:defRPr>
    </a:lvl1pPr>
    <a:lvl2pPr marL="1041410" algn="l" defTabSz="2082820" rtl="0" eaLnBrk="1" latinLnBrk="0" hangingPunct="1">
      <a:defRPr sz="2733" kern="1200">
        <a:solidFill>
          <a:schemeClr val="tx1"/>
        </a:solidFill>
        <a:latin typeface="+mn-lt"/>
        <a:ea typeface="+mn-ea"/>
        <a:cs typeface="+mn-cs"/>
      </a:defRPr>
    </a:lvl2pPr>
    <a:lvl3pPr marL="2082820" algn="l" defTabSz="2082820" rtl="0" eaLnBrk="1" latinLnBrk="0" hangingPunct="1">
      <a:defRPr sz="2733" kern="1200">
        <a:solidFill>
          <a:schemeClr val="tx1"/>
        </a:solidFill>
        <a:latin typeface="+mn-lt"/>
        <a:ea typeface="+mn-ea"/>
        <a:cs typeface="+mn-cs"/>
      </a:defRPr>
    </a:lvl3pPr>
    <a:lvl4pPr marL="3124230" algn="l" defTabSz="2082820" rtl="0" eaLnBrk="1" latinLnBrk="0" hangingPunct="1">
      <a:defRPr sz="2733" kern="1200">
        <a:solidFill>
          <a:schemeClr val="tx1"/>
        </a:solidFill>
        <a:latin typeface="+mn-lt"/>
        <a:ea typeface="+mn-ea"/>
        <a:cs typeface="+mn-cs"/>
      </a:defRPr>
    </a:lvl4pPr>
    <a:lvl5pPr marL="4165641" algn="l" defTabSz="2082820" rtl="0" eaLnBrk="1" latinLnBrk="0" hangingPunct="1">
      <a:defRPr sz="2733" kern="1200">
        <a:solidFill>
          <a:schemeClr val="tx1"/>
        </a:solidFill>
        <a:latin typeface="+mn-lt"/>
        <a:ea typeface="+mn-ea"/>
        <a:cs typeface="+mn-cs"/>
      </a:defRPr>
    </a:lvl5pPr>
    <a:lvl6pPr marL="5207051" algn="l" defTabSz="2082820" rtl="0" eaLnBrk="1" latinLnBrk="0" hangingPunct="1">
      <a:defRPr sz="2733" kern="1200">
        <a:solidFill>
          <a:schemeClr val="tx1"/>
        </a:solidFill>
        <a:latin typeface="+mn-lt"/>
        <a:ea typeface="+mn-ea"/>
        <a:cs typeface="+mn-cs"/>
      </a:defRPr>
    </a:lvl6pPr>
    <a:lvl7pPr marL="6248461" algn="l" defTabSz="2082820" rtl="0" eaLnBrk="1" latinLnBrk="0" hangingPunct="1">
      <a:defRPr sz="2733" kern="1200">
        <a:solidFill>
          <a:schemeClr val="tx1"/>
        </a:solidFill>
        <a:latin typeface="+mn-lt"/>
        <a:ea typeface="+mn-ea"/>
        <a:cs typeface="+mn-cs"/>
      </a:defRPr>
    </a:lvl7pPr>
    <a:lvl8pPr marL="7289871" algn="l" defTabSz="2082820" rtl="0" eaLnBrk="1" latinLnBrk="0" hangingPunct="1">
      <a:defRPr sz="2733" kern="1200">
        <a:solidFill>
          <a:schemeClr val="tx1"/>
        </a:solidFill>
        <a:latin typeface="+mn-lt"/>
        <a:ea typeface="+mn-ea"/>
        <a:cs typeface="+mn-cs"/>
      </a:defRPr>
    </a:lvl8pPr>
    <a:lvl9pPr marL="8331281" algn="l" defTabSz="2082820" rtl="0" eaLnBrk="1" latinLnBrk="0" hangingPunct="1">
      <a:defRPr sz="273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a:xfrm>
            <a:off x="2195513" y="1143000"/>
            <a:ext cx="2466975" cy="3086100"/>
          </a:xfrm>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10"/>
          </p:nvPr>
        </p:nvSpPr>
        <p:spPr/>
        <p:txBody>
          <a:bodyPr rtlCol="0"/>
          <a:lstStyle/>
          <a:p>
            <a:pPr rtl="0"/>
            <a:fld id="{2434E3A6-3293-491D-AED6-C821CA9FBEC8}" type="slidenum">
              <a:rPr lang="es-ES" smtClean="0"/>
              <a:t>1</a:t>
            </a:fld>
            <a:endParaRPr lang="es-ES"/>
          </a:p>
        </p:txBody>
      </p:sp>
    </p:spTree>
    <p:extLst>
      <p:ext uri="{BB962C8B-B14F-4D97-AF65-F5344CB8AC3E}">
        <p14:creationId xmlns:p14="http://schemas.microsoft.com/office/powerpoint/2010/main" val="1027294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n blanc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F8CCF8-B567-45DB-B26B-82D0691768AF}"/>
              </a:ext>
            </a:extLst>
          </p:cNvPr>
          <p:cNvSpPr>
            <a:spLocks noGrp="1"/>
          </p:cNvSpPr>
          <p:nvPr>
            <p:ph type="title"/>
          </p:nvPr>
        </p:nvSpPr>
        <p:spPr>
          <a:xfrm>
            <a:off x="1980029" y="1916003"/>
            <a:ext cx="24840367" cy="1728971"/>
          </a:xfrm>
          <a:prstGeom prst="rect">
            <a:avLst/>
          </a:prstGeom>
        </p:spPr>
        <p:txBody>
          <a:bodyPr rtlCol="0"/>
          <a:lstStyle/>
          <a:p>
            <a:pPr rtl="0"/>
            <a:r>
              <a:rPr lang="es-ES" noProof="0"/>
              <a:t>Haga clic para modificar el estilo de título del patrón</a:t>
            </a:r>
          </a:p>
        </p:txBody>
      </p:sp>
    </p:spTree>
    <p:extLst>
      <p:ext uri="{BB962C8B-B14F-4D97-AF65-F5344CB8AC3E}">
        <p14:creationId xmlns:p14="http://schemas.microsoft.com/office/powerpoint/2010/main" val="333255763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ángulo: Esquinas superiores redondeadas diagonales 1">
            <a:extLst>
              <a:ext uri="{FF2B5EF4-FFF2-40B4-BE49-F238E27FC236}">
                <a16:creationId xmlns:a16="http://schemas.microsoft.com/office/drawing/2014/main" id="{09F0DE40-D8B4-437A-8E47-FD02C90D073E}"/>
              </a:ext>
            </a:extLst>
          </p:cNvPr>
          <p:cNvSpPr/>
          <p:nvPr userDrawn="1"/>
        </p:nvSpPr>
        <p:spPr>
          <a:xfrm flipH="1">
            <a:off x="536292" y="582383"/>
            <a:ext cx="27727841" cy="32834423"/>
          </a:xfrm>
          <a:prstGeom prst="round2Diag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9080" noProof="0" dirty="0"/>
          </a:p>
        </p:txBody>
      </p:sp>
    </p:spTree>
    <p:extLst>
      <p:ext uri="{BB962C8B-B14F-4D97-AF65-F5344CB8AC3E}">
        <p14:creationId xmlns:p14="http://schemas.microsoft.com/office/powerpoint/2010/main" val="1441861479"/>
      </p:ext>
    </p:extLst>
  </p:cSld>
  <p:clrMap bg1="lt1" tx1="dk1" bg2="lt2" tx2="dk2" accent1="accent1" accent2="accent2" accent3="accent3" accent4="accent4" accent5="accent5" accent6="accent6" hlink="hlink" folHlink="folHlink"/>
  <p:sldLayoutIdLst>
    <p:sldLayoutId id="2147483691" r:id="rId1"/>
  </p:sldLayoutIdLst>
  <p:txStyles>
    <p:titleStyle>
      <a:lvl1pPr algn="l" defTabSz="2699974" rtl="0" eaLnBrk="1" latinLnBrk="0" hangingPunct="1">
        <a:lnSpc>
          <a:spcPct val="90000"/>
        </a:lnSpc>
        <a:spcBef>
          <a:spcPct val="0"/>
        </a:spcBef>
        <a:buNone/>
        <a:defRPr sz="12993" kern="1200">
          <a:solidFill>
            <a:schemeClr val="tx1"/>
          </a:solidFill>
          <a:latin typeface="+mj-lt"/>
          <a:ea typeface="+mj-ea"/>
          <a:cs typeface="+mj-cs"/>
        </a:defRPr>
      </a:lvl1pPr>
    </p:titleStyle>
    <p:bodyStyle>
      <a:lvl1pPr marL="674992" indent="-674992" algn="l" defTabSz="2699974" rtl="0" eaLnBrk="1" latinLnBrk="0" hangingPunct="1">
        <a:lnSpc>
          <a:spcPct val="90000"/>
        </a:lnSpc>
        <a:spcBef>
          <a:spcPts val="2952"/>
        </a:spcBef>
        <a:buFont typeface="Arial" panose="020B0604020202020204" pitchFamily="34" charset="0"/>
        <a:buChar char="•"/>
        <a:defRPr sz="8267" kern="1200">
          <a:solidFill>
            <a:schemeClr val="tx1"/>
          </a:solidFill>
          <a:latin typeface="+mn-lt"/>
          <a:ea typeface="+mn-ea"/>
          <a:cs typeface="+mn-cs"/>
        </a:defRPr>
      </a:lvl1pPr>
      <a:lvl2pPr marL="2024979" indent="-674992" algn="l" defTabSz="2699974" rtl="0" eaLnBrk="1" latinLnBrk="0" hangingPunct="1">
        <a:lnSpc>
          <a:spcPct val="90000"/>
        </a:lnSpc>
        <a:spcBef>
          <a:spcPts val="1477"/>
        </a:spcBef>
        <a:buFont typeface="Arial" panose="020B0604020202020204" pitchFamily="34" charset="0"/>
        <a:buChar char="•"/>
        <a:defRPr sz="7087" kern="1200">
          <a:solidFill>
            <a:schemeClr val="tx1"/>
          </a:solidFill>
          <a:latin typeface="+mn-lt"/>
          <a:ea typeface="+mn-ea"/>
          <a:cs typeface="+mn-cs"/>
        </a:defRPr>
      </a:lvl2pPr>
      <a:lvl3pPr marL="3374966" indent="-674992" algn="l" defTabSz="2699974" rtl="0" eaLnBrk="1" latinLnBrk="0" hangingPunct="1">
        <a:lnSpc>
          <a:spcPct val="90000"/>
        </a:lnSpc>
        <a:spcBef>
          <a:spcPts val="1477"/>
        </a:spcBef>
        <a:buFont typeface="Arial" panose="020B0604020202020204" pitchFamily="34" charset="0"/>
        <a:buChar char="•"/>
        <a:defRPr sz="5906" kern="1200">
          <a:solidFill>
            <a:schemeClr val="tx1"/>
          </a:solidFill>
          <a:latin typeface="+mn-lt"/>
          <a:ea typeface="+mn-ea"/>
          <a:cs typeface="+mn-cs"/>
        </a:defRPr>
      </a:lvl3pPr>
      <a:lvl4pPr marL="4724953" indent="-674992" algn="l" defTabSz="2699974" rtl="0" eaLnBrk="1" latinLnBrk="0" hangingPunct="1">
        <a:lnSpc>
          <a:spcPct val="90000"/>
        </a:lnSpc>
        <a:spcBef>
          <a:spcPts val="1477"/>
        </a:spcBef>
        <a:buFont typeface="Arial" panose="020B0604020202020204" pitchFamily="34" charset="0"/>
        <a:buChar char="•"/>
        <a:defRPr sz="5315" kern="1200">
          <a:solidFill>
            <a:schemeClr val="tx1"/>
          </a:solidFill>
          <a:latin typeface="+mn-lt"/>
          <a:ea typeface="+mn-ea"/>
          <a:cs typeface="+mn-cs"/>
        </a:defRPr>
      </a:lvl4pPr>
      <a:lvl5pPr marL="6074938" indent="-674992" algn="l" defTabSz="2699974" rtl="0" eaLnBrk="1" latinLnBrk="0" hangingPunct="1">
        <a:lnSpc>
          <a:spcPct val="90000"/>
        </a:lnSpc>
        <a:spcBef>
          <a:spcPts val="1477"/>
        </a:spcBef>
        <a:buFont typeface="Arial" panose="020B0604020202020204" pitchFamily="34" charset="0"/>
        <a:buChar char="•"/>
        <a:defRPr sz="5315" kern="1200">
          <a:solidFill>
            <a:schemeClr val="tx1"/>
          </a:solidFill>
          <a:latin typeface="+mn-lt"/>
          <a:ea typeface="+mn-ea"/>
          <a:cs typeface="+mn-cs"/>
        </a:defRPr>
      </a:lvl5pPr>
      <a:lvl6pPr marL="7424925" indent="-674992" algn="l" defTabSz="2699974" rtl="0" eaLnBrk="1" latinLnBrk="0" hangingPunct="1">
        <a:lnSpc>
          <a:spcPct val="90000"/>
        </a:lnSpc>
        <a:spcBef>
          <a:spcPts val="1477"/>
        </a:spcBef>
        <a:buFont typeface="Arial" panose="020B0604020202020204" pitchFamily="34" charset="0"/>
        <a:buChar char="•"/>
        <a:defRPr sz="5315" kern="1200">
          <a:solidFill>
            <a:schemeClr val="tx1"/>
          </a:solidFill>
          <a:latin typeface="+mn-lt"/>
          <a:ea typeface="+mn-ea"/>
          <a:cs typeface="+mn-cs"/>
        </a:defRPr>
      </a:lvl6pPr>
      <a:lvl7pPr marL="8774912" indent="-674992" algn="l" defTabSz="2699974" rtl="0" eaLnBrk="1" latinLnBrk="0" hangingPunct="1">
        <a:lnSpc>
          <a:spcPct val="90000"/>
        </a:lnSpc>
        <a:spcBef>
          <a:spcPts val="1477"/>
        </a:spcBef>
        <a:buFont typeface="Arial" panose="020B0604020202020204" pitchFamily="34" charset="0"/>
        <a:buChar char="•"/>
        <a:defRPr sz="5315" kern="1200">
          <a:solidFill>
            <a:schemeClr val="tx1"/>
          </a:solidFill>
          <a:latin typeface="+mn-lt"/>
          <a:ea typeface="+mn-ea"/>
          <a:cs typeface="+mn-cs"/>
        </a:defRPr>
      </a:lvl7pPr>
      <a:lvl8pPr marL="10124899" indent="-674992" algn="l" defTabSz="2699974" rtl="0" eaLnBrk="1" latinLnBrk="0" hangingPunct="1">
        <a:lnSpc>
          <a:spcPct val="90000"/>
        </a:lnSpc>
        <a:spcBef>
          <a:spcPts val="1477"/>
        </a:spcBef>
        <a:buFont typeface="Arial" panose="020B0604020202020204" pitchFamily="34" charset="0"/>
        <a:buChar char="•"/>
        <a:defRPr sz="5315" kern="1200">
          <a:solidFill>
            <a:schemeClr val="tx1"/>
          </a:solidFill>
          <a:latin typeface="+mn-lt"/>
          <a:ea typeface="+mn-ea"/>
          <a:cs typeface="+mn-cs"/>
        </a:defRPr>
      </a:lvl8pPr>
      <a:lvl9pPr marL="11474883" indent="-674992" algn="l" defTabSz="2699974" rtl="0" eaLnBrk="1" latinLnBrk="0" hangingPunct="1">
        <a:lnSpc>
          <a:spcPct val="90000"/>
        </a:lnSpc>
        <a:spcBef>
          <a:spcPts val="1477"/>
        </a:spcBef>
        <a:buFont typeface="Arial" panose="020B0604020202020204" pitchFamily="34" charset="0"/>
        <a:buChar char="•"/>
        <a:defRPr sz="5315" kern="1200">
          <a:solidFill>
            <a:schemeClr val="tx1"/>
          </a:solidFill>
          <a:latin typeface="+mn-lt"/>
          <a:ea typeface="+mn-ea"/>
          <a:cs typeface="+mn-cs"/>
        </a:defRPr>
      </a:lvl9pPr>
    </p:bodyStyle>
    <p:otherStyle>
      <a:defPPr>
        <a:defRPr lang="en-US"/>
      </a:defPPr>
      <a:lvl1pPr marL="0" algn="l" defTabSz="2699974" rtl="0" eaLnBrk="1" latinLnBrk="0" hangingPunct="1">
        <a:defRPr sz="5315" kern="1200">
          <a:solidFill>
            <a:schemeClr val="tx1"/>
          </a:solidFill>
          <a:latin typeface="+mn-lt"/>
          <a:ea typeface="+mn-ea"/>
          <a:cs typeface="+mn-cs"/>
        </a:defRPr>
      </a:lvl1pPr>
      <a:lvl2pPr marL="1349987" algn="l" defTabSz="2699974" rtl="0" eaLnBrk="1" latinLnBrk="0" hangingPunct="1">
        <a:defRPr sz="5315" kern="1200">
          <a:solidFill>
            <a:schemeClr val="tx1"/>
          </a:solidFill>
          <a:latin typeface="+mn-lt"/>
          <a:ea typeface="+mn-ea"/>
          <a:cs typeface="+mn-cs"/>
        </a:defRPr>
      </a:lvl2pPr>
      <a:lvl3pPr marL="2699974" algn="l" defTabSz="2699974" rtl="0" eaLnBrk="1" latinLnBrk="0" hangingPunct="1">
        <a:defRPr sz="5315" kern="1200">
          <a:solidFill>
            <a:schemeClr val="tx1"/>
          </a:solidFill>
          <a:latin typeface="+mn-lt"/>
          <a:ea typeface="+mn-ea"/>
          <a:cs typeface="+mn-cs"/>
        </a:defRPr>
      </a:lvl3pPr>
      <a:lvl4pPr marL="4049959" algn="l" defTabSz="2699974" rtl="0" eaLnBrk="1" latinLnBrk="0" hangingPunct="1">
        <a:defRPr sz="5315" kern="1200">
          <a:solidFill>
            <a:schemeClr val="tx1"/>
          </a:solidFill>
          <a:latin typeface="+mn-lt"/>
          <a:ea typeface="+mn-ea"/>
          <a:cs typeface="+mn-cs"/>
        </a:defRPr>
      </a:lvl4pPr>
      <a:lvl5pPr marL="5399946" algn="l" defTabSz="2699974" rtl="0" eaLnBrk="1" latinLnBrk="0" hangingPunct="1">
        <a:defRPr sz="5315" kern="1200">
          <a:solidFill>
            <a:schemeClr val="tx1"/>
          </a:solidFill>
          <a:latin typeface="+mn-lt"/>
          <a:ea typeface="+mn-ea"/>
          <a:cs typeface="+mn-cs"/>
        </a:defRPr>
      </a:lvl5pPr>
      <a:lvl6pPr marL="6749932" algn="l" defTabSz="2699974" rtl="0" eaLnBrk="1" latinLnBrk="0" hangingPunct="1">
        <a:defRPr sz="5315" kern="1200">
          <a:solidFill>
            <a:schemeClr val="tx1"/>
          </a:solidFill>
          <a:latin typeface="+mn-lt"/>
          <a:ea typeface="+mn-ea"/>
          <a:cs typeface="+mn-cs"/>
        </a:defRPr>
      </a:lvl6pPr>
      <a:lvl7pPr marL="8099919" algn="l" defTabSz="2699974" rtl="0" eaLnBrk="1" latinLnBrk="0" hangingPunct="1">
        <a:defRPr sz="5315" kern="1200">
          <a:solidFill>
            <a:schemeClr val="tx1"/>
          </a:solidFill>
          <a:latin typeface="+mn-lt"/>
          <a:ea typeface="+mn-ea"/>
          <a:cs typeface="+mn-cs"/>
        </a:defRPr>
      </a:lvl7pPr>
      <a:lvl8pPr marL="9449904" algn="l" defTabSz="2699974" rtl="0" eaLnBrk="1" latinLnBrk="0" hangingPunct="1">
        <a:defRPr sz="5315" kern="1200">
          <a:solidFill>
            <a:schemeClr val="tx1"/>
          </a:solidFill>
          <a:latin typeface="+mn-lt"/>
          <a:ea typeface="+mn-ea"/>
          <a:cs typeface="+mn-cs"/>
        </a:defRPr>
      </a:lvl8pPr>
      <a:lvl9pPr marL="10799891" algn="l" defTabSz="2699974" rtl="0" eaLnBrk="1" latinLnBrk="0" hangingPunct="1">
        <a:defRPr sz="531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Título 13" hidden="1">
            <a:extLst>
              <a:ext uri="{FF2B5EF4-FFF2-40B4-BE49-F238E27FC236}">
                <a16:creationId xmlns:a16="http://schemas.microsoft.com/office/drawing/2014/main" id="{60DD7A58-CCE1-4F93-BEFC-B53335872DAB}"/>
              </a:ext>
            </a:extLst>
          </p:cNvPr>
          <p:cNvSpPr>
            <a:spLocks noGrp="1"/>
          </p:cNvSpPr>
          <p:nvPr>
            <p:ph type="title"/>
          </p:nvPr>
        </p:nvSpPr>
        <p:spPr>
          <a:xfrm>
            <a:off x="2658520" y="1916419"/>
            <a:ext cx="23287330" cy="1728971"/>
          </a:xfrm>
        </p:spPr>
        <p:txBody>
          <a:bodyPr rtlCol="0"/>
          <a:lstStyle/>
          <a:p>
            <a:r>
              <a:rPr lang="es-ES" dirty="0"/>
              <a:t>Diapositiva de instrucciones</a:t>
            </a:r>
          </a:p>
        </p:txBody>
      </p:sp>
      <p:pic>
        <p:nvPicPr>
          <p:cNvPr id="1026" name="Picture 2">
            <a:extLst>
              <a:ext uri="{FF2B5EF4-FFF2-40B4-BE49-F238E27FC236}">
                <a16:creationId xmlns:a16="http://schemas.microsoft.com/office/drawing/2014/main" id="{9390AE1C-4C9A-60BA-1C9D-8C543775E9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53738" y="544513"/>
            <a:ext cx="4520756" cy="2340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anco de recursos multimedia">
            <a:extLst>
              <a:ext uri="{FF2B5EF4-FFF2-40B4-BE49-F238E27FC236}">
                <a16:creationId xmlns:a16="http://schemas.microsoft.com/office/drawing/2014/main" id="{646CC09D-E77F-08BD-C0E8-A394482175F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5931" y="544513"/>
            <a:ext cx="1784591" cy="2340000"/>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a:extLst>
              <a:ext uri="{FF2B5EF4-FFF2-40B4-BE49-F238E27FC236}">
                <a16:creationId xmlns:a16="http://schemas.microsoft.com/office/drawing/2014/main" id="{65F316D6-4085-140C-EFC1-6E946071B6E2}"/>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37094" y="544513"/>
            <a:ext cx="2160000" cy="2340000"/>
          </a:xfrm>
          <a:prstGeom prst="rect">
            <a:avLst/>
          </a:prstGeom>
          <a:noFill/>
          <a:ln>
            <a:noFill/>
          </a:ln>
        </p:spPr>
      </p:pic>
      <p:sp>
        <p:nvSpPr>
          <p:cNvPr id="15" name="CuadroTexto 14">
            <a:extLst>
              <a:ext uri="{FF2B5EF4-FFF2-40B4-BE49-F238E27FC236}">
                <a16:creationId xmlns:a16="http://schemas.microsoft.com/office/drawing/2014/main" id="{FD885DE1-08EE-1DE6-DA14-B101A5B17AD0}"/>
              </a:ext>
            </a:extLst>
          </p:cNvPr>
          <p:cNvSpPr txBox="1"/>
          <p:nvPr/>
        </p:nvSpPr>
        <p:spPr>
          <a:xfrm>
            <a:off x="5659787" y="944628"/>
            <a:ext cx="17231257" cy="2446824"/>
          </a:xfrm>
          <a:prstGeom prst="rect">
            <a:avLst/>
          </a:prstGeom>
          <a:noFill/>
        </p:spPr>
        <p:txBody>
          <a:bodyPr wrap="square" rtlCol="0">
            <a:spAutoFit/>
          </a:bodyPr>
          <a:lstStyle/>
          <a:p>
            <a:pPr algn="ctr"/>
            <a:r>
              <a:rPr lang="en-US" sz="5100" dirty="0"/>
              <a:t>EFFECT OF THE INCLUSION OF CHEMICAL SILAGE OF RED TILAPIA (OREOCHROMIS SPP.) VISCERA IN DIETS FOR BROILERS ON PRODUCTIVE AND BLOOD PARAMETERS.</a:t>
            </a:r>
            <a:endParaRPr lang="es-CO" sz="5100" dirty="0"/>
          </a:p>
        </p:txBody>
      </p:sp>
      <p:sp>
        <p:nvSpPr>
          <p:cNvPr id="16" name="CuadroTexto 15">
            <a:extLst>
              <a:ext uri="{FF2B5EF4-FFF2-40B4-BE49-F238E27FC236}">
                <a16:creationId xmlns:a16="http://schemas.microsoft.com/office/drawing/2014/main" id="{70BB25B4-2597-FFC5-022E-923436575176}"/>
              </a:ext>
            </a:extLst>
          </p:cNvPr>
          <p:cNvSpPr txBox="1"/>
          <p:nvPr/>
        </p:nvSpPr>
        <p:spPr>
          <a:xfrm>
            <a:off x="9868983" y="3508399"/>
            <a:ext cx="9062443" cy="877163"/>
          </a:xfrm>
          <a:prstGeom prst="rect">
            <a:avLst/>
          </a:prstGeom>
          <a:noFill/>
        </p:spPr>
        <p:txBody>
          <a:bodyPr wrap="square" rtlCol="0">
            <a:spAutoFit/>
          </a:bodyPr>
          <a:lstStyle/>
          <a:p>
            <a:pPr algn="just"/>
            <a:r>
              <a:rPr lang="pt-BR" sz="5100" dirty="0"/>
              <a:t>GAVIRIA, Y.1,  ZAPATA, J. E.1*</a:t>
            </a:r>
            <a:endParaRPr lang="es-CO" sz="5100" dirty="0"/>
          </a:p>
        </p:txBody>
      </p:sp>
      <p:sp>
        <p:nvSpPr>
          <p:cNvPr id="17" name="CuadroTexto 16">
            <a:extLst>
              <a:ext uri="{FF2B5EF4-FFF2-40B4-BE49-F238E27FC236}">
                <a16:creationId xmlns:a16="http://schemas.microsoft.com/office/drawing/2014/main" id="{81B0771E-1593-E664-9A48-6A0E1B3DFBAF}"/>
              </a:ext>
            </a:extLst>
          </p:cNvPr>
          <p:cNvSpPr txBox="1"/>
          <p:nvPr/>
        </p:nvSpPr>
        <p:spPr>
          <a:xfrm>
            <a:off x="10990798" y="4462580"/>
            <a:ext cx="6818811" cy="738664"/>
          </a:xfrm>
          <a:prstGeom prst="rect">
            <a:avLst/>
          </a:prstGeom>
          <a:noFill/>
        </p:spPr>
        <p:txBody>
          <a:bodyPr wrap="square" rtlCol="0">
            <a:spAutoFit/>
          </a:bodyPr>
          <a:lstStyle/>
          <a:p>
            <a:pPr algn="just"/>
            <a:r>
              <a:rPr lang="pt-BR" sz="4200" dirty="0"/>
              <a:t>edgar.zapata@udea.edu.co </a:t>
            </a:r>
            <a:endParaRPr lang="es-CO" sz="4200" dirty="0"/>
          </a:p>
        </p:txBody>
      </p:sp>
      <p:sp>
        <p:nvSpPr>
          <p:cNvPr id="19" name="CuadroTexto 18">
            <a:extLst>
              <a:ext uri="{FF2B5EF4-FFF2-40B4-BE49-F238E27FC236}">
                <a16:creationId xmlns:a16="http://schemas.microsoft.com/office/drawing/2014/main" id="{BCB5F56B-E4DC-C0A7-85B8-0811E56A8CD1}"/>
              </a:ext>
            </a:extLst>
          </p:cNvPr>
          <p:cNvSpPr txBox="1"/>
          <p:nvPr/>
        </p:nvSpPr>
        <p:spPr>
          <a:xfrm>
            <a:off x="725931" y="7575552"/>
            <a:ext cx="3127612" cy="584775"/>
          </a:xfrm>
          <a:prstGeom prst="rect">
            <a:avLst/>
          </a:prstGeom>
          <a:noFill/>
        </p:spPr>
        <p:txBody>
          <a:bodyPr wrap="square" rtlCol="0">
            <a:spAutoFit/>
          </a:bodyPr>
          <a:lstStyle/>
          <a:p>
            <a:pPr algn="just"/>
            <a:r>
              <a:rPr lang="pt-BR" sz="3200" b="1" dirty="0"/>
              <a:t>INTRODUCTION</a:t>
            </a:r>
            <a:endParaRPr lang="es-CO" sz="3200" b="1" dirty="0"/>
          </a:p>
        </p:txBody>
      </p:sp>
      <p:sp>
        <p:nvSpPr>
          <p:cNvPr id="20" name="CuadroTexto 19">
            <a:extLst>
              <a:ext uri="{FF2B5EF4-FFF2-40B4-BE49-F238E27FC236}">
                <a16:creationId xmlns:a16="http://schemas.microsoft.com/office/drawing/2014/main" id="{23E87DB5-51E3-7333-821F-63C16383E577}"/>
              </a:ext>
            </a:extLst>
          </p:cNvPr>
          <p:cNvSpPr txBox="1"/>
          <p:nvPr/>
        </p:nvSpPr>
        <p:spPr>
          <a:xfrm>
            <a:off x="725929" y="8406128"/>
            <a:ext cx="12990069" cy="2246769"/>
          </a:xfrm>
          <a:prstGeom prst="rect">
            <a:avLst/>
          </a:prstGeom>
          <a:noFill/>
        </p:spPr>
        <p:txBody>
          <a:bodyPr wrap="square" rtlCol="0">
            <a:spAutoFit/>
          </a:bodyPr>
          <a:lstStyle/>
          <a:p>
            <a:pPr algn="just"/>
            <a:r>
              <a:rPr lang="en-US" sz="2800" dirty="0"/>
              <a:t>Industrial poultry farming is an efficient chain for obtaining high-quality, low-cost animal protein, making chicken meat a complete, healthy and affordable food for millions of people around the world. However, most of the total feed cost is destined to satisfy protein and energy needs, with fishmeal and soybean meal being the main sources of animal and vegetable protein, respectively. </a:t>
            </a:r>
            <a:endParaRPr lang="es-CO" sz="2800" dirty="0"/>
          </a:p>
        </p:txBody>
      </p:sp>
      <p:sp>
        <p:nvSpPr>
          <p:cNvPr id="21" name="CuadroTexto 20">
            <a:extLst>
              <a:ext uri="{FF2B5EF4-FFF2-40B4-BE49-F238E27FC236}">
                <a16:creationId xmlns:a16="http://schemas.microsoft.com/office/drawing/2014/main" id="{BE5CBAD5-F1D5-40F7-9822-DA89B0FE8B1E}"/>
              </a:ext>
            </a:extLst>
          </p:cNvPr>
          <p:cNvSpPr txBox="1"/>
          <p:nvPr/>
        </p:nvSpPr>
        <p:spPr>
          <a:xfrm>
            <a:off x="725931" y="11010557"/>
            <a:ext cx="3127612" cy="584775"/>
          </a:xfrm>
          <a:prstGeom prst="rect">
            <a:avLst/>
          </a:prstGeom>
          <a:noFill/>
        </p:spPr>
        <p:txBody>
          <a:bodyPr wrap="square" rtlCol="0">
            <a:spAutoFit/>
          </a:bodyPr>
          <a:lstStyle/>
          <a:p>
            <a:pPr algn="just"/>
            <a:r>
              <a:rPr lang="pt-BR" sz="3200" b="1" dirty="0"/>
              <a:t>OBJETIVE </a:t>
            </a:r>
            <a:endParaRPr lang="es-CO" sz="3200" b="1" dirty="0"/>
          </a:p>
        </p:txBody>
      </p:sp>
      <p:sp>
        <p:nvSpPr>
          <p:cNvPr id="22" name="CuadroTexto 21">
            <a:extLst>
              <a:ext uri="{FF2B5EF4-FFF2-40B4-BE49-F238E27FC236}">
                <a16:creationId xmlns:a16="http://schemas.microsoft.com/office/drawing/2014/main" id="{356E0C41-C8F5-6BAA-6873-F7840794940F}"/>
              </a:ext>
            </a:extLst>
          </p:cNvPr>
          <p:cNvSpPr txBox="1"/>
          <p:nvPr/>
        </p:nvSpPr>
        <p:spPr>
          <a:xfrm>
            <a:off x="725929" y="11707515"/>
            <a:ext cx="12990070" cy="1815882"/>
          </a:xfrm>
          <a:prstGeom prst="rect">
            <a:avLst/>
          </a:prstGeom>
          <a:noFill/>
        </p:spPr>
        <p:txBody>
          <a:bodyPr wrap="square" rtlCol="0">
            <a:spAutoFit/>
          </a:bodyPr>
          <a:lstStyle/>
          <a:p>
            <a:pPr algn="just"/>
            <a:r>
              <a:rPr lang="en-US" sz="2800" dirty="0"/>
              <a:t>The objective of this study was to evaluate the effect of the inclusion of chemical silage of red tilapia (Oreochromis spp.) viscera in diets for broilers of the Ross 308 line, on the productive variables and blood parameters of the birds.</a:t>
            </a:r>
            <a:endParaRPr lang="es-CO" sz="2800" dirty="0"/>
          </a:p>
        </p:txBody>
      </p:sp>
      <p:sp>
        <p:nvSpPr>
          <p:cNvPr id="23" name="CuadroTexto 22">
            <a:extLst>
              <a:ext uri="{FF2B5EF4-FFF2-40B4-BE49-F238E27FC236}">
                <a16:creationId xmlns:a16="http://schemas.microsoft.com/office/drawing/2014/main" id="{68839DDA-16EA-DF67-0A24-046F3B6F96AA}"/>
              </a:ext>
            </a:extLst>
          </p:cNvPr>
          <p:cNvSpPr txBox="1"/>
          <p:nvPr/>
        </p:nvSpPr>
        <p:spPr>
          <a:xfrm>
            <a:off x="709783" y="13751417"/>
            <a:ext cx="5511585" cy="584775"/>
          </a:xfrm>
          <a:prstGeom prst="rect">
            <a:avLst/>
          </a:prstGeom>
          <a:noFill/>
        </p:spPr>
        <p:txBody>
          <a:bodyPr wrap="square" rtlCol="0">
            <a:spAutoFit/>
          </a:bodyPr>
          <a:lstStyle/>
          <a:p>
            <a:pPr algn="just"/>
            <a:r>
              <a:rPr lang="pt-BR" sz="3200" b="1" dirty="0"/>
              <a:t>MATERIALS AND METHODS </a:t>
            </a:r>
            <a:endParaRPr lang="es-CO" sz="3200" b="1" dirty="0"/>
          </a:p>
        </p:txBody>
      </p:sp>
      <p:sp>
        <p:nvSpPr>
          <p:cNvPr id="24" name="CuadroTexto 23">
            <a:extLst>
              <a:ext uri="{FF2B5EF4-FFF2-40B4-BE49-F238E27FC236}">
                <a16:creationId xmlns:a16="http://schemas.microsoft.com/office/drawing/2014/main" id="{54CED868-5866-F901-909D-614EAE9BF541}"/>
              </a:ext>
            </a:extLst>
          </p:cNvPr>
          <p:cNvSpPr txBox="1"/>
          <p:nvPr/>
        </p:nvSpPr>
        <p:spPr>
          <a:xfrm>
            <a:off x="725929" y="14492330"/>
            <a:ext cx="12990071" cy="3970318"/>
          </a:xfrm>
          <a:prstGeom prst="rect">
            <a:avLst/>
          </a:prstGeom>
          <a:noFill/>
        </p:spPr>
        <p:txBody>
          <a:bodyPr wrap="square" rtlCol="0">
            <a:spAutoFit/>
          </a:bodyPr>
          <a:lstStyle/>
          <a:p>
            <a:pPr algn="just"/>
            <a:r>
              <a:rPr lang="en-US" sz="2800" dirty="0"/>
              <a:t>The methodology presents several subsections, initially the preparation of the chemical silage (EQ) was described, followed by the bromatological and microbiological characterization of the same, the feeding of the birds, the evaluation of the productive variables, the quantification of blood chemistry and hemogram and finally, the statistical analysis was established. For this purpose, the productive variables such as weight, size, feed consumption, feed conversion and mortality were evaluated, which were measured weekly, as well as the blood parameters and the complete blood count, which were measured at the end of the birds' productive period.</a:t>
            </a:r>
            <a:endParaRPr lang="es-CO" sz="2800" dirty="0"/>
          </a:p>
        </p:txBody>
      </p:sp>
      <p:sp>
        <p:nvSpPr>
          <p:cNvPr id="31" name="CuadroTexto 30">
            <a:extLst>
              <a:ext uri="{FF2B5EF4-FFF2-40B4-BE49-F238E27FC236}">
                <a16:creationId xmlns:a16="http://schemas.microsoft.com/office/drawing/2014/main" id="{D0A123C9-A532-E286-FAE2-8C1AFD0BA876}"/>
              </a:ext>
            </a:extLst>
          </p:cNvPr>
          <p:cNvSpPr txBox="1"/>
          <p:nvPr/>
        </p:nvSpPr>
        <p:spPr>
          <a:xfrm>
            <a:off x="14400208" y="12991011"/>
            <a:ext cx="12990070" cy="584775"/>
          </a:xfrm>
          <a:prstGeom prst="rect">
            <a:avLst/>
          </a:prstGeom>
          <a:noFill/>
        </p:spPr>
        <p:txBody>
          <a:bodyPr wrap="square" rtlCol="0">
            <a:spAutoFit/>
          </a:bodyPr>
          <a:lstStyle/>
          <a:p>
            <a:pPr algn="just"/>
            <a:r>
              <a:rPr lang="pt-BR" sz="3200" b="1" dirty="0"/>
              <a:t>TABLE 2. </a:t>
            </a:r>
            <a:r>
              <a:rPr lang="en-US" sz="2800" dirty="0"/>
              <a:t>Productive variables (n=60)</a:t>
            </a:r>
            <a:endParaRPr lang="es-CO" sz="2800" dirty="0"/>
          </a:p>
        </p:txBody>
      </p:sp>
      <p:sp>
        <p:nvSpPr>
          <p:cNvPr id="64" name="CuadroTexto 63">
            <a:extLst>
              <a:ext uri="{FF2B5EF4-FFF2-40B4-BE49-F238E27FC236}">
                <a16:creationId xmlns:a16="http://schemas.microsoft.com/office/drawing/2014/main" id="{BA7640D4-7388-06F0-F0B6-C932E0C13875}"/>
              </a:ext>
            </a:extLst>
          </p:cNvPr>
          <p:cNvSpPr txBox="1"/>
          <p:nvPr/>
        </p:nvSpPr>
        <p:spPr>
          <a:xfrm>
            <a:off x="14400203" y="21944406"/>
            <a:ext cx="11161271" cy="584775"/>
          </a:xfrm>
          <a:prstGeom prst="rect">
            <a:avLst/>
          </a:prstGeom>
          <a:noFill/>
        </p:spPr>
        <p:txBody>
          <a:bodyPr wrap="square" rtlCol="0">
            <a:spAutoFit/>
          </a:bodyPr>
          <a:lstStyle/>
          <a:p>
            <a:pPr algn="just"/>
            <a:r>
              <a:rPr lang="pt-BR" sz="3200" b="1" dirty="0"/>
              <a:t>TABLE 3. </a:t>
            </a:r>
            <a:r>
              <a:rPr lang="en-US" sz="2800" dirty="0"/>
              <a:t>Hemogram and blood chemistry (n=6)</a:t>
            </a:r>
          </a:p>
        </p:txBody>
      </p:sp>
      <p:sp>
        <p:nvSpPr>
          <p:cNvPr id="66" name="CuadroTexto 65">
            <a:extLst>
              <a:ext uri="{FF2B5EF4-FFF2-40B4-BE49-F238E27FC236}">
                <a16:creationId xmlns:a16="http://schemas.microsoft.com/office/drawing/2014/main" id="{A2B6D4EF-1738-08A0-85E5-7D9A1062A493}"/>
              </a:ext>
            </a:extLst>
          </p:cNvPr>
          <p:cNvSpPr txBox="1"/>
          <p:nvPr/>
        </p:nvSpPr>
        <p:spPr>
          <a:xfrm>
            <a:off x="709785" y="18774924"/>
            <a:ext cx="3143758" cy="584775"/>
          </a:xfrm>
          <a:prstGeom prst="rect">
            <a:avLst/>
          </a:prstGeom>
          <a:noFill/>
        </p:spPr>
        <p:txBody>
          <a:bodyPr wrap="square" rtlCol="0">
            <a:spAutoFit/>
          </a:bodyPr>
          <a:lstStyle/>
          <a:p>
            <a:pPr algn="just"/>
            <a:r>
              <a:rPr lang="pt-BR" sz="3200" b="1" dirty="0"/>
              <a:t>RESULTS</a:t>
            </a:r>
            <a:endParaRPr lang="es-CO" sz="3200" b="1" dirty="0"/>
          </a:p>
        </p:txBody>
      </p:sp>
      <p:sp>
        <p:nvSpPr>
          <p:cNvPr id="67" name="CuadroTexto 66">
            <a:extLst>
              <a:ext uri="{FF2B5EF4-FFF2-40B4-BE49-F238E27FC236}">
                <a16:creationId xmlns:a16="http://schemas.microsoft.com/office/drawing/2014/main" id="{34BC923A-1273-2303-656E-D6247ADBA391}"/>
              </a:ext>
            </a:extLst>
          </p:cNvPr>
          <p:cNvSpPr txBox="1"/>
          <p:nvPr/>
        </p:nvSpPr>
        <p:spPr>
          <a:xfrm>
            <a:off x="709783" y="19606721"/>
            <a:ext cx="12990069" cy="1384995"/>
          </a:xfrm>
          <a:prstGeom prst="rect">
            <a:avLst/>
          </a:prstGeom>
          <a:noFill/>
        </p:spPr>
        <p:txBody>
          <a:bodyPr wrap="square" rtlCol="0">
            <a:spAutoFit/>
          </a:bodyPr>
          <a:lstStyle/>
          <a:p>
            <a:pPr algn="just"/>
            <a:r>
              <a:rPr lang="en-US" sz="2800" dirty="0"/>
              <a:t>The results show an increase of approximately 50% in the protein value of the silage with respect to the fresh viscera, mainly due to the defatting process, which reduces the fat by approximately 80% (table 1). </a:t>
            </a:r>
            <a:endParaRPr lang="es-CO" sz="2800" dirty="0"/>
          </a:p>
        </p:txBody>
      </p:sp>
      <p:sp>
        <p:nvSpPr>
          <p:cNvPr id="69" name="CuadroTexto 68">
            <a:extLst>
              <a:ext uri="{FF2B5EF4-FFF2-40B4-BE49-F238E27FC236}">
                <a16:creationId xmlns:a16="http://schemas.microsoft.com/office/drawing/2014/main" id="{EE24A99A-E19C-94EB-79D3-877A6161A9A1}"/>
              </a:ext>
            </a:extLst>
          </p:cNvPr>
          <p:cNvSpPr txBox="1"/>
          <p:nvPr/>
        </p:nvSpPr>
        <p:spPr>
          <a:xfrm>
            <a:off x="14400206" y="26298951"/>
            <a:ext cx="3127612" cy="584775"/>
          </a:xfrm>
          <a:prstGeom prst="rect">
            <a:avLst/>
          </a:prstGeom>
          <a:noFill/>
        </p:spPr>
        <p:txBody>
          <a:bodyPr wrap="square" rtlCol="0">
            <a:spAutoFit/>
          </a:bodyPr>
          <a:lstStyle/>
          <a:p>
            <a:pPr algn="just"/>
            <a:r>
              <a:rPr lang="pt-BR" sz="3200" b="1" dirty="0"/>
              <a:t>CONCLUSION</a:t>
            </a:r>
            <a:endParaRPr lang="es-CO" sz="3200" b="1" dirty="0"/>
          </a:p>
        </p:txBody>
      </p:sp>
      <p:sp>
        <p:nvSpPr>
          <p:cNvPr id="70" name="CuadroTexto 69">
            <a:extLst>
              <a:ext uri="{FF2B5EF4-FFF2-40B4-BE49-F238E27FC236}">
                <a16:creationId xmlns:a16="http://schemas.microsoft.com/office/drawing/2014/main" id="{E5AC2F67-FB45-26AE-F649-4419C070EDE5}"/>
              </a:ext>
            </a:extLst>
          </p:cNvPr>
          <p:cNvSpPr txBox="1"/>
          <p:nvPr/>
        </p:nvSpPr>
        <p:spPr>
          <a:xfrm>
            <a:off x="14400206" y="26979288"/>
            <a:ext cx="13128736" cy="2246769"/>
          </a:xfrm>
          <a:prstGeom prst="rect">
            <a:avLst/>
          </a:prstGeom>
          <a:noFill/>
        </p:spPr>
        <p:txBody>
          <a:bodyPr wrap="square" rtlCol="0">
            <a:spAutoFit/>
          </a:bodyPr>
          <a:lstStyle/>
          <a:p>
            <a:pPr algn="just"/>
            <a:r>
              <a:rPr lang="en-US" sz="2800" dirty="0"/>
              <a:t>In conclusion, the chemical silage of red tilapia viscera has the bromatological and microbiological characteristics required to be used as a protein source in the feeding of poultry such as broilers. The design of diets using tilapia silage as a protein source is technically feasible since it provides the necessary nutrients for broiler growth without negatively affecting broiler health.</a:t>
            </a:r>
            <a:endParaRPr lang="es-CO" sz="2800" dirty="0"/>
          </a:p>
        </p:txBody>
      </p:sp>
      <p:sp>
        <p:nvSpPr>
          <p:cNvPr id="71" name="CuadroTexto 70">
            <a:extLst>
              <a:ext uri="{FF2B5EF4-FFF2-40B4-BE49-F238E27FC236}">
                <a16:creationId xmlns:a16="http://schemas.microsoft.com/office/drawing/2014/main" id="{B60D3DF0-5939-B017-292F-7E822562589B}"/>
              </a:ext>
            </a:extLst>
          </p:cNvPr>
          <p:cNvSpPr txBox="1"/>
          <p:nvPr/>
        </p:nvSpPr>
        <p:spPr>
          <a:xfrm>
            <a:off x="14400206" y="29544664"/>
            <a:ext cx="4743403" cy="584775"/>
          </a:xfrm>
          <a:prstGeom prst="rect">
            <a:avLst/>
          </a:prstGeom>
          <a:noFill/>
        </p:spPr>
        <p:txBody>
          <a:bodyPr wrap="square" rtlCol="0">
            <a:spAutoFit/>
          </a:bodyPr>
          <a:lstStyle/>
          <a:p>
            <a:pPr algn="just"/>
            <a:r>
              <a:rPr lang="pt-BR" sz="3200" b="1" dirty="0"/>
              <a:t>ACKNOWLEDGEMENTS</a:t>
            </a:r>
            <a:endParaRPr lang="es-CO" sz="3200" b="1" dirty="0"/>
          </a:p>
        </p:txBody>
      </p:sp>
      <p:sp>
        <p:nvSpPr>
          <p:cNvPr id="72" name="CuadroTexto 71">
            <a:extLst>
              <a:ext uri="{FF2B5EF4-FFF2-40B4-BE49-F238E27FC236}">
                <a16:creationId xmlns:a16="http://schemas.microsoft.com/office/drawing/2014/main" id="{A4F0E66B-48D4-3947-4D4B-D3503324E844}"/>
              </a:ext>
            </a:extLst>
          </p:cNvPr>
          <p:cNvSpPr txBox="1"/>
          <p:nvPr/>
        </p:nvSpPr>
        <p:spPr>
          <a:xfrm>
            <a:off x="14487595" y="30320562"/>
            <a:ext cx="12990069" cy="830997"/>
          </a:xfrm>
          <a:prstGeom prst="rect">
            <a:avLst/>
          </a:prstGeom>
          <a:noFill/>
        </p:spPr>
        <p:txBody>
          <a:bodyPr wrap="square" rtlCol="0">
            <a:spAutoFit/>
          </a:bodyPr>
          <a:lstStyle/>
          <a:p>
            <a:pPr algn="just"/>
            <a:r>
              <a:rPr lang="en-US" sz="2400" dirty="0"/>
              <a:t>Universidad de Antioquia through the 16ª  call “</a:t>
            </a:r>
            <a:r>
              <a:rPr lang="es-ES" sz="2400" dirty="0"/>
              <a:t>Resignificación de la presencia de la Universidad en los territorios, como aporte a la construcción de paz, BUPP 2020</a:t>
            </a:r>
            <a:r>
              <a:rPr lang="en-US" sz="2400" dirty="0"/>
              <a:t>” CIFAL 238.</a:t>
            </a:r>
            <a:endParaRPr lang="es-CO" sz="2400" dirty="0"/>
          </a:p>
        </p:txBody>
      </p:sp>
      <p:sp>
        <p:nvSpPr>
          <p:cNvPr id="73" name="CuadroTexto 72">
            <a:extLst>
              <a:ext uri="{FF2B5EF4-FFF2-40B4-BE49-F238E27FC236}">
                <a16:creationId xmlns:a16="http://schemas.microsoft.com/office/drawing/2014/main" id="{537D35B8-C957-8A9A-1732-24AB3D164369}"/>
              </a:ext>
            </a:extLst>
          </p:cNvPr>
          <p:cNvSpPr txBox="1"/>
          <p:nvPr/>
        </p:nvSpPr>
        <p:spPr>
          <a:xfrm>
            <a:off x="14486675" y="31293894"/>
            <a:ext cx="4743403" cy="584775"/>
          </a:xfrm>
          <a:prstGeom prst="rect">
            <a:avLst/>
          </a:prstGeom>
          <a:noFill/>
        </p:spPr>
        <p:txBody>
          <a:bodyPr wrap="square" rtlCol="0">
            <a:spAutoFit/>
          </a:bodyPr>
          <a:lstStyle/>
          <a:p>
            <a:pPr algn="just"/>
            <a:r>
              <a:rPr lang="pt-BR" sz="3200" b="1" dirty="0"/>
              <a:t>REFERENCE</a:t>
            </a:r>
            <a:endParaRPr lang="es-CO" sz="3200" b="1" dirty="0"/>
          </a:p>
        </p:txBody>
      </p:sp>
      <p:sp>
        <p:nvSpPr>
          <p:cNvPr id="74" name="CuadroTexto 73">
            <a:extLst>
              <a:ext uri="{FF2B5EF4-FFF2-40B4-BE49-F238E27FC236}">
                <a16:creationId xmlns:a16="http://schemas.microsoft.com/office/drawing/2014/main" id="{38B99050-BE91-ED88-D6A4-4C70A83BB106}"/>
              </a:ext>
            </a:extLst>
          </p:cNvPr>
          <p:cNvSpPr txBox="1"/>
          <p:nvPr/>
        </p:nvSpPr>
        <p:spPr>
          <a:xfrm>
            <a:off x="14486675" y="32285128"/>
            <a:ext cx="13202249" cy="3416320"/>
          </a:xfrm>
          <a:prstGeom prst="rect">
            <a:avLst/>
          </a:prstGeom>
          <a:noFill/>
        </p:spPr>
        <p:txBody>
          <a:bodyPr wrap="square" rtlCol="0">
            <a:spAutoFit/>
          </a:bodyPr>
          <a:lstStyle/>
          <a:p>
            <a:pPr marL="285750" indent="-285750" algn="just">
              <a:buFontTx/>
              <a:buChar char="-"/>
            </a:pPr>
            <a:r>
              <a:rPr lang="es-ES" sz="1800" dirty="0"/>
              <a:t>Arias, L., Gómez, L. J., y Zapata, J. E., Efecto de Temperatura-Tiempo sobre los Lípidos Extraídos de </a:t>
            </a:r>
            <a:r>
              <a:rPr lang="es-ES" sz="1800" dirty="0" err="1"/>
              <a:t>VÍsceras</a:t>
            </a:r>
            <a:r>
              <a:rPr lang="es-ES" sz="1800" dirty="0"/>
              <a:t> de Tilapia Roja (Oreochromis sp.) Utilizando un Proceso de Calentamiento-Congelación, https://do.org/i10.4067/s0718-07642017000500014, </a:t>
            </a:r>
            <a:r>
              <a:rPr lang="es-ES" sz="1800" dirty="0" err="1"/>
              <a:t>Inf.Tecnol</a:t>
            </a:r>
            <a:r>
              <a:rPr lang="es-ES" sz="1800" dirty="0"/>
              <a:t>., 28(5), 131–142. (2017). </a:t>
            </a:r>
          </a:p>
          <a:p>
            <a:pPr marL="285750" indent="-285750" algn="just">
              <a:buFontTx/>
              <a:buChar char="-"/>
            </a:pPr>
            <a:r>
              <a:rPr lang="en-US" sz="1800" dirty="0" err="1"/>
              <a:t>Darsana</a:t>
            </a:r>
            <a:r>
              <a:rPr lang="en-US" sz="1800" dirty="0"/>
              <a:t>, M., y Sreekumar, K., Effect of Processed Fish Wastes Supplementation on Blood Biochemical and Meat Composition of Broiler Chicken. Iran. J. Vet. Res. 13(3). (2012).</a:t>
            </a:r>
          </a:p>
          <a:p>
            <a:pPr marL="285750" indent="-285750" algn="just">
              <a:buFontTx/>
              <a:buChar char="-"/>
            </a:pPr>
            <a:r>
              <a:rPr lang="en-US" sz="1800" dirty="0"/>
              <a:t>Gaviria G, Y.S., </a:t>
            </a:r>
            <a:r>
              <a:rPr lang="en-US" sz="1800" dirty="0" err="1"/>
              <a:t>Londoño</a:t>
            </a:r>
            <a:r>
              <a:rPr lang="en-US" sz="1800" dirty="0"/>
              <a:t> L. F., y Zapata, J.E., Effects of chemical silage of red tilapia viscera (Oreochromis spp.) as a source of protein on the productive and hematological parameters in isa-brown laying hens (Gallus </a:t>
            </a:r>
            <a:r>
              <a:rPr lang="en-US" sz="1800" dirty="0" err="1"/>
              <a:t>gallus</a:t>
            </a:r>
            <a:r>
              <a:rPr lang="en-US" sz="1800" dirty="0"/>
              <a:t> </a:t>
            </a:r>
            <a:r>
              <a:rPr lang="en-US" sz="1800" dirty="0" err="1"/>
              <a:t>domesticus</a:t>
            </a:r>
            <a:r>
              <a:rPr lang="en-US" sz="1800" dirty="0"/>
              <a:t>). https://do.org/10.1016/j.heliyon.2020.e05831, J. </a:t>
            </a:r>
            <a:r>
              <a:rPr lang="en-US" sz="1800" dirty="0" err="1"/>
              <a:t>Heliyon</a:t>
            </a:r>
            <a:r>
              <a:rPr lang="en-US" sz="1800" dirty="0"/>
              <a:t> 6(12). 2020.</a:t>
            </a:r>
          </a:p>
          <a:p>
            <a:pPr marL="285750" indent="-285750" algn="just">
              <a:buFontTx/>
              <a:buChar char="-"/>
            </a:pPr>
            <a:r>
              <a:rPr lang="es-ES" sz="1800" dirty="0"/>
              <a:t>Gutiérrez, L. L., y Corredor, J. R., Parámetros Sanguíneos y Respuesta Inmune En Pollos de Engorde Alimentados Con Probióticos. https://do.org/10.17151, </a:t>
            </a:r>
            <a:r>
              <a:rPr lang="es-ES" sz="1800" dirty="0" err="1"/>
              <a:t>Vet</a:t>
            </a:r>
            <a:r>
              <a:rPr lang="es-ES" sz="1800" dirty="0"/>
              <a:t>. </a:t>
            </a:r>
            <a:r>
              <a:rPr lang="es-ES" sz="1800" dirty="0" err="1"/>
              <a:t>Anim</a:t>
            </a:r>
            <a:r>
              <a:rPr lang="es-ES" sz="1800" dirty="0"/>
              <a:t>. </a:t>
            </a:r>
            <a:r>
              <a:rPr lang="es-ES" sz="1800" dirty="0" err="1"/>
              <a:t>Sci</a:t>
            </a:r>
            <a:r>
              <a:rPr lang="es-ES" sz="1800" dirty="0"/>
              <a:t>. 11(2):81–92. (2017).</a:t>
            </a:r>
            <a:endParaRPr lang="es-CO" sz="1800" dirty="0"/>
          </a:p>
          <a:p>
            <a:pPr marL="285750" indent="-285750" algn="just">
              <a:buFontTx/>
              <a:buChar char="-"/>
            </a:pPr>
            <a:r>
              <a:rPr lang="pt-BR" sz="1800" dirty="0"/>
              <a:t>Venturoso, O. J., </a:t>
            </a:r>
            <a:r>
              <a:rPr lang="pt-BR" sz="1800" dirty="0" err="1"/>
              <a:t>Reinicke</a:t>
            </a:r>
            <a:r>
              <a:rPr lang="pt-BR" sz="1800" dirty="0"/>
              <a:t>, F., y </a:t>
            </a:r>
            <a:r>
              <a:rPr lang="pt-BR" sz="1800" dirty="0" err="1"/>
              <a:t>otros</a:t>
            </a:r>
            <a:r>
              <a:rPr lang="pt-BR" sz="1800" dirty="0"/>
              <a:t> seis autores., Silagem Ácida de Resíduos de Peixes Para Frangos de Corte. http://dx.doi.org/10.21708/avb.2016.10.3.5412, Acta Vet. Bras. 10(3):284–89. </a:t>
            </a:r>
            <a:r>
              <a:rPr lang="pt-BR" sz="1800"/>
              <a:t>(2016).</a:t>
            </a:r>
            <a:endParaRPr lang="es-CO" sz="1800" dirty="0"/>
          </a:p>
        </p:txBody>
      </p:sp>
      <p:graphicFrame>
        <p:nvGraphicFramePr>
          <p:cNvPr id="5" name="Tabla 4">
            <a:extLst>
              <a:ext uri="{FF2B5EF4-FFF2-40B4-BE49-F238E27FC236}">
                <a16:creationId xmlns:a16="http://schemas.microsoft.com/office/drawing/2014/main" id="{CC34D5FF-E10A-AA33-FEA4-1B4E98D5C6A1}"/>
              </a:ext>
            </a:extLst>
          </p:cNvPr>
          <p:cNvGraphicFramePr>
            <a:graphicFrameLocks noGrp="1"/>
          </p:cNvGraphicFramePr>
          <p:nvPr>
            <p:extLst>
              <p:ext uri="{D42A27DB-BD31-4B8C-83A1-F6EECF244321}">
                <p14:modId xmlns:p14="http://schemas.microsoft.com/office/powerpoint/2010/main" val="1404152030"/>
              </p:ext>
            </p:extLst>
          </p:nvPr>
        </p:nvGraphicFramePr>
        <p:xfrm>
          <a:off x="740411" y="22062825"/>
          <a:ext cx="12990069" cy="2602230"/>
        </p:xfrm>
        <a:graphic>
          <a:graphicData uri="http://schemas.openxmlformats.org/drawingml/2006/table">
            <a:tbl>
              <a:tblPr firstRow="1" firstCol="1" bandRow="1">
                <a:tableStyleId>{BC89EF96-8CEA-46FF-86C4-4CE0E7609802}</a:tableStyleId>
              </a:tblPr>
              <a:tblGrid>
                <a:gridCol w="4516406">
                  <a:extLst>
                    <a:ext uri="{9D8B030D-6E8A-4147-A177-3AD203B41FA5}">
                      <a16:colId xmlns:a16="http://schemas.microsoft.com/office/drawing/2014/main" val="3012821874"/>
                    </a:ext>
                  </a:extLst>
                </a:gridCol>
                <a:gridCol w="4186000">
                  <a:extLst>
                    <a:ext uri="{9D8B030D-6E8A-4147-A177-3AD203B41FA5}">
                      <a16:colId xmlns:a16="http://schemas.microsoft.com/office/drawing/2014/main" val="1713615017"/>
                    </a:ext>
                  </a:extLst>
                </a:gridCol>
                <a:gridCol w="4287663">
                  <a:extLst>
                    <a:ext uri="{9D8B030D-6E8A-4147-A177-3AD203B41FA5}">
                      <a16:colId xmlns:a16="http://schemas.microsoft.com/office/drawing/2014/main" val="2985908241"/>
                    </a:ext>
                  </a:extLst>
                </a:gridCol>
              </a:tblGrid>
              <a:tr h="0">
                <a:tc>
                  <a:txBody>
                    <a:bodyPr/>
                    <a:lstStyle/>
                    <a:p>
                      <a:pPr algn="ctr">
                        <a:lnSpc>
                          <a:spcPct val="107000"/>
                        </a:lnSpc>
                        <a:spcAft>
                          <a:spcPts val="800"/>
                        </a:spcAft>
                      </a:pPr>
                      <a:r>
                        <a:rPr lang="es-CO" sz="2800" dirty="0" err="1">
                          <a:effectLst/>
                        </a:rPr>
                        <a:t>Nutrient</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CO" sz="2800" dirty="0" err="1">
                          <a:effectLst/>
                        </a:rPr>
                        <a:t>Fresh</a:t>
                      </a:r>
                      <a:r>
                        <a:rPr lang="es-CO" sz="2800" dirty="0">
                          <a:effectLst/>
                        </a:rPr>
                        <a:t> Vísceras</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CO" sz="2800" dirty="0">
                          <a:effectLst/>
                        </a:rPr>
                        <a:t>Chemical </a:t>
                      </a:r>
                      <a:r>
                        <a:rPr lang="es-CO" sz="2800" dirty="0" err="1">
                          <a:effectLst/>
                        </a:rPr>
                        <a:t>silage</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22282302"/>
                  </a:ext>
                </a:extLst>
              </a:tr>
              <a:tr h="123190">
                <a:tc>
                  <a:txBody>
                    <a:bodyPr/>
                    <a:lstStyle/>
                    <a:p>
                      <a:pPr>
                        <a:lnSpc>
                          <a:spcPct val="107000"/>
                        </a:lnSpc>
                        <a:spcAft>
                          <a:spcPts val="800"/>
                        </a:spcAft>
                      </a:pPr>
                      <a:r>
                        <a:rPr lang="es-CO" sz="2800" dirty="0" err="1">
                          <a:effectLst/>
                        </a:rPr>
                        <a:t>Moisture</a:t>
                      </a:r>
                      <a:r>
                        <a:rPr lang="es-CO" sz="2800" dirty="0">
                          <a:effectLst/>
                        </a:rPr>
                        <a:t> (%)</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CO" sz="2800" dirty="0">
                          <a:effectLst/>
                        </a:rPr>
                        <a:t>61.36 ± 0.29</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CO" sz="2800">
                          <a:effectLst/>
                        </a:rPr>
                        <a:t>80.27 ± 0.09</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94592214"/>
                  </a:ext>
                </a:extLst>
              </a:tr>
              <a:tr h="71755">
                <a:tc>
                  <a:txBody>
                    <a:bodyPr/>
                    <a:lstStyle/>
                    <a:p>
                      <a:pPr>
                        <a:lnSpc>
                          <a:spcPct val="107000"/>
                        </a:lnSpc>
                        <a:spcAft>
                          <a:spcPts val="800"/>
                        </a:spcAft>
                      </a:pPr>
                      <a:r>
                        <a:rPr lang="es-CO" sz="2800" dirty="0" err="1">
                          <a:effectLst/>
                        </a:rPr>
                        <a:t>Protein</a:t>
                      </a:r>
                      <a:r>
                        <a:rPr lang="es-CO" sz="2800" dirty="0">
                          <a:effectLst/>
                        </a:rPr>
                        <a:t> (%)</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CO" sz="2800" dirty="0">
                          <a:effectLst/>
                        </a:rPr>
                        <a:t>4.03 ±0.10</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CO" sz="2800">
                          <a:effectLst/>
                        </a:rPr>
                        <a:t>8.85 ± 0.04</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51247088"/>
                  </a:ext>
                </a:extLst>
              </a:tr>
              <a:tr h="111760">
                <a:tc>
                  <a:txBody>
                    <a:bodyPr/>
                    <a:lstStyle/>
                    <a:p>
                      <a:pPr>
                        <a:lnSpc>
                          <a:spcPct val="107000"/>
                        </a:lnSpc>
                        <a:spcAft>
                          <a:spcPts val="800"/>
                        </a:spcAft>
                      </a:pPr>
                      <a:r>
                        <a:rPr lang="es-CO" sz="2800" dirty="0" err="1">
                          <a:effectLst/>
                        </a:rPr>
                        <a:t>Fat</a:t>
                      </a:r>
                      <a:r>
                        <a:rPr lang="es-CO" sz="2800" dirty="0">
                          <a:effectLst/>
                        </a:rPr>
                        <a:t> (%)</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CO" sz="2800" dirty="0">
                          <a:effectLst/>
                        </a:rPr>
                        <a:t>32.93 ± 0.04</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CO" sz="2800">
                          <a:effectLst/>
                        </a:rPr>
                        <a:t>7.08 ± 0.01</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01631885"/>
                  </a:ext>
                </a:extLst>
              </a:tr>
              <a:tr h="60960">
                <a:tc>
                  <a:txBody>
                    <a:bodyPr/>
                    <a:lstStyle/>
                    <a:p>
                      <a:pPr>
                        <a:lnSpc>
                          <a:spcPct val="107000"/>
                        </a:lnSpc>
                        <a:spcAft>
                          <a:spcPts val="800"/>
                        </a:spcAft>
                      </a:pPr>
                      <a:r>
                        <a:rPr lang="es-CO" sz="2800" dirty="0">
                          <a:effectLst/>
                        </a:rPr>
                        <a:t>Ash (%)</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CO" sz="2800" dirty="0">
                          <a:effectLst/>
                        </a:rPr>
                        <a:t>0.67 ± 0.04</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CO" sz="2800">
                          <a:effectLst/>
                        </a:rPr>
                        <a:t>2.69 ± 0.01</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87652474"/>
                  </a:ext>
                </a:extLst>
              </a:tr>
              <a:tr h="0">
                <a:tc>
                  <a:txBody>
                    <a:bodyPr/>
                    <a:lstStyle/>
                    <a:p>
                      <a:pPr>
                        <a:lnSpc>
                          <a:spcPct val="107000"/>
                        </a:lnSpc>
                        <a:spcAft>
                          <a:spcPts val="800"/>
                        </a:spcAft>
                      </a:pPr>
                      <a:r>
                        <a:rPr lang="es-CO" sz="2800" dirty="0" err="1">
                          <a:effectLst/>
                        </a:rPr>
                        <a:t>Carbohydrate</a:t>
                      </a:r>
                      <a:r>
                        <a:rPr lang="es-CO" sz="2800" dirty="0">
                          <a:effectLst/>
                        </a:rPr>
                        <a:t> (%)</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CO" sz="2800" dirty="0">
                          <a:effectLst/>
                        </a:rPr>
                        <a:t>0.98 ± 0.09</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CO" sz="2800" dirty="0">
                          <a:effectLst/>
                        </a:rPr>
                        <a:t>0.11 ± 0.02</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10412081"/>
                  </a:ext>
                </a:extLst>
              </a:tr>
            </a:tbl>
          </a:graphicData>
        </a:graphic>
      </p:graphicFrame>
      <p:sp>
        <p:nvSpPr>
          <p:cNvPr id="6" name="CuadroTexto 5">
            <a:extLst>
              <a:ext uri="{FF2B5EF4-FFF2-40B4-BE49-F238E27FC236}">
                <a16:creationId xmlns:a16="http://schemas.microsoft.com/office/drawing/2014/main" id="{AF559EBF-BDFE-7CD8-DA9A-5438BB82F97D}"/>
              </a:ext>
            </a:extLst>
          </p:cNvPr>
          <p:cNvSpPr txBox="1"/>
          <p:nvPr/>
        </p:nvSpPr>
        <p:spPr>
          <a:xfrm>
            <a:off x="709784" y="21234883"/>
            <a:ext cx="12990069" cy="584775"/>
          </a:xfrm>
          <a:prstGeom prst="rect">
            <a:avLst/>
          </a:prstGeom>
          <a:noFill/>
        </p:spPr>
        <p:txBody>
          <a:bodyPr wrap="square" rtlCol="0">
            <a:spAutoFit/>
          </a:bodyPr>
          <a:lstStyle/>
          <a:p>
            <a:pPr algn="just"/>
            <a:r>
              <a:rPr lang="pt-BR" sz="3200" b="1" dirty="0"/>
              <a:t>TABLE 1. </a:t>
            </a:r>
            <a:r>
              <a:rPr lang="en-US" sz="2800" dirty="0"/>
              <a:t>Bromatological composition of fresh viscera and chemical silage</a:t>
            </a:r>
          </a:p>
        </p:txBody>
      </p:sp>
      <p:sp>
        <p:nvSpPr>
          <p:cNvPr id="9" name="CuadroTexto 8">
            <a:extLst>
              <a:ext uri="{FF2B5EF4-FFF2-40B4-BE49-F238E27FC236}">
                <a16:creationId xmlns:a16="http://schemas.microsoft.com/office/drawing/2014/main" id="{7BF3CAAE-2D25-ADE5-12CD-028EB6E4A828}"/>
              </a:ext>
            </a:extLst>
          </p:cNvPr>
          <p:cNvSpPr txBox="1"/>
          <p:nvPr/>
        </p:nvSpPr>
        <p:spPr>
          <a:xfrm>
            <a:off x="709785" y="24933325"/>
            <a:ext cx="12990069" cy="1815882"/>
          </a:xfrm>
          <a:prstGeom prst="rect">
            <a:avLst/>
          </a:prstGeom>
          <a:noFill/>
        </p:spPr>
        <p:txBody>
          <a:bodyPr wrap="square" rtlCol="0">
            <a:spAutoFit/>
          </a:bodyPr>
          <a:lstStyle/>
          <a:p>
            <a:pPr algn="just"/>
            <a:r>
              <a:rPr lang="en-US" sz="2800" dirty="0"/>
              <a:t>The productive variables of the experimental feed showed statistically significant differences respect to the control, in the weekly weight parameter (1684 and 1830 g respectively), while the blood components of both diets were in the normal range for the specie under study. </a:t>
            </a:r>
            <a:endParaRPr lang="es-CO" sz="2800" dirty="0"/>
          </a:p>
        </p:txBody>
      </p:sp>
      <p:graphicFrame>
        <p:nvGraphicFramePr>
          <p:cNvPr id="77" name="Gráfico 76">
            <a:extLst>
              <a:ext uri="{FF2B5EF4-FFF2-40B4-BE49-F238E27FC236}">
                <a16:creationId xmlns:a16="http://schemas.microsoft.com/office/drawing/2014/main" id="{6E7F8030-FAAE-847C-BC7A-9784B5D138A4}"/>
              </a:ext>
            </a:extLst>
          </p:cNvPr>
          <p:cNvGraphicFramePr>
            <a:graphicFrameLocks/>
          </p:cNvGraphicFramePr>
          <p:nvPr>
            <p:extLst>
              <p:ext uri="{D42A27DB-BD31-4B8C-83A1-F6EECF244321}">
                <p14:modId xmlns:p14="http://schemas.microsoft.com/office/powerpoint/2010/main" val="3275268758"/>
              </p:ext>
            </p:extLst>
          </p:nvPr>
        </p:nvGraphicFramePr>
        <p:xfrm>
          <a:off x="551940" y="26932838"/>
          <a:ext cx="6840000" cy="7058889"/>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78" name="Gráfico 77">
            <a:extLst>
              <a:ext uri="{FF2B5EF4-FFF2-40B4-BE49-F238E27FC236}">
                <a16:creationId xmlns:a16="http://schemas.microsoft.com/office/drawing/2014/main" id="{749A1947-FF34-0E4B-B1D3-6BCA3C262AA1}"/>
              </a:ext>
            </a:extLst>
          </p:cNvPr>
          <p:cNvGraphicFramePr>
            <a:graphicFrameLocks/>
          </p:cNvGraphicFramePr>
          <p:nvPr>
            <p:extLst>
              <p:ext uri="{D42A27DB-BD31-4B8C-83A1-F6EECF244321}">
                <p14:modId xmlns:p14="http://schemas.microsoft.com/office/powerpoint/2010/main" val="1679293319"/>
              </p:ext>
            </p:extLst>
          </p:nvPr>
        </p:nvGraphicFramePr>
        <p:xfrm>
          <a:off x="7348029" y="27057307"/>
          <a:ext cx="6840000" cy="6934420"/>
        </p:xfrm>
        <a:graphic>
          <a:graphicData uri="http://schemas.openxmlformats.org/drawingml/2006/chart">
            <c:chart xmlns:c="http://schemas.openxmlformats.org/drawingml/2006/chart" xmlns:r="http://schemas.openxmlformats.org/officeDocument/2006/relationships" r:id="rId7"/>
          </a:graphicData>
        </a:graphic>
      </p:graphicFrame>
      <p:sp>
        <p:nvSpPr>
          <p:cNvPr id="79" name="CuadroTexto 78">
            <a:extLst>
              <a:ext uri="{FF2B5EF4-FFF2-40B4-BE49-F238E27FC236}">
                <a16:creationId xmlns:a16="http://schemas.microsoft.com/office/drawing/2014/main" id="{46654204-EFB5-59F9-A98D-DB92393BD27A}"/>
              </a:ext>
            </a:extLst>
          </p:cNvPr>
          <p:cNvSpPr txBox="1"/>
          <p:nvPr/>
        </p:nvSpPr>
        <p:spPr>
          <a:xfrm>
            <a:off x="14400206" y="7878961"/>
            <a:ext cx="12990069" cy="4832092"/>
          </a:xfrm>
          <a:prstGeom prst="rect">
            <a:avLst/>
          </a:prstGeom>
          <a:noFill/>
        </p:spPr>
        <p:txBody>
          <a:bodyPr wrap="square" rtlCol="0">
            <a:spAutoFit/>
          </a:bodyPr>
          <a:lstStyle/>
          <a:p>
            <a:pPr algn="just"/>
            <a:r>
              <a:rPr lang="en-US" sz="2800" dirty="0"/>
              <a:t>The productive, hematological and blood chemistry parameters of the birds are not affected by the inclusion of silage in the diets, being within the normal range for the broiler line used (Ross 308). However, cholesterol and triglycerides in the EQ diet may be increased due to the concentration of lipids and fatty acids present in the silage.</a:t>
            </a:r>
          </a:p>
          <a:p>
            <a:pPr algn="just"/>
            <a:r>
              <a:rPr lang="en-US" sz="2800" dirty="0"/>
              <a:t>Table 2 shows the productive variables feed consumption, percentage mortality and feed conversion rate for each of the diets during the 40 days of the study, additionally different letters in the superscript indicate the presence of statistically significant differences. The analysis of variance showed that the variables evaluated did not present statistically significant differences (P &lt; 0.05) between the two diets.</a:t>
            </a:r>
            <a:endParaRPr lang="es-CO" sz="2800" dirty="0"/>
          </a:p>
        </p:txBody>
      </p:sp>
      <p:graphicFrame>
        <p:nvGraphicFramePr>
          <p:cNvPr id="80" name="Tabla 79">
            <a:extLst>
              <a:ext uri="{FF2B5EF4-FFF2-40B4-BE49-F238E27FC236}">
                <a16:creationId xmlns:a16="http://schemas.microsoft.com/office/drawing/2014/main" id="{5A610311-4A07-4FF2-7C31-C00DD96AFF49}"/>
              </a:ext>
            </a:extLst>
          </p:cNvPr>
          <p:cNvGraphicFramePr>
            <a:graphicFrameLocks noGrp="1"/>
          </p:cNvGraphicFramePr>
          <p:nvPr>
            <p:extLst>
              <p:ext uri="{D42A27DB-BD31-4B8C-83A1-F6EECF244321}">
                <p14:modId xmlns:p14="http://schemas.microsoft.com/office/powerpoint/2010/main" val="1403672135"/>
              </p:ext>
            </p:extLst>
          </p:nvPr>
        </p:nvGraphicFramePr>
        <p:xfrm>
          <a:off x="14188029" y="22903121"/>
          <a:ext cx="14297357" cy="2647950"/>
        </p:xfrm>
        <a:graphic>
          <a:graphicData uri="http://schemas.openxmlformats.org/drawingml/2006/table">
            <a:tbl>
              <a:tblPr firstRow="1" firstCol="1" bandRow="1">
                <a:tableStyleId>{BC89EF96-8CEA-46FF-86C4-4CE0E7609802}</a:tableStyleId>
              </a:tblPr>
              <a:tblGrid>
                <a:gridCol w="1393347">
                  <a:extLst>
                    <a:ext uri="{9D8B030D-6E8A-4147-A177-3AD203B41FA5}">
                      <a16:colId xmlns:a16="http://schemas.microsoft.com/office/drawing/2014/main" val="1432170832"/>
                    </a:ext>
                  </a:extLst>
                </a:gridCol>
                <a:gridCol w="969264">
                  <a:extLst>
                    <a:ext uri="{9D8B030D-6E8A-4147-A177-3AD203B41FA5}">
                      <a16:colId xmlns:a16="http://schemas.microsoft.com/office/drawing/2014/main" val="332050872"/>
                    </a:ext>
                  </a:extLst>
                </a:gridCol>
                <a:gridCol w="969264">
                  <a:extLst>
                    <a:ext uri="{9D8B030D-6E8A-4147-A177-3AD203B41FA5}">
                      <a16:colId xmlns:a16="http://schemas.microsoft.com/office/drawing/2014/main" val="1067560147"/>
                    </a:ext>
                  </a:extLst>
                </a:gridCol>
                <a:gridCol w="2011680">
                  <a:extLst>
                    <a:ext uri="{9D8B030D-6E8A-4147-A177-3AD203B41FA5}">
                      <a16:colId xmlns:a16="http://schemas.microsoft.com/office/drawing/2014/main" val="560740763"/>
                    </a:ext>
                  </a:extLst>
                </a:gridCol>
                <a:gridCol w="999244">
                  <a:extLst>
                    <a:ext uri="{9D8B030D-6E8A-4147-A177-3AD203B41FA5}">
                      <a16:colId xmlns:a16="http://schemas.microsoft.com/office/drawing/2014/main" val="2871776055"/>
                    </a:ext>
                  </a:extLst>
                </a:gridCol>
                <a:gridCol w="999057">
                  <a:extLst>
                    <a:ext uri="{9D8B030D-6E8A-4147-A177-3AD203B41FA5}">
                      <a16:colId xmlns:a16="http://schemas.microsoft.com/office/drawing/2014/main" val="4177887159"/>
                    </a:ext>
                  </a:extLst>
                </a:gridCol>
                <a:gridCol w="804326">
                  <a:extLst>
                    <a:ext uri="{9D8B030D-6E8A-4147-A177-3AD203B41FA5}">
                      <a16:colId xmlns:a16="http://schemas.microsoft.com/office/drawing/2014/main" val="2869734861"/>
                    </a:ext>
                  </a:extLst>
                </a:gridCol>
                <a:gridCol w="804326">
                  <a:extLst>
                    <a:ext uri="{9D8B030D-6E8A-4147-A177-3AD203B41FA5}">
                      <a16:colId xmlns:a16="http://schemas.microsoft.com/office/drawing/2014/main" val="517830388"/>
                    </a:ext>
                  </a:extLst>
                </a:gridCol>
                <a:gridCol w="1129681">
                  <a:extLst>
                    <a:ext uri="{9D8B030D-6E8A-4147-A177-3AD203B41FA5}">
                      <a16:colId xmlns:a16="http://schemas.microsoft.com/office/drawing/2014/main" val="2991694760"/>
                    </a:ext>
                  </a:extLst>
                </a:gridCol>
                <a:gridCol w="1500794">
                  <a:extLst>
                    <a:ext uri="{9D8B030D-6E8A-4147-A177-3AD203B41FA5}">
                      <a16:colId xmlns:a16="http://schemas.microsoft.com/office/drawing/2014/main" val="3779436248"/>
                    </a:ext>
                  </a:extLst>
                </a:gridCol>
                <a:gridCol w="1378857">
                  <a:extLst>
                    <a:ext uri="{9D8B030D-6E8A-4147-A177-3AD203B41FA5}">
                      <a16:colId xmlns:a16="http://schemas.microsoft.com/office/drawing/2014/main" val="4209575680"/>
                    </a:ext>
                  </a:extLst>
                </a:gridCol>
                <a:gridCol w="1337517">
                  <a:extLst>
                    <a:ext uri="{9D8B030D-6E8A-4147-A177-3AD203B41FA5}">
                      <a16:colId xmlns:a16="http://schemas.microsoft.com/office/drawing/2014/main" val="1417624145"/>
                    </a:ext>
                  </a:extLst>
                </a:gridCol>
              </a:tblGrid>
              <a:tr h="190500">
                <a:tc>
                  <a:txBody>
                    <a:bodyPr/>
                    <a:lstStyle/>
                    <a:p>
                      <a:pPr>
                        <a:lnSpc>
                          <a:spcPct val="107000"/>
                        </a:lnSpc>
                      </a:pPr>
                      <a:endParaRPr lang="es-CO" sz="2800">
                        <a:effectLst/>
                        <a:latin typeface="Calibri" panose="020F0502020204030204" pitchFamily="34" charset="0"/>
                        <a:cs typeface="Arial" panose="020B0604020202020204" pitchFamily="34" charset="0"/>
                      </a:endParaRPr>
                    </a:p>
                  </a:txBody>
                  <a:tcPr marL="44450" marR="44450" marT="0" marB="0" anchor="b"/>
                </a:tc>
                <a:tc>
                  <a:txBody>
                    <a:bodyPr/>
                    <a:lstStyle/>
                    <a:p>
                      <a:pPr algn="ctr">
                        <a:lnSpc>
                          <a:spcPct val="107000"/>
                        </a:lnSpc>
                        <a:spcAft>
                          <a:spcPts val="800"/>
                        </a:spcAft>
                      </a:pPr>
                      <a:r>
                        <a:rPr lang="es-CO" sz="2800" dirty="0">
                          <a:effectLst/>
                        </a:rPr>
                        <a:t>HTO (%)</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dirty="0">
                          <a:effectLst/>
                        </a:rPr>
                        <a:t>HB (g/</a:t>
                      </a:r>
                      <a:r>
                        <a:rPr lang="es-CO" sz="2800" dirty="0" err="1">
                          <a:effectLst/>
                        </a:rPr>
                        <a:t>dL</a:t>
                      </a:r>
                      <a:r>
                        <a:rPr lang="es-CO" sz="2800" dirty="0">
                          <a:effectLst/>
                        </a:rPr>
                        <a:t>)</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a:effectLst/>
                        </a:rPr>
                        <a:t>GB</a:t>
                      </a:r>
                      <a:br>
                        <a:rPr lang="es-CO" sz="2800">
                          <a:effectLst/>
                        </a:rPr>
                      </a:br>
                      <a:r>
                        <a:rPr lang="es-CO" sz="2800">
                          <a:effectLst/>
                        </a:rPr>
                        <a:t>(g/mm3)</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a:effectLst/>
                        </a:rPr>
                        <a:t>H</a:t>
                      </a:r>
                      <a:br>
                        <a:rPr lang="es-CO" sz="2800">
                          <a:effectLst/>
                        </a:rPr>
                      </a:br>
                      <a:r>
                        <a:rPr lang="es-CO" sz="2800">
                          <a:effectLst/>
                        </a:rPr>
                        <a:t>(%)</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a:effectLst/>
                        </a:rPr>
                        <a:t>L</a:t>
                      </a:r>
                      <a:br>
                        <a:rPr lang="es-CO" sz="2800">
                          <a:effectLst/>
                        </a:rPr>
                      </a:br>
                      <a:r>
                        <a:rPr lang="es-CO" sz="2800">
                          <a:effectLst/>
                        </a:rPr>
                        <a:t>(%)</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a:effectLst/>
                        </a:rPr>
                        <a:t>E (%)</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a:effectLst/>
                        </a:rPr>
                        <a:t>M (%)</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a:effectLst/>
                        </a:rPr>
                        <a:t>PT (g/dL)</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dirty="0">
                          <a:effectLst/>
                        </a:rPr>
                        <a:t>TG. (mg/</a:t>
                      </a:r>
                      <a:r>
                        <a:rPr lang="es-CO" sz="2800" dirty="0" err="1">
                          <a:effectLst/>
                        </a:rPr>
                        <a:t>dL</a:t>
                      </a:r>
                      <a:r>
                        <a:rPr lang="es-CO" sz="2800" dirty="0">
                          <a:effectLst/>
                        </a:rPr>
                        <a:t>)</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dirty="0">
                          <a:effectLst/>
                        </a:rPr>
                        <a:t>CT (mg/</a:t>
                      </a:r>
                      <a:r>
                        <a:rPr lang="es-CO" sz="2800" dirty="0" err="1">
                          <a:effectLst/>
                        </a:rPr>
                        <a:t>dL</a:t>
                      </a:r>
                      <a:r>
                        <a:rPr lang="es-CO" sz="2800" dirty="0">
                          <a:effectLst/>
                        </a:rPr>
                        <a:t>)</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dirty="0">
                          <a:effectLst/>
                        </a:rPr>
                        <a:t>ALT (UI/L)</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508774274"/>
                  </a:ext>
                </a:extLst>
              </a:tr>
              <a:tr h="190500">
                <a:tc>
                  <a:txBody>
                    <a:bodyPr/>
                    <a:lstStyle/>
                    <a:p>
                      <a:pPr algn="just">
                        <a:lnSpc>
                          <a:spcPct val="107000"/>
                        </a:lnSpc>
                        <a:spcAft>
                          <a:spcPts val="800"/>
                        </a:spcAft>
                      </a:pPr>
                      <a:r>
                        <a:rPr lang="es-CO" sz="2800">
                          <a:effectLst/>
                        </a:rPr>
                        <a:t>Ref.</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07000"/>
                        </a:lnSpc>
                        <a:spcAft>
                          <a:spcPts val="800"/>
                        </a:spcAft>
                      </a:pPr>
                      <a:r>
                        <a:rPr lang="es-CO" sz="2800" dirty="0">
                          <a:effectLst/>
                        </a:rPr>
                        <a:t>23-35</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07000"/>
                        </a:lnSpc>
                        <a:spcAft>
                          <a:spcPts val="800"/>
                        </a:spcAft>
                      </a:pPr>
                      <a:r>
                        <a:rPr lang="es-CO" sz="2800">
                          <a:effectLst/>
                        </a:rPr>
                        <a:t>8-19</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07000"/>
                        </a:lnSpc>
                        <a:spcAft>
                          <a:spcPts val="800"/>
                        </a:spcAft>
                      </a:pPr>
                      <a:r>
                        <a:rPr lang="es-CO" sz="2800" dirty="0">
                          <a:effectLst/>
                        </a:rPr>
                        <a:t>3000-11000</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07000"/>
                        </a:lnSpc>
                        <a:spcAft>
                          <a:spcPts val="800"/>
                        </a:spcAft>
                      </a:pPr>
                      <a:r>
                        <a:rPr lang="es-CO" sz="2800">
                          <a:effectLst/>
                        </a:rPr>
                        <a:t>30-75</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07000"/>
                        </a:lnSpc>
                        <a:spcAft>
                          <a:spcPts val="800"/>
                        </a:spcAft>
                      </a:pPr>
                      <a:r>
                        <a:rPr lang="es-CO" sz="2800">
                          <a:effectLst/>
                        </a:rPr>
                        <a:t>20-65</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07000"/>
                        </a:lnSpc>
                        <a:spcAft>
                          <a:spcPts val="800"/>
                        </a:spcAft>
                      </a:pPr>
                      <a:r>
                        <a:rPr lang="es-CO" sz="2800">
                          <a:effectLst/>
                        </a:rPr>
                        <a:t>0-5</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07000"/>
                        </a:lnSpc>
                        <a:spcAft>
                          <a:spcPts val="800"/>
                        </a:spcAft>
                      </a:pPr>
                      <a:r>
                        <a:rPr lang="es-CO" sz="2800">
                          <a:effectLst/>
                        </a:rPr>
                        <a:t>0-5</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07000"/>
                        </a:lnSpc>
                        <a:spcAft>
                          <a:spcPts val="800"/>
                        </a:spcAft>
                      </a:pPr>
                      <a:r>
                        <a:rPr lang="es-CO" sz="2800">
                          <a:effectLst/>
                        </a:rPr>
                        <a:t> </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07000"/>
                        </a:lnSpc>
                        <a:spcAft>
                          <a:spcPts val="800"/>
                        </a:spcAft>
                      </a:pPr>
                      <a:r>
                        <a:rPr lang="es-CO" sz="2800">
                          <a:effectLst/>
                        </a:rPr>
                        <a:t> </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07000"/>
                        </a:lnSpc>
                        <a:spcAft>
                          <a:spcPts val="800"/>
                        </a:spcAft>
                      </a:pPr>
                      <a:r>
                        <a:rPr lang="es-CO" sz="2800">
                          <a:effectLst/>
                        </a:rPr>
                        <a:t> </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07000"/>
                        </a:lnSpc>
                        <a:spcAft>
                          <a:spcPts val="800"/>
                        </a:spcAft>
                      </a:pPr>
                      <a:r>
                        <a:rPr lang="es-CO" sz="2800">
                          <a:effectLst/>
                        </a:rPr>
                        <a:t> </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512045768"/>
                  </a:ext>
                </a:extLst>
              </a:tr>
              <a:tr h="190500">
                <a:tc>
                  <a:txBody>
                    <a:bodyPr/>
                    <a:lstStyle/>
                    <a:p>
                      <a:pPr algn="just">
                        <a:lnSpc>
                          <a:spcPct val="107000"/>
                        </a:lnSpc>
                        <a:spcAft>
                          <a:spcPts val="800"/>
                        </a:spcAft>
                      </a:pPr>
                      <a:r>
                        <a:rPr lang="es-CO" sz="2800">
                          <a:effectLst/>
                        </a:rPr>
                        <a:t>Control</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07000"/>
                        </a:lnSpc>
                        <a:spcAft>
                          <a:spcPts val="800"/>
                        </a:spcAft>
                      </a:pPr>
                      <a:r>
                        <a:rPr lang="es-CO" sz="2800">
                          <a:effectLst/>
                        </a:rPr>
                        <a:t>27</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07000"/>
                        </a:lnSpc>
                        <a:spcAft>
                          <a:spcPts val="800"/>
                        </a:spcAft>
                      </a:pPr>
                      <a:r>
                        <a:rPr lang="es-CO" sz="2800">
                          <a:effectLst/>
                        </a:rPr>
                        <a:t>8.9</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07000"/>
                        </a:lnSpc>
                        <a:spcAft>
                          <a:spcPts val="800"/>
                        </a:spcAft>
                      </a:pPr>
                      <a:r>
                        <a:rPr lang="es-CO" sz="2800">
                          <a:effectLst/>
                        </a:rPr>
                        <a:t>4800</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07000"/>
                        </a:lnSpc>
                        <a:spcAft>
                          <a:spcPts val="800"/>
                        </a:spcAft>
                      </a:pPr>
                      <a:r>
                        <a:rPr lang="es-CO" sz="2800">
                          <a:effectLst/>
                        </a:rPr>
                        <a:t>39</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07000"/>
                        </a:lnSpc>
                        <a:spcAft>
                          <a:spcPts val="800"/>
                        </a:spcAft>
                      </a:pPr>
                      <a:r>
                        <a:rPr lang="es-CO" sz="2800">
                          <a:effectLst/>
                        </a:rPr>
                        <a:t>67.5</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07000"/>
                        </a:lnSpc>
                        <a:spcAft>
                          <a:spcPts val="800"/>
                        </a:spcAft>
                      </a:pPr>
                      <a:r>
                        <a:rPr lang="es-CO" sz="2800">
                          <a:effectLst/>
                        </a:rPr>
                        <a:t>0</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07000"/>
                        </a:lnSpc>
                        <a:spcAft>
                          <a:spcPts val="800"/>
                        </a:spcAft>
                      </a:pPr>
                      <a:r>
                        <a:rPr lang="es-CO" sz="2800">
                          <a:effectLst/>
                        </a:rPr>
                        <a:t>1</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07000"/>
                        </a:lnSpc>
                        <a:spcAft>
                          <a:spcPts val="800"/>
                        </a:spcAft>
                      </a:pPr>
                      <a:r>
                        <a:rPr lang="es-CO" sz="2800">
                          <a:effectLst/>
                        </a:rPr>
                        <a:t>6.1</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07000"/>
                        </a:lnSpc>
                        <a:spcAft>
                          <a:spcPts val="800"/>
                        </a:spcAft>
                      </a:pPr>
                      <a:r>
                        <a:rPr lang="es-CO" sz="2800">
                          <a:effectLst/>
                        </a:rPr>
                        <a:t>29.5</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07000"/>
                        </a:lnSpc>
                        <a:spcAft>
                          <a:spcPts val="800"/>
                        </a:spcAft>
                      </a:pPr>
                      <a:r>
                        <a:rPr lang="es-CO" sz="2800">
                          <a:effectLst/>
                        </a:rPr>
                        <a:t>126</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07000"/>
                        </a:lnSpc>
                        <a:spcAft>
                          <a:spcPts val="800"/>
                        </a:spcAft>
                      </a:pPr>
                      <a:r>
                        <a:rPr lang="es-CO" sz="2800">
                          <a:effectLst/>
                        </a:rPr>
                        <a:t>12.6</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786105166"/>
                  </a:ext>
                </a:extLst>
              </a:tr>
              <a:tr h="190500">
                <a:tc>
                  <a:txBody>
                    <a:bodyPr/>
                    <a:lstStyle/>
                    <a:p>
                      <a:pPr algn="just">
                        <a:lnSpc>
                          <a:spcPct val="107000"/>
                        </a:lnSpc>
                        <a:spcAft>
                          <a:spcPts val="800"/>
                        </a:spcAft>
                      </a:pPr>
                      <a:r>
                        <a:rPr lang="es-CO" sz="2800" dirty="0" err="1">
                          <a:effectLst/>
                        </a:rPr>
                        <a:t>Silage</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07000"/>
                        </a:lnSpc>
                        <a:spcAft>
                          <a:spcPts val="800"/>
                        </a:spcAft>
                      </a:pPr>
                      <a:r>
                        <a:rPr lang="es-CO" sz="2800">
                          <a:effectLst/>
                        </a:rPr>
                        <a:t>25</a:t>
                      </a:r>
                      <a:r>
                        <a:rPr lang="es-CO" sz="2800" baseline="30000">
                          <a:effectLst/>
                        </a:rPr>
                        <a:t>b</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07000"/>
                        </a:lnSpc>
                        <a:spcAft>
                          <a:spcPts val="800"/>
                        </a:spcAft>
                      </a:pPr>
                      <a:r>
                        <a:rPr lang="es-CO" sz="2800">
                          <a:effectLst/>
                        </a:rPr>
                        <a:t>8.3</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07000"/>
                        </a:lnSpc>
                        <a:spcAft>
                          <a:spcPts val="800"/>
                        </a:spcAft>
                      </a:pPr>
                      <a:r>
                        <a:rPr lang="es-CO" sz="2800">
                          <a:effectLst/>
                        </a:rPr>
                        <a:t>5900</a:t>
                      </a:r>
                      <a:r>
                        <a:rPr lang="es-CO" sz="2800" baseline="30000">
                          <a:effectLst/>
                        </a:rPr>
                        <a:t>b</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07000"/>
                        </a:lnSpc>
                        <a:spcAft>
                          <a:spcPts val="800"/>
                        </a:spcAft>
                      </a:pPr>
                      <a:r>
                        <a:rPr lang="es-CO" sz="2800">
                          <a:effectLst/>
                        </a:rPr>
                        <a:t>40</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07000"/>
                        </a:lnSpc>
                        <a:spcAft>
                          <a:spcPts val="800"/>
                        </a:spcAft>
                      </a:pPr>
                      <a:r>
                        <a:rPr lang="es-CO" sz="2800">
                          <a:effectLst/>
                        </a:rPr>
                        <a:t>59</a:t>
                      </a:r>
                      <a:r>
                        <a:rPr lang="es-CO" sz="2800" baseline="30000">
                          <a:effectLst/>
                        </a:rPr>
                        <a:t>b</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07000"/>
                        </a:lnSpc>
                        <a:spcAft>
                          <a:spcPts val="800"/>
                        </a:spcAft>
                      </a:pPr>
                      <a:r>
                        <a:rPr lang="es-CO" sz="2800">
                          <a:effectLst/>
                        </a:rPr>
                        <a:t>1.5</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07000"/>
                        </a:lnSpc>
                        <a:spcAft>
                          <a:spcPts val="800"/>
                        </a:spcAft>
                      </a:pPr>
                      <a:r>
                        <a:rPr lang="es-CO" sz="2800">
                          <a:effectLst/>
                        </a:rPr>
                        <a:t>2</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07000"/>
                        </a:lnSpc>
                        <a:spcAft>
                          <a:spcPts val="800"/>
                        </a:spcAft>
                      </a:pPr>
                      <a:r>
                        <a:rPr lang="es-CO" sz="2800">
                          <a:effectLst/>
                        </a:rPr>
                        <a:t>6.3</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07000"/>
                        </a:lnSpc>
                        <a:spcAft>
                          <a:spcPts val="800"/>
                        </a:spcAft>
                      </a:pPr>
                      <a:r>
                        <a:rPr lang="es-CO" sz="2800">
                          <a:effectLst/>
                        </a:rPr>
                        <a:t>48</a:t>
                      </a:r>
                      <a:r>
                        <a:rPr lang="es-CO" sz="2800" baseline="30000">
                          <a:effectLst/>
                        </a:rPr>
                        <a:t>b</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07000"/>
                        </a:lnSpc>
                        <a:spcAft>
                          <a:spcPts val="800"/>
                        </a:spcAft>
                      </a:pPr>
                      <a:r>
                        <a:rPr lang="es-CO" sz="2800">
                          <a:effectLst/>
                        </a:rPr>
                        <a:t>163,9</a:t>
                      </a:r>
                      <a:r>
                        <a:rPr lang="es-CO" sz="2800" baseline="30000">
                          <a:effectLst/>
                        </a:rPr>
                        <a:t>b</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07000"/>
                        </a:lnSpc>
                        <a:spcAft>
                          <a:spcPts val="800"/>
                        </a:spcAft>
                      </a:pPr>
                      <a:r>
                        <a:rPr lang="es-CO" sz="2800" dirty="0">
                          <a:effectLst/>
                        </a:rPr>
                        <a:t>13.1</a:t>
                      </a:r>
                      <a:r>
                        <a:rPr lang="es-CO" sz="2800" baseline="30000" dirty="0">
                          <a:effectLst/>
                        </a:rPr>
                        <a:t>a</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09966993"/>
                  </a:ext>
                </a:extLst>
              </a:tr>
            </a:tbl>
          </a:graphicData>
        </a:graphic>
      </p:graphicFrame>
      <p:sp>
        <p:nvSpPr>
          <p:cNvPr id="81" name="CuadroTexto 80">
            <a:extLst>
              <a:ext uri="{FF2B5EF4-FFF2-40B4-BE49-F238E27FC236}">
                <a16:creationId xmlns:a16="http://schemas.microsoft.com/office/drawing/2014/main" id="{C7AF7E5E-11A0-F256-5C01-B8C9F8BEFD21}"/>
              </a:ext>
            </a:extLst>
          </p:cNvPr>
          <p:cNvSpPr txBox="1"/>
          <p:nvPr/>
        </p:nvSpPr>
        <p:spPr>
          <a:xfrm>
            <a:off x="740411" y="34593561"/>
            <a:ext cx="13447618" cy="584775"/>
          </a:xfrm>
          <a:prstGeom prst="rect">
            <a:avLst/>
          </a:prstGeom>
          <a:noFill/>
        </p:spPr>
        <p:txBody>
          <a:bodyPr wrap="square" rtlCol="0">
            <a:spAutoFit/>
          </a:bodyPr>
          <a:lstStyle/>
          <a:p>
            <a:pPr algn="just"/>
            <a:r>
              <a:rPr lang="pt-BR" sz="3200" b="1" dirty="0"/>
              <a:t>FIGURE 1. </a:t>
            </a:r>
            <a:r>
              <a:rPr lang="en-US" sz="2800" dirty="0"/>
              <a:t>Production variables of broiler chickens (A) Weekly weight (B) Size</a:t>
            </a:r>
          </a:p>
        </p:txBody>
      </p:sp>
      <p:graphicFrame>
        <p:nvGraphicFramePr>
          <p:cNvPr id="83" name="Tabla 82">
            <a:extLst>
              <a:ext uri="{FF2B5EF4-FFF2-40B4-BE49-F238E27FC236}">
                <a16:creationId xmlns:a16="http://schemas.microsoft.com/office/drawing/2014/main" id="{ADEB615E-46C6-6767-054A-4BC4E4979BF0}"/>
              </a:ext>
            </a:extLst>
          </p:cNvPr>
          <p:cNvGraphicFramePr>
            <a:graphicFrameLocks noGrp="1"/>
          </p:cNvGraphicFramePr>
          <p:nvPr>
            <p:extLst>
              <p:ext uri="{D42A27DB-BD31-4B8C-83A1-F6EECF244321}">
                <p14:modId xmlns:p14="http://schemas.microsoft.com/office/powerpoint/2010/main" val="3462966810"/>
              </p:ext>
            </p:extLst>
          </p:nvPr>
        </p:nvGraphicFramePr>
        <p:xfrm>
          <a:off x="14469540" y="13935445"/>
          <a:ext cx="12990068" cy="4819079"/>
        </p:xfrm>
        <a:graphic>
          <a:graphicData uri="http://schemas.openxmlformats.org/drawingml/2006/table">
            <a:tbl>
              <a:tblPr firstRow="1" firstCol="1" bandRow="1">
                <a:tableStyleId>{BC89EF96-8CEA-46FF-86C4-4CE0E7609802}</a:tableStyleId>
              </a:tblPr>
              <a:tblGrid>
                <a:gridCol w="1100660">
                  <a:extLst>
                    <a:ext uri="{9D8B030D-6E8A-4147-A177-3AD203B41FA5}">
                      <a16:colId xmlns:a16="http://schemas.microsoft.com/office/drawing/2014/main" val="3768068622"/>
                    </a:ext>
                  </a:extLst>
                </a:gridCol>
                <a:gridCol w="2209800">
                  <a:extLst>
                    <a:ext uri="{9D8B030D-6E8A-4147-A177-3AD203B41FA5}">
                      <a16:colId xmlns:a16="http://schemas.microsoft.com/office/drawing/2014/main" val="1921912000"/>
                    </a:ext>
                  </a:extLst>
                </a:gridCol>
                <a:gridCol w="1701800">
                  <a:extLst>
                    <a:ext uri="{9D8B030D-6E8A-4147-A177-3AD203B41FA5}">
                      <a16:colId xmlns:a16="http://schemas.microsoft.com/office/drawing/2014/main" val="2985079552"/>
                    </a:ext>
                  </a:extLst>
                </a:gridCol>
                <a:gridCol w="1790700">
                  <a:extLst>
                    <a:ext uri="{9D8B030D-6E8A-4147-A177-3AD203B41FA5}">
                      <a16:colId xmlns:a16="http://schemas.microsoft.com/office/drawing/2014/main" val="578582439"/>
                    </a:ext>
                  </a:extLst>
                </a:gridCol>
                <a:gridCol w="2159000">
                  <a:extLst>
                    <a:ext uri="{9D8B030D-6E8A-4147-A177-3AD203B41FA5}">
                      <a16:colId xmlns:a16="http://schemas.microsoft.com/office/drawing/2014/main" val="368662531"/>
                    </a:ext>
                  </a:extLst>
                </a:gridCol>
                <a:gridCol w="1917340">
                  <a:extLst>
                    <a:ext uri="{9D8B030D-6E8A-4147-A177-3AD203B41FA5}">
                      <a16:colId xmlns:a16="http://schemas.microsoft.com/office/drawing/2014/main" val="301926362"/>
                    </a:ext>
                  </a:extLst>
                </a:gridCol>
                <a:gridCol w="2110768">
                  <a:extLst>
                    <a:ext uri="{9D8B030D-6E8A-4147-A177-3AD203B41FA5}">
                      <a16:colId xmlns:a16="http://schemas.microsoft.com/office/drawing/2014/main" val="3140859555"/>
                    </a:ext>
                  </a:extLst>
                </a:gridCol>
              </a:tblGrid>
              <a:tr h="394282">
                <a:tc>
                  <a:txBody>
                    <a:bodyPr/>
                    <a:lstStyle/>
                    <a:p>
                      <a:pPr>
                        <a:lnSpc>
                          <a:spcPct val="107000"/>
                        </a:lnSpc>
                      </a:pPr>
                      <a:endParaRPr lang="es-CO" sz="2800">
                        <a:effectLst/>
                        <a:latin typeface="Calibri" panose="020F0502020204030204" pitchFamily="34" charset="0"/>
                        <a:cs typeface="Arial" panose="020B0604020202020204" pitchFamily="34" charset="0"/>
                      </a:endParaRPr>
                    </a:p>
                  </a:txBody>
                  <a:tcPr marL="44450" marR="44450" marT="0" marB="0" anchor="b"/>
                </a:tc>
                <a:tc gridSpan="3">
                  <a:txBody>
                    <a:bodyPr/>
                    <a:lstStyle/>
                    <a:p>
                      <a:pPr algn="ctr">
                        <a:lnSpc>
                          <a:spcPct val="107000"/>
                        </a:lnSpc>
                        <a:spcAft>
                          <a:spcPts val="800"/>
                        </a:spcAft>
                      </a:pPr>
                      <a:r>
                        <a:rPr lang="es-ES" sz="2800" dirty="0">
                          <a:effectLst/>
                        </a:rPr>
                        <a:t>CONTROL DIET</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CO"/>
                    </a:p>
                  </a:txBody>
                  <a:tcPr/>
                </a:tc>
                <a:tc hMerge="1">
                  <a:txBody>
                    <a:bodyPr/>
                    <a:lstStyle/>
                    <a:p>
                      <a:endParaRPr lang="es-CO"/>
                    </a:p>
                  </a:txBody>
                  <a:tcPr/>
                </a:tc>
                <a:tc gridSpan="3">
                  <a:txBody>
                    <a:bodyPr/>
                    <a:lstStyle/>
                    <a:p>
                      <a:pPr algn="ctr">
                        <a:lnSpc>
                          <a:spcPct val="107000"/>
                        </a:lnSpc>
                        <a:spcAft>
                          <a:spcPts val="800"/>
                        </a:spcAft>
                      </a:pPr>
                      <a:r>
                        <a:rPr lang="es-ES" sz="2800" dirty="0">
                          <a:effectLst/>
                        </a:rPr>
                        <a:t>SILAGE DIET</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3077401020"/>
                  </a:ext>
                </a:extLst>
              </a:tr>
              <a:tr h="190500">
                <a:tc>
                  <a:txBody>
                    <a:bodyPr/>
                    <a:lstStyle/>
                    <a:p>
                      <a:pPr algn="ctr">
                        <a:lnSpc>
                          <a:spcPct val="107000"/>
                        </a:lnSpc>
                        <a:spcAft>
                          <a:spcPts val="800"/>
                        </a:spcAft>
                      </a:pPr>
                      <a:r>
                        <a:rPr lang="es-CO" sz="2800" dirty="0" err="1">
                          <a:effectLst/>
                        </a:rPr>
                        <a:t>Week</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pt-BR" sz="2800" dirty="0">
                          <a:effectLst/>
                        </a:rPr>
                        <a:t>Feed </a:t>
                      </a:r>
                      <a:r>
                        <a:rPr lang="pt-BR" sz="2800" dirty="0" err="1">
                          <a:effectLst/>
                        </a:rPr>
                        <a:t>consumption</a:t>
                      </a:r>
                      <a:r>
                        <a:rPr lang="pt-BR" sz="2800" dirty="0">
                          <a:effectLst/>
                        </a:rPr>
                        <a:t>(</a:t>
                      </a:r>
                      <a:r>
                        <a:rPr lang="pt-BR" sz="2800" dirty="0" err="1">
                          <a:effectLst/>
                        </a:rPr>
                        <a:t>gr</a:t>
                      </a:r>
                      <a:r>
                        <a:rPr lang="pt-BR" sz="2800" dirty="0">
                          <a:effectLst/>
                        </a:rPr>
                        <a:t>/</a:t>
                      </a:r>
                      <a:r>
                        <a:rPr lang="pt-BR" sz="2800" dirty="0" err="1">
                          <a:effectLst/>
                        </a:rPr>
                        <a:t>bird</a:t>
                      </a:r>
                      <a:r>
                        <a:rPr lang="pt-BR" sz="2800" dirty="0">
                          <a:effectLst/>
                        </a:rPr>
                        <a:t> d)</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dirty="0" err="1">
                          <a:effectLst/>
                        </a:rPr>
                        <a:t>Mortality</a:t>
                      </a:r>
                      <a:endParaRPr lang="es-CO" sz="2800" dirty="0">
                        <a:effectLst/>
                      </a:endParaRPr>
                    </a:p>
                    <a:p>
                      <a:pPr algn="ctr">
                        <a:lnSpc>
                          <a:spcPct val="107000"/>
                        </a:lnSpc>
                        <a:spcAft>
                          <a:spcPts val="800"/>
                        </a:spcAft>
                      </a:pPr>
                      <a:r>
                        <a:rPr lang="es-CO" sz="2800" dirty="0">
                          <a:effectLst/>
                        </a:rPr>
                        <a:t>(%)</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dirty="0" err="1">
                          <a:effectLst/>
                        </a:rPr>
                        <a:t>Feed</a:t>
                      </a:r>
                      <a:r>
                        <a:rPr lang="es-CO" sz="2800" dirty="0">
                          <a:effectLst/>
                        </a:rPr>
                        <a:t> </a:t>
                      </a:r>
                      <a:r>
                        <a:rPr lang="es-CO" sz="2800" dirty="0" err="1">
                          <a:effectLst/>
                        </a:rPr>
                        <a:t>conversion</a:t>
                      </a:r>
                      <a:r>
                        <a:rPr lang="es-CO" sz="2800" dirty="0">
                          <a:effectLst/>
                        </a:rPr>
                        <a:t> </a:t>
                      </a:r>
                      <a:r>
                        <a:rPr lang="es-CO" sz="2800" dirty="0" err="1">
                          <a:effectLst/>
                        </a:rPr>
                        <a:t>rate</a:t>
                      </a:r>
                      <a:endParaRPr lang="es-CO" sz="2800" dirty="0">
                        <a:effectLst/>
                      </a:endParaRPr>
                    </a:p>
                  </a:txBody>
                  <a:tcPr marL="44450" marR="44450" marT="0" marB="0" anchor="b"/>
                </a:tc>
                <a:tc>
                  <a:txBody>
                    <a:bodyPr/>
                    <a:lstStyle/>
                    <a:p>
                      <a:pPr algn="ctr">
                        <a:lnSpc>
                          <a:spcPct val="107000"/>
                        </a:lnSpc>
                        <a:spcAft>
                          <a:spcPts val="800"/>
                        </a:spcAft>
                      </a:pPr>
                      <a:r>
                        <a:rPr lang="pt-BR" sz="2800" dirty="0">
                          <a:effectLst/>
                        </a:rPr>
                        <a:t>Feed </a:t>
                      </a:r>
                      <a:r>
                        <a:rPr lang="pt-BR" sz="2800" dirty="0" err="1">
                          <a:effectLst/>
                        </a:rPr>
                        <a:t>consumption</a:t>
                      </a:r>
                      <a:r>
                        <a:rPr lang="pt-BR" sz="2800" dirty="0">
                          <a:effectLst/>
                        </a:rPr>
                        <a:t>(</a:t>
                      </a:r>
                      <a:r>
                        <a:rPr lang="pt-BR" sz="2800" dirty="0" err="1">
                          <a:effectLst/>
                        </a:rPr>
                        <a:t>gr</a:t>
                      </a:r>
                      <a:r>
                        <a:rPr lang="pt-BR" sz="2800" dirty="0">
                          <a:effectLst/>
                        </a:rPr>
                        <a:t>/</a:t>
                      </a:r>
                      <a:r>
                        <a:rPr lang="pt-BR" sz="2800" dirty="0" err="1">
                          <a:effectLst/>
                        </a:rPr>
                        <a:t>bird</a:t>
                      </a:r>
                      <a:r>
                        <a:rPr lang="pt-BR" sz="2800" dirty="0">
                          <a:effectLst/>
                        </a:rPr>
                        <a:t> d)</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dirty="0" err="1">
                          <a:effectLst/>
                        </a:rPr>
                        <a:t>Mortality</a:t>
                      </a:r>
                      <a:endParaRPr lang="es-CO" sz="2800" dirty="0">
                        <a:effectLst/>
                      </a:endParaRPr>
                    </a:p>
                    <a:p>
                      <a:pPr algn="ctr">
                        <a:lnSpc>
                          <a:spcPct val="107000"/>
                        </a:lnSpc>
                        <a:spcAft>
                          <a:spcPts val="800"/>
                        </a:spcAft>
                      </a:pPr>
                      <a:r>
                        <a:rPr lang="es-CO" sz="2800" dirty="0">
                          <a:effectLst/>
                        </a:rPr>
                        <a:t>(%)</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dirty="0" err="1">
                          <a:effectLst/>
                        </a:rPr>
                        <a:t>Feed</a:t>
                      </a:r>
                      <a:r>
                        <a:rPr lang="es-CO" sz="2800" dirty="0">
                          <a:effectLst/>
                        </a:rPr>
                        <a:t> </a:t>
                      </a:r>
                      <a:r>
                        <a:rPr lang="es-CO" sz="2800" dirty="0" err="1">
                          <a:effectLst/>
                        </a:rPr>
                        <a:t>conversion</a:t>
                      </a:r>
                      <a:r>
                        <a:rPr lang="es-CO" sz="2800" dirty="0">
                          <a:effectLst/>
                        </a:rPr>
                        <a:t> </a:t>
                      </a:r>
                      <a:r>
                        <a:rPr lang="es-CO" sz="2800" dirty="0" err="1">
                          <a:effectLst/>
                        </a:rPr>
                        <a:t>rate</a:t>
                      </a:r>
                      <a:endParaRPr lang="es-CO" sz="2800" dirty="0">
                        <a:effectLst/>
                      </a:endParaRPr>
                    </a:p>
                  </a:txBody>
                  <a:tcPr marL="44450" marR="44450" marT="0" marB="0" anchor="b"/>
                </a:tc>
                <a:extLst>
                  <a:ext uri="{0D108BD9-81ED-4DB2-BD59-A6C34878D82A}">
                    <a16:rowId xmlns:a16="http://schemas.microsoft.com/office/drawing/2014/main" val="1213522769"/>
                  </a:ext>
                </a:extLst>
              </a:tr>
              <a:tr h="190500">
                <a:tc>
                  <a:txBody>
                    <a:bodyPr/>
                    <a:lstStyle/>
                    <a:p>
                      <a:pPr algn="just">
                        <a:lnSpc>
                          <a:spcPct val="107000"/>
                        </a:lnSpc>
                        <a:spcAft>
                          <a:spcPts val="800"/>
                        </a:spcAft>
                      </a:pPr>
                      <a:r>
                        <a:rPr lang="es-CO" sz="2800">
                          <a:effectLst/>
                        </a:rPr>
                        <a:t>0 - 1</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a:effectLst/>
                        </a:rPr>
                        <a:t>14.60</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a:effectLst/>
                        </a:rPr>
                        <a:t>0.00</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dirty="0">
                          <a:effectLst/>
                        </a:rPr>
                        <a:t>1.42</a:t>
                      </a:r>
                      <a:r>
                        <a:rPr lang="es-CO" sz="2800" baseline="30000" dirty="0">
                          <a:effectLst/>
                        </a:rPr>
                        <a:t>a</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dirty="0">
                          <a:effectLst/>
                        </a:rPr>
                        <a:t>15.80</a:t>
                      </a:r>
                      <a:r>
                        <a:rPr lang="es-CO" sz="2800" baseline="30000" dirty="0">
                          <a:effectLst/>
                        </a:rPr>
                        <a:t>b</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a:effectLst/>
                        </a:rPr>
                        <a:t>0.00</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a:effectLst/>
                        </a:rPr>
                        <a:t>1.36</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309818238"/>
                  </a:ext>
                </a:extLst>
              </a:tr>
              <a:tr h="190500">
                <a:tc>
                  <a:txBody>
                    <a:bodyPr/>
                    <a:lstStyle/>
                    <a:p>
                      <a:pPr algn="just">
                        <a:lnSpc>
                          <a:spcPct val="107000"/>
                        </a:lnSpc>
                        <a:spcAft>
                          <a:spcPts val="800"/>
                        </a:spcAft>
                      </a:pPr>
                      <a:r>
                        <a:rPr lang="es-CO" sz="2800">
                          <a:effectLst/>
                        </a:rPr>
                        <a:t>1 - 2</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a:effectLst/>
                        </a:rPr>
                        <a:t>43.10</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a:effectLst/>
                        </a:rPr>
                        <a:t>0.00</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a:effectLst/>
                        </a:rPr>
                        <a:t>1.56</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dirty="0">
                          <a:effectLst/>
                        </a:rPr>
                        <a:t>42.80</a:t>
                      </a:r>
                      <a:r>
                        <a:rPr lang="es-CO" sz="2800" baseline="30000" dirty="0">
                          <a:effectLst/>
                        </a:rPr>
                        <a:t>a</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a:effectLst/>
                        </a:rPr>
                        <a:t>0.00</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a:effectLst/>
                        </a:rPr>
                        <a:t>1,65</a:t>
                      </a:r>
                      <a:r>
                        <a:rPr lang="es-CO" sz="2800" baseline="30000">
                          <a:effectLst/>
                        </a:rPr>
                        <a:t>b</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655779549"/>
                  </a:ext>
                </a:extLst>
              </a:tr>
              <a:tr h="190500">
                <a:tc>
                  <a:txBody>
                    <a:bodyPr/>
                    <a:lstStyle/>
                    <a:p>
                      <a:pPr algn="just">
                        <a:lnSpc>
                          <a:spcPct val="107000"/>
                        </a:lnSpc>
                        <a:spcAft>
                          <a:spcPts val="800"/>
                        </a:spcAft>
                      </a:pPr>
                      <a:r>
                        <a:rPr lang="es-CO" sz="2800">
                          <a:effectLst/>
                        </a:rPr>
                        <a:t>2 - 3</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a:effectLst/>
                        </a:rPr>
                        <a:t>69.70</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a:effectLst/>
                        </a:rPr>
                        <a:t>2.70</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a:effectLst/>
                        </a:rPr>
                        <a:t>1.67</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dirty="0">
                          <a:effectLst/>
                        </a:rPr>
                        <a:t>70.00</a:t>
                      </a:r>
                      <a:r>
                        <a:rPr lang="es-CO" sz="2800" baseline="30000" dirty="0">
                          <a:effectLst/>
                        </a:rPr>
                        <a:t>a</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a:effectLst/>
                        </a:rPr>
                        <a:t>2.70</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a:effectLst/>
                        </a:rPr>
                        <a:t>1.74</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744819380"/>
                  </a:ext>
                </a:extLst>
              </a:tr>
              <a:tr h="190500">
                <a:tc>
                  <a:txBody>
                    <a:bodyPr/>
                    <a:lstStyle/>
                    <a:p>
                      <a:pPr algn="just">
                        <a:lnSpc>
                          <a:spcPct val="107000"/>
                        </a:lnSpc>
                        <a:spcAft>
                          <a:spcPts val="800"/>
                        </a:spcAft>
                      </a:pPr>
                      <a:r>
                        <a:rPr lang="es-CO" sz="2800">
                          <a:effectLst/>
                        </a:rPr>
                        <a:t>3 - 4</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a:effectLst/>
                        </a:rPr>
                        <a:t>111.50</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a:effectLst/>
                        </a:rPr>
                        <a:t>0.00</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a:effectLst/>
                        </a:rPr>
                        <a:t>1.80</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dirty="0">
                          <a:effectLst/>
                        </a:rPr>
                        <a:t>111.70</a:t>
                      </a:r>
                      <a:r>
                        <a:rPr lang="es-CO" sz="2800" baseline="30000" dirty="0">
                          <a:effectLst/>
                        </a:rPr>
                        <a:t>a</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a:effectLst/>
                        </a:rPr>
                        <a:t>2.70</a:t>
                      </a:r>
                      <a:r>
                        <a:rPr lang="es-CO" sz="2800" baseline="30000">
                          <a:effectLst/>
                        </a:rPr>
                        <a:t>b</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a:effectLst/>
                        </a:rPr>
                        <a:t>1.87</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125169923"/>
                  </a:ext>
                </a:extLst>
              </a:tr>
              <a:tr h="190500">
                <a:tc>
                  <a:txBody>
                    <a:bodyPr/>
                    <a:lstStyle/>
                    <a:p>
                      <a:pPr algn="just">
                        <a:lnSpc>
                          <a:spcPct val="107000"/>
                        </a:lnSpc>
                        <a:spcAft>
                          <a:spcPts val="800"/>
                        </a:spcAft>
                      </a:pPr>
                      <a:r>
                        <a:rPr lang="es-CO" sz="2800">
                          <a:effectLst/>
                        </a:rPr>
                        <a:t>4 - 5</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a:effectLst/>
                        </a:rPr>
                        <a:t>135.00</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a:effectLst/>
                        </a:rPr>
                        <a:t>0.00</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a:effectLst/>
                        </a:rPr>
                        <a:t>1.73</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dirty="0">
                          <a:effectLst/>
                        </a:rPr>
                        <a:t>134.60</a:t>
                      </a:r>
                      <a:r>
                        <a:rPr lang="es-CO" sz="2800" baseline="30000" dirty="0">
                          <a:effectLst/>
                        </a:rPr>
                        <a:t>a</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a:effectLst/>
                        </a:rPr>
                        <a:t>0.00</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a:effectLst/>
                        </a:rPr>
                        <a:t>1.69</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43796303"/>
                  </a:ext>
                </a:extLst>
              </a:tr>
              <a:tr h="190500">
                <a:tc>
                  <a:txBody>
                    <a:bodyPr/>
                    <a:lstStyle/>
                    <a:p>
                      <a:pPr algn="just">
                        <a:lnSpc>
                          <a:spcPct val="107000"/>
                        </a:lnSpc>
                        <a:spcAft>
                          <a:spcPts val="800"/>
                        </a:spcAft>
                      </a:pPr>
                      <a:r>
                        <a:rPr lang="es-CO" sz="2800">
                          <a:effectLst/>
                        </a:rPr>
                        <a:t>5 - 6</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a:effectLst/>
                        </a:rPr>
                        <a:t>179.00</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a:effectLst/>
                        </a:rPr>
                        <a:t>2.70</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a:effectLst/>
                        </a:rPr>
                        <a:t>1.78</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dirty="0">
                          <a:effectLst/>
                        </a:rPr>
                        <a:t>179.00</a:t>
                      </a:r>
                      <a:r>
                        <a:rPr lang="es-CO" sz="2800" baseline="30000" dirty="0">
                          <a:effectLst/>
                        </a:rPr>
                        <a:t>a</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a:effectLst/>
                        </a:rPr>
                        <a:t>0.00</a:t>
                      </a:r>
                      <a:r>
                        <a:rPr lang="es-CO" sz="2800" baseline="30000">
                          <a:effectLst/>
                        </a:rPr>
                        <a:t>b</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a:effectLst/>
                        </a:rPr>
                        <a:t>1.78</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473914877"/>
                  </a:ext>
                </a:extLst>
              </a:tr>
              <a:tr h="190500">
                <a:tc>
                  <a:txBody>
                    <a:bodyPr/>
                    <a:lstStyle/>
                    <a:p>
                      <a:pPr algn="just">
                        <a:lnSpc>
                          <a:spcPct val="107000"/>
                        </a:lnSpc>
                        <a:spcAft>
                          <a:spcPts val="800"/>
                        </a:spcAft>
                      </a:pPr>
                      <a:r>
                        <a:rPr lang="es-CO" sz="2800">
                          <a:effectLst/>
                        </a:rPr>
                        <a:t>Total</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a:effectLst/>
                        </a:rPr>
                        <a:t>3701.00</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a:effectLst/>
                        </a:rPr>
                        <a:t>4.50</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a:effectLst/>
                        </a:rPr>
                        <a:t>1.90</a:t>
                      </a:r>
                      <a:r>
                        <a:rPr lang="es-CO" sz="2800" baseline="30000">
                          <a:effectLst/>
                        </a:rPr>
                        <a:t>a</a:t>
                      </a:r>
                      <a:endParaRPr lang="es-CO"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dirty="0">
                          <a:effectLst/>
                        </a:rPr>
                        <a:t>3698.00</a:t>
                      </a:r>
                      <a:r>
                        <a:rPr lang="es-CO" sz="2800" baseline="30000" dirty="0">
                          <a:effectLst/>
                        </a:rPr>
                        <a:t>a</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dirty="0">
                          <a:effectLst/>
                        </a:rPr>
                        <a:t>4.50</a:t>
                      </a:r>
                      <a:r>
                        <a:rPr lang="es-CO" sz="2800" baseline="30000" dirty="0">
                          <a:effectLst/>
                        </a:rPr>
                        <a:t>a</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es-CO" sz="2800" dirty="0">
                          <a:effectLst/>
                        </a:rPr>
                        <a:t>1.89</a:t>
                      </a:r>
                      <a:r>
                        <a:rPr lang="es-CO" sz="2800" baseline="30000" dirty="0">
                          <a:effectLst/>
                        </a:rPr>
                        <a:t>a</a:t>
                      </a:r>
                      <a:endParaRPr lang="es-CO"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894716813"/>
                  </a:ext>
                </a:extLst>
              </a:tr>
            </a:tbl>
          </a:graphicData>
        </a:graphic>
      </p:graphicFrame>
      <p:sp>
        <p:nvSpPr>
          <p:cNvPr id="84" name="CuadroTexto 83">
            <a:extLst>
              <a:ext uri="{FF2B5EF4-FFF2-40B4-BE49-F238E27FC236}">
                <a16:creationId xmlns:a16="http://schemas.microsoft.com/office/drawing/2014/main" id="{BC587BCD-FC0B-5F8C-7C61-500656080F6F}"/>
              </a:ext>
            </a:extLst>
          </p:cNvPr>
          <p:cNvSpPr txBox="1"/>
          <p:nvPr/>
        </p:nvSpPr>
        <p:spPr>
          <a:xfrm>
            <a:off x="14400203" y="19208061"/>
            <a:ext cx="12990069" cy="2246769"/>
          </a:xfrm>
          <a:prstGeom prst="rect">
            <a:avLst/>
          </a:prstGeom>
          <a:noFill/>
        </p:spPr>
        <p:txBody>
          <a:bodyPr wrap="square" rtlCol="0">
            <a:spAutoFit/>
          </a:bodyPr>
          <a:lstStyle/>
          <a:p>
            <a:pPr algn="just"/>
            <a:r>
              <a:rPr lang="en-US" sz="2800" dirty="0"/>
              <a:t>Within the white series (table 3), four basic leukocyte types were evaluated: heterophils (H), lymphocytes (L), eosinophils (E), monocytes (M), which were found within the parameters established for this species and only lymphocytes showed statistically significant differences (P &lt; 0.05) between the diets evaluated.</a:t>
            </a:r>
            <a:endParaRPr lang="es-CO" sz="2800" dirty="0"/>
          </a:p>
        </p:txBody>
      </p:sp>
      <p:sp>
        <p:nvSpPr>
          <p:cNvPr id="36" name="CuadroTexto 35">
            <a:extLst>
              <a:ext uri="{FF2B5EF4-FFF2-40B4-BE49-F238E27FC236}">
                <a16:creationId xmlns:a16="http://schemas.microsoft.com/office/drawing/2014/main" id="{FEDF74F9-F8F8-474A-87D1-1857E50AC6C4}"/>
              </a:ext>
            </a:extLst>
          </p:cNvPr>
          <p:cNvSpPr txBox="1"/>
          <p:nvPr/>
        </p:nvSpPr>
        <p:spPr>
          <a:xfrm>
            <a:off x="740411" y="5550017"/>
            <a:ext cx="26468314" cy="738664"/>
          </a:xfrm>
          <a:prstGeom prst="rect">
            <a:avLst/>
          </a:prstGeom>
          <a:noFill/>
        </p:spPr>
        <p:txBody>
          <a:bodyPr wrap="square" rtlCol="0">
            <a:spAutoFit/>
          </a:bodyPr>
          <a:lstStyle/>
          <a:p>
            <a:pPr algn="ctr"/>
            <a:r>
              <a:rPr lang="pt-BR" sz="4200" dirty="0"/>
              <a:t>1 </a:t>
            </a:r>
            <a:r>
              <a:rPr lang="pt-BR" sz="4200" dirty="0" err="1"/>
              <a:t>Nutrition</a:t>
            </a:r>
            <a:r>
              <a:rPr lang="pt-BR" sz="4200" dirty="0"/>
              <a:t> </a:t>
            </a:r>
            <a:r>
              <a:rPr lang="pt-BR" sz="4200" dirty="0" err="1"/>
              <a:t>and</a:t>
            </a:r>
            <a:r>
              <a:rPr lang="pt-BR" sz="4200" dirty="0"/>
              <a:t> </a:t>
            </a:r>
            <a:r>
              <a:rPr lang="pt-BR" sz="4200" dirty="0" err="1"/>
              <a:t>Food</a:t>
            </a:r>
            <a:r>
              <a:rPr lang="pt-BR" sz="4200" dirty="0"/>
              <a:t> Technology </a:t>
            </a:r>
            <a:r>
              <a:rPr lang="pt-BR" sz="4200" dirty="0" err="1"/>
              <a:t>Group</a:t>
            </a:r>
            <a:r>
              <a:rPr lang="pt-BR" sz="4200" dirty="0"/>
              <a:t>, </a:t>
            </a:r>
            <a:r>
              <a:rPr lang="pt-BR" sz="4200" dirty="0" err="1"/>
              <a:t>Universidad</a:t>
            </a:r>
            <a:r>
              <a:rPr lang="pt-BR" sz="4200" dirty="0"/>
              <a:t> de </a:t>
            </a:r>
            <a:r>
              <a:rPr lang="pt-BR" sz="4200" dirty="0" err="1"/>
              <a:t>Antioquia</a:t>
            </a:r>
            <a:r>
              <a:rPr lang="pt-BR" sz="4200" dirty="0"/>
              <a:t>, Cl. 67 #53-108, Medellín, </a:t>
            </a:r>
            <a:r>
              <a:rPr lang="pt-BR" sz="4200" dirty="0" err="1"/>
              <a:t>Antioquia</a:t>
            </a:r>
            <a:r>
              <a:rPr lang="pt-BR" sz="4200" dirty="0"/>
              <a:t>.</a:t>
            </a:r>
            <a:endParaRPr lang="es-CO" sz="4200" dirty="0"/>
          </a:p>
        </p:txBody>
      </p:sp>
    </p:spTree>
    <p:extLst>
      <p:ext uri="{BB962C8B-B14F-4D97-AF65-F5344CB8AC3E}">
        <p14:creationId xmlns:p14="http://schemas.microsoft.com/office/powerpoint/2010/main" val="2816693100"/>
      </p:ext>
    </p:extLst>
  </p:cSld>
  <p:clrMapOvr>
    <a:masterClrMapping/>
  </p:clrMapOvr>
</p:sld>
</file>

<file path=ppt/theme/theme1.xml><?xml version="1.0" encoding="utf-8"?>
<a:theme xmlns:a="http://schemas.openxmlformats.org/drawingml/2006/main" name="Tema de Office">
  <a:themeElements>
    <a:clrScheme name="Voyage">
      <a:dk1>
        <a:sysClr val="windowText" lastClr="000000"/>
      </a:dk1>
      <a:lt1>
        <a:sysClr val="window" lastClr="FFFFFF"/>
      </a:lt1>
      <a:dk2>
        <a:srgbClr val="3A3A3A"/>
      </a:dk2>
      <a:lt2>
        <a:srgbClr val="ACACAC"/>
      </a:lt2>
      <a:accent1>
        <a:srgbClr val="01B1AE"/>
      </a:accent1>
      <a:accent2>
        <a:srgbClr val="6AA4D9"/>
      </a:accent2>
      <a:accent3>
        <a:srgbClr val="F26289"/>
      </a:accent3>
      <a:accent4>
        <a:srgbClr val="ED7D31"/>
      </a:accent4>
      <a:accent5>
        <a:srgbClr val="A88CF6"/>
      </a:accent5>
      <a:accent6>
        <a:srgbClr val="3A3A3A"/>
      </a:accent6>
      <a:hlink>
        <a:srgbClr val="01B1AE"/>
      </a:hlink>
      <a:folHlink>
        <a:srgbClr val="01B1AE"/>
      </a:folHlink>
    </a:clrScheme>
    <a:fontScheme name="Garamond-Trebuchet MS">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_30741407_TF33654643.potx" id="{BA9FCB14-7EA7-4BF2-BC40-E51B322A24D6}" vid="{ECF217BE-2C7C-4D91-A1C5-D8DC035B753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9" ma:contentTypeDescription="Create a new document." ma:contentTypeScope="" ma:versionID="76e25e1730b4532ab1d5e5b131a96a5a">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d1e9281a84c4949647088091c718de3"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27C21715-FEA5-4C5E-AFD6-AAC3D3BBE1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8557EDB-1210-4894-BEC9-506AA9AE8857}">
  <ds:schemaRefs>
    <ds:schemaRef ds:uri="http://schemas.microsoft.com/sharepoint/v3/contenttype/forms"/>
  </ds:schemaRefs>
</ds:datastoreItem>
</file>

<file path=customXml/itemProps3.xml><?xml version="1.0" encoding="utf-8"?>
<ds:datastoreItem xmlns:ds="http://schemas.openxmlformats.org/officeDocument/2006/customXml" ds:itemID="{1573E210-CB54-4BF9-8234-C84ACF2D4C9A}">
  <ds:schemaRefs>
    <ds:schemaRef ds:uri="http://purl.org/dc/dcmitype/"/>
    <ds:schemaRef ds:uri="http://purl.org/dc/elements/1.1/"/>
    <ds:schemaRef ds:uri="http://schemas.microsoft.com/office/2006/metadata/properties"/>
    <ds:schemaRef ds:uri="http://schemas.openxmlformats.org/package/2006/metadata/core-properties"/>
    <ds:schemaRef ds:uri="http://schemas.microsoft.com/office/2006/documentManagement/types"/>
    <ds:schemaRef ds:uri="fb0879af-3eba-417a-a55a-ffe6dcd6ca77"/>
    <ds:schemaRef ds:uri="http://schemas.microsoft.com/office/infopath/2007/PartnerControls"/>
    <ds:schemaRef ds:uri="6dc4bcd6-49db-4c07-9060-8acfc67cef9f"/>
    <ds:schemaRef ds:uri="http://schemas.microsoft.com/sharepoint/v3"/>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Póster de infografías sobre alimentación</Template>
  <TotalTime>288</TotalTime>
  <Words>1244</Words>
  <Application>Microsoft Office PowerPoint</Application>
  <PresentationFormat>Personalizado</PresentationFormat>
  <Paragraphs>163</Paragraphs>
  <Slides>1</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Arial</vt:lpstr>
      <vt:lpstr>Calibri</vt:lpstr>
      <vt:lpstr>Garamond</vt:lpstr>
      <vt:lpstr>Times New Roman</vt:lpstr>
      <vt:lpstr>Trebuchet MS</vt:lpstr>
      <vt:lpstr>Tema de Office</vt:lpstr>
      <vt:lpstr>Diapositiva de instrucciones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de instrucciones</dc:title>
  <dc:creator>YHOAN SEBASTIAN GAVIRIA GAVIRIA</dc:creator>
  <cp:lastModifiedBy>JOSE EDGAR ZAPATA MONTOYA</cp:lastModifiedBy>
  <cp:revision>13</cp:revision>
  <dcterms:created xsi:type="dcterms:W3CDTF">2022-10-28T22:17:37Z</dcterms:created>
  <dcterms:modified xsi:type="dcterms:W3CDTF">2022-11-02T15:16:27Z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